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434" r:id="rId4"/>
    <p:sldId id="435" r:id="rId5"/>
    <p:sldId id="436" r:id="rId6"/>
    <p:sldId id="437" r:id="rId7"/>
    <p:sldId id="438" r:id="rId8"/>
    <p:sldId id="439" r:id="rId9"/>
    <p:sldId id="440" r:id="rId10"/>
    <p:sldId id="441" r:id="rId11"/>
    <p:sldId id="442" r:id="rId12"/>
    <p:sldId id="444" r:id="rId13"/>
    <p:sldId id="443" r:id="rId14"/>
    <p:sldId id="445" r:id="rId15"/>
    <p:sldId id="446" r:id="rId16"/>
    <p:sldId id="447" r:id="rId17"/>
    <p:sldId id="448" r:id="rId18"/>
    <p:sldId id="449" r:id="rId19"/>
    <p:sldId id="450" r:id="rId20"/>
    <p:sldId id="451" r:id="rId21"/>
    <p:sldId id="453" r:id="rId22"/>
    <p:sldId id="454" r:id="rId23"/>
    <p:sldId id="455" r:id="rId24"/>
    <p:sldId id="456" r:id="rId25"/>
    <p:sldId id="457" r:id="rId26"/>
    <p:sldId id="458" r:id="rId27"/>
    <p:sldId id="459" r:id="rId28"/>
    <p:sldId id="460" r:id="rId29"/>
    <p:sldId id="461" r:id="rId30"/>
    <p:sldId id="462" r:id="rId31"/>
    <p:sldId id="463" r:id="rId32"/>
    <p:sldId id="464" r:id="rId33"/>
    <p:sldId id="465" r:id="rId34"/>
    <p:sldId id="466" r:id="rId35"/>
    <p:sldId id="467" r:id="rId36"/>
    <p:sldId id="468" r:id="rId37"/>
    <p:sldId id="469" r:id="rId38"/>
    <p:sldId id="470" r:id="rId39"/>
    <p:sldId id="471" r:id="rId40"/>
    <p:sldId id="472" r:id="rId41"/>
    <p:sldId id="473" r:id="rId42"/>
    <p:sldId id="474" r:id="rId43"/>
    <p:sldId id="475" r:id="rId44"/>
    <p:sldId id="476" r:id="rId45"/>
    <p:sldId id="477" r:id="rId46"/>
    <p:sldId id="478" r:id="rId47"/>
    <p:sldId id="479" r:id="rId48"/>
    <p:sldId id="480" r:id="rId49"/>
    <p:sldId id="481" r:id="rId50"/>
    <p:sldId id="482" r:id="rId51"/>
    <p:sldId id="483" r:id="rId52"/>
    <p:sldId id="484" r:id="rId53"/>
    <p:sldId id="485" r:id="rId54"/>
    <p:sldId id="486" r:id="rId55"/>
    <p:sldId id="487" r:id="rId56"/>
    <p:sldId id="488" r:id="rId57"/>
    <p:sldId id="489" r:id="rId58"/>
    <p:sldId id="490" r:id="rId59"/>
    <p:sldId id="491" r:id="rId60"/>
    <p:sldId id="492" r:id="rId61"/>
    <p:sldId id="493" r:id="rId62"/>
    <p:sldId id="494" r:id="rId63"/>
    <p:sldId id="495" r:id="rId64"/>
    <p:sldId id="496" r:id="rId65"/>
    <p:sldId id="497" r:id="rId66"/>
    <p:sldId id="498" r:id="rId67"/>
    <p:sldId id="499" r:id="rId68"/>
    <p:sldId id="500" r:id="rId69"/>
    <p:sldId id="501" r:id="rId70"/>
    <p:sldId id="502" r:id="rId71"/>
    <p:sldId id="503" r:id="rId72"/>
    <p:sldId id="504" r:id="rId73"/>
    <p:sldId id="505" r:id="rId74"/>
    <p:sldId id="506" r:id="rId75"/>
    <p:sldId id="301" r:id="rId7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53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C8BAC-7A92-472A-B48D-F2334A17125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C3A69-A15E-4A79-BADA-D3EFD4B1B58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8C9C9-1ACD-41FF-9144-558243CFA5F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1EDAC-913A-4C4F-A01A-7A1A7A39659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2D80B-13CE-43F2-B0B5-D8577E75DB9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13C99-D968-4FFE-BCE3-C67F7A6226F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D5CBFF-F5EC-46DE-8656-D1D2AC375E6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398C8-1795-4576-ADCC-E94CBAE84CD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DF8E4-4897-4104-A19E-8A58085D2E8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53B5FA-BBCF-476F-9239-E72A1EEACAC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5A415-369D-492B-9980-BEB27335C00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3593C760-288A-446E-A18C-C11658487B4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COMPILER CONSTRUCTION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6.3.2 Declarations</a:t>
            </a:r>
            <a:endParaRPr lang="zh-CN" altLang="en-US"/>
          </a:p>
        </p:txBody>
      </p:sp>
      <p:sp>
        <p:nvSpPr>
          <p:cNvPr id="44339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761038"/>
          </a:xfrm>
        </p:spPr>
        <p:txBody>
          <a:bodyPr/>
          <a:lstStyle/>
          <a:p>
            <a:pPr marL="363538" indent="-363538">
              <a:lnSpc>
                <a:spcPct val="90000"/>
              </a:lnSpc>
              <a:buFontTx/>
              <a:buNone/>
            </a:pPr>
            <a:r>
              <a:rPr lang="en-US" altLang="zh-CN" sz="2800"/>
              <a:t>Basic kinds of declarations</a:t>
            </a:r>
            <a:endParaRPr lang="en-US" altLang="zh-CN" sz="2800" i="1"/>
          </a:p>
          <a:p>
            <a:pPr marL="363538" indent="-363538">
              <a:lnSpc>
                <a:spcPct val="90000"/>
              </a:lnSpc>
            </a:pPr>
            <a:r>
              <a:rPr lang="en-US" altLang="zh-CN" sz="2800" b="1" i="1"/>
              <a:t>Constant</a:t>
            </a:r>
            <a:r>
              <a:rPr lang="en-US" altLang="zh-CN" sz="2800"/>
              <a:t> declarations (Value bindings)</a:t>
            </a:r>
          </a:p>
          <a:p>
            <a:pPr marL="1076325" lvl="1" indent="-265113">
              <a:lnSpc>
                <a:spcPct val="90000"/>
              </a:lnSpc>
            </a:pPr>
            <a:r>
              <a:rPr lang="en-US" altLang="zh-CN" sz="2400"/>
              <a:t>Associate values to names, is single assignment.</a:t>
            </a:r>
          </a:p>
          <a:p>
            <a:pPr marL="1076325" lvl="1" indent="-265113">
              <a:lnSpc>
                <a:spcPct val="90000"/>
              </a:lnSpc>
            </a:pPr>
            <a:r>
              <a:rPr lang="en-US" altLang="zh-CN" sz="2400"/>
              <a:t>const int SIZE = 199 ;</a:t>
            </a:r>
          </a:p>
          <a:p>
            <a:pPr marL="363538" indent="-363538">
              <a:lnSpc>
                <a:spcPct val="90000"/>
              </a:lnSpc>
            </a:pPr>
            <a:r>
              <a:rPr lang="en-US" altLang="zh-CN" sz="2800" b="1" i="1"/>
              <a:t>Type</a:t>
            </a:r>
            <a:r>
              <a:rPr lang="en-US" altLang="zh-CN" sz="2800"/>
              <a:t> declarations</a:t>
            </a:r>
          </a:p>
          <a:p>
            <a:pPr marL="1076325" lvl="1" indent="-265113">
              <a:lnSpc>
                <a:spcPct val="90000"/>
              </a:lnSpc>
            </a:pPr>
            <a:r>
              <a:rPr lang="en-US" altLang="zh-CN" sz="2400"/>
              <a:t>Bind names to newly constructed types and may also create aliases for existing named types</a:t>
            </a:r>
          </a:p>
          <a:p>
            <a:pPr marL="1076325" lvl="1" indent="-265113">
              <a:lnSpc>
                <a:spcPct val="90000"/>
              </a:lnSpc>
            </a:pPr>
            <a:r>
              <a:rPr lang="en-US" altLang="zh-CN" sz="2400"/>
              <a:t>Type names are usually used in conjunction with a type equivalence algorithm to perform type checking of a program</a:t>
            </a:r>
          </a:p>
          <a:p>
            <a:pPr marL="1981200" lvl="2" indent="-457200">
              <a:lnSpc>
                <a:spcPct val="90000"/>
              </a:lnSpc>
              <a:buFontTx/>
              <a:buNone/>
            </a:pPr>
            <a:r>
              <a:rPr lang="en-US" altLang="zh-CN" sz="2000"/>
              <a:t>	Struct Entry</a:t>
            </a:r>
          </a:p>
          <a:p>
            <a:pPr marL="1981200" lvl="2" indent="-457200">
              <a:lnSpc>
                <a:spcPct val="90000"/>
              </a:lnSpc>
              <a:buFontTx/>
              <a:buNone/>
            </a:pPr>
            <a:r>
              <a:rPr lang="en-US" altLang="zh-CN" sz="2000"/>
              <a:t>	{char * name;</a:t>
            </a:r>
          </a:p>
          <a:p>
            <a:pPr marL="1981200" lvl="2" indent="-457200">
              <a:lnSpc>
                <a:spcPct val="90000"/>
              </a:lnSpc>
              <a:buFontTx/>
              <a:buNone/>
            </a:pPr>
            <a:r>
              <a:rPr lang="en-US" altLang="zh-CN" sz="2000"/>
              <a:t>	 int count;</a:t>
            </a:r>
          </a:p>
          <a:p>
            <a:pPr marL="1981200" lvl="2" indent="-457200">
              <a:lnSpc>
                <a:spcPct val="90000"/>
              </a:lnSpc>
              <a:buFontTx/>
              <a:buNone/>
            </a:pPr>
            <a:r>
              <a:rPr lang="en-US" altLang="zh-CN" sz="2000"/>
              <a:t> 	struct Entry *next ;};</a:t>
            </a:r>
            <a:endParaRPr lang="zh-CN" altLang="en-US" sz="2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832475"/>
          </a:xfrm>
        </p:spPr>
        <p:txBody>
          <a:bodyPr/>
          <a:lstStyle/>
          <a:p>
            <a:pPr marL="363538" indent="-363538">
              <a:lnSpc>
                <a:spcPct val="80000"/>
              </a:lnSpc>
            </a:pPr>
            <a:r>
              <a:rPr lang="en-US" altLang="zh-CN" sz="2800" b="1" i="1"/>
              <a:t>Variable</a:t>
            </a:r>
            <a:r>
              <a:rPr lang="en-US" altLang="zh-CN" sz="2800"/>
              <a:t> declarations</a:t>
            </a:r>
          </a:p>
          <a:p>
            <a:pPr marL="1076325" lvl="1" indent="-358775">
              <a:lnSpc>
                <a:spcPct val="80000"/>
              </a:lnSpc>
            </a:pPr>
            <a:r>
              <a:rPr lang="en-US" altLang="zh-CN" sz="2400"/>
              <a:t>Bind names to data types,</a:t>
            </a:r>
          </a:p>
          <a:p>
            <a:pPr marL="1076325" lvl="1" indent="-358775">
              <a:lnSpc>
                <a:spcPct val="80000"/>
              </a:lnSpc>
              <a:buFontTx/>
              <a:buNone/>
            </a:pPr>
            <a:r>
              <a:rPr lang="en-US" altLang="zh-CN" sz="2400"/>
              <a:t>		Integer a, b[100]</a:t>
            </a:r>
          </a:p>
          <a:p>
            <a:pPr marL="1076325" lvl="1" indent="-358775">
              <a:lnSpc>
                <a:spcPct val="80000"/>
              </a:lnSpc>
            </a:pPr>
            <a:r>
              <a:rPr lang="en-US" altLang="zh-CN" sz="2400"/>
              <a:t>An attribute of variables related to </a:t>
            </a:r>
            <a:r>
              <a:rPr lang="en-US" altLang="zh-CN" sz="2400">
                <a:solidFill>
                  <a:srgbClr val="FF3300"/>
                </a:solidFill>
              </a:rPr>
              <a:t>scope </a:t>
            </a:r>
          </a:p>
          <a:p>
            <a:pPr marL="1076325" lvl="1" indent="-358775">
              <a:lnSpc>
                <a:spcPct val="80000"/>
              </a:lnSpc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    that is also implicitly or explicitly bound</a:t>
            </a:r>
            <a:r>
              <a:rPr lang="en-US" altLang="zh-CN" sz="2400"/>
              <a:t> is the</a:t>
            </a:r>
            <a:r>
              <a:rPr lang="en-US" altLang="zh-CN" sz="2400" i="1"/>
              <a:t> </a:t>
            </a:r>
            <a:r>
              <a:rPr lang="en-US" altLang="zh-CN" sz="2400" b="1" i="1"/>
              <a:t>allocation of memory</a:t>
            </a:r>
            <a:r>
              <a:rPr lang="en-US" altLang="zh-CN" sz="2400"/>
              <a:t> for the declared variable </a:t>
            </a:r>
          </a:p>
          <a:p>
            <a:pPr marL="1076325" lvl="1" indent="-358775">
              <a:lnSpc>
                <a:spcPct val="80000"/>
              </a:lnSpc>
              <a:buFontTx/>
              <a:buNone/>
            </a:pPr>
            <a:r>
              <a:rPr lang="en-US" altLang="zh-CN" sz="2400"/>
              <a:t>    and </a:t>
            </a:r>
            <a:r>
              <a:rPr lang="en-US" altLang="zh-CN" sz="2400" b="1" i="1"/>
              <a:t>the duration</a:t>
            </a:r>
            <a:r>
              <a:rPr lang="en-US" altLang="zh-CN" sz="2400"/>
              <a:t> during execution of the allocation (lifetime or extent of the declaration)</a:t>
            </a:r>
          </a:p>
          <a:p>
            <a:pPr marL="1887538" lvl="2" indent="-457200"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 marL="1076325" lvl="1" indent="-358775">
              <a:lnSpc>
                <a:spcPct val="80000"/>
              </a:lnSpc>
              <a:buFontTx/>
              <a:buNone/>
            </a:pPr>
            <a:r>
              <a:rPr lang="en-US" altLang="zh-CN" sz="2400"/>
              <a:t>int count(void)</a:t>
            </a:r>
          </a:p>
          <a:p>
            <a:pPr marL="1076325" lvl="1" indent="-358775">
              <a:lnSpc>
                <a:spcPct val="80000"/>
              </a:lnSpc>
              <a:buFontTx/>
              <a:buNone/>
            </a:pPr>
            <a:r>
              <a:rPr lang="en-US" altLang="zh-CN" sz="2400"/>
              <a:t>{static int counter = 0;</a:t>
            </a:r>
          </a:p>
          <a:p>
            <a:pPr marL="1076325" lvl="1" indent="-358775">
              <a:lnSpc>
                <a:spcPct val="80000"/>
              </a:lnSpc>
              <a:buFontTx/>
              <a:buNone/>
            </a:pPr>
            <a:r>
              <a:rPr lang="en-US" altLang="zh-CN" sz="2400"/>
              <a:t> return ++counter;}</a:t>
            </a:r>
          </a:p>
          <a:p>
            <a:pPr marL="363538" indent="-363538">
              <a:lnSpc>
                <a:spcPct val="80000"/>
              </a:lnSpc>
            </a:pPr>
            <a:endParaRPr lang="en-US" altLang="zh-CN" sz="2800"/>
          </a:p>
          <a:p>
            <a:pPr marL="1076325" lvl="1" indent="-358775">
              <a:lnSpc>
                <a:spcPct val="80000"/>
              </a:lnSpc>
              <a:buFontTx/>
              <a:buNone/>
            </a:pPr>
            <a:r>
              <a:rPr lang="en-US" altLang="zh-CN" sz="2400"/>
              <a:t>int count(void)</a:t>
            </a:r>
          </a:p>
          <a:p>
            <a:pPr marL="1076325" lvl="1" indent="-358775">
              <a:lnSpc>
                <a:spcPct val="80000"/>
              </a:lnSpc>
              <a:buFontTx/>
              <a:buNone/>
            </a:pPr>
            <a:r>
              <a:rPr lang="en-US" altLang="zh-CN" sz="2400"/>
              <a:t>{extern int counter = 0;</a:t>
            </a:r>
          </a:p>
          <a:p>
            <a:pPr marL="1076325" lvl="1" indent="-358775">
              <a:lnSpc>
                <a:spcPct val="80000"/>
              </a:lnSpc>
              <a:buFontTx/>
              <a:buNone/>
            </a:pPr>
            <a:r>
              <a:rPr lang="en-US" altLang="zh-CN" sz="2400"/>
              <a:t> return ++counter;}</a:t>
            </a:r>
            <a:endParaRPr lang="zh-CN" altLang="en-US"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 marL="363538" indent="-363538"/>
            <a:r>
              <a:rPr lang="en-US" altLang="zh-CN"/>
              <a:t>Procedure/function declarations</a:t>
            </a:r>
          </a:p>
          <a:p>
            <a:pPr marL="981075" lvl="1" indent="-263525"/>
            <a:r>
              <a:rPr lang="en-US" altLang="zh-CN"/>
              <a:t>Include explicit and implicit declarations</a:t>
            </a:r>
          </a:p>
          <a:p>
            <a:pPr marL="981075" lvl="1" indent="-263525"/>
            <a:endParaRPr lang="en-US" altLang="zh-CN"/>
          </a:p>
          <a:p>
            <a:pPr marL="363538" indent="-363538"/>
            <a:r>
              <a:rPr lang="en-US" altLang="zh-CN"/>
              <a:t>Definition and Declaration</a:t>
            </a:r>
          </a:p>
          <a:p>
            <a:pPr marL="981075" lvl="1" indent="-263525">
              <a:buFontTx/>
              <a:buNone/>
            </a:pPr>
            <a:endParaRPr lang="en-US" altLang="zh-CN"/>
          </a:p>
          <a:p>
            <a:pPr marL="363538" indent="-363538"/>
            <a:r>
              <a:rPr lang="en-US" altLang="zh-CN"/>
              <a:t>The strategies:</a:t>
            </a:r>
          </a:p>
          <a:p>
            <a:pPr marL="981075" lvl="1" indent="-263525"/>
            <a:r>
              <a:rPr lang="en-US" altLang="zh-CN"/>
              <a:t>Use one symbol table to hold the names from all the different kinds of declarations.</a:t>
            </a:r>
          </a:p>
          <a:p>
            <a:pPr marL="981075" lvl="1" indent="-263525"/>
            <a:r>
              <a:rPr lang="en-US" altLang="zh-CN"/>
              <a:t>Use a different symbol table for each kind of declaration.</a:t>
            </a:r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6.3.3 Scope Rules and Block Structure</a:t>
            </a:r>
            <a:endParaRPr lang="zh-CN" altLang="en-US"/>
          </a:p>
        </p:txBody>
      </p:sp>
      <p:sp>
        <p:nvSpPr>
          <p:cNvPr id="44851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800" b="1"/>
              <a:t>Two rules</a:t>
            </a:r>
            <a:r>
              <a:rPr lang="en-US" altLang="zh-CN" sz="2800"/>
              <a:t>:</a:t>
            </a:r>
          </a:p>
          <a:p>
            <a:r>
              <a:rPr lang="en-US" altLang="zh-CN" sz="2800"/>
              <a:t>Declaration before use </a:t>
            </a:r>
          </a:p>
          <a:p>
            <a:pPr lvl="1"/>
            <a:r>
              <a:rPr lang="en-US" altLang="zh-CN" sz="2400"/>
              <a:t>Without this rule one-pass compilation is impossible</a:t>
            </a:r>
          </a:p>
          <a:p>
            <a:r>
              <a:rPr lang="en-US" altLang="zh-CN" sz="2800"/>
              <a:t>The most closely nested rule for block structure</a:t>
            </a:r>
          </a:p>
          <a:p>
            <a:pPr lvl="1"/>
            <a:r>
              <a:rPr lang="en-US" altLang="zh-CN" sz="2400"/>
              <a:t>Block: any construct that can contain declarations, such as procedure/function declarations. </a:t>
            </a:r>
          </a:p>
          <a:p>
            <a:pPr lvl="1"/>
            <a:r>
              <a:rPr lang="en-US" altLang="zh-CN" sz="2400"/>
              <a:t>A language is block structured:</a:t>
            </a:r>
          </a:p>
          <a:p>
            <a:pPr lvl="1">
              <a:buFontTx/>
              <a:buNone/>
            </a:pPr>
            <a:r>
              <a:rPr lang="en-US" altLang="zh-CN" sz="2400"/>
              <a:t>   (1) If it permits the nesting of blocks inside other blocks;</a:t>
            </a:r>
          </a:p>
          <a:p>
            <a:pPr lvl="1">
              <a:buFontTx/>
              <a:buNone/>
            </a:pPr>
            <a:r>
              <a:rPr lang="en-US" altLang="zh-CN" sz="2400"/>
              <a:t>   (2) If the scope of declarations in a block are limited to that block and other block contained in that block. </a:t>
            </a:r>
            <a:endParaRPr lang="zh-CN" altLang="en-US"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1588" name="Object 4"/>
          <p:cNvGraphicFramePr>
            <a:graphicFrameLocks noChangeAspect="1"/>
          </p:cNvGraphicFramePr>
          <p:nvPr/>
        </p:nvGraphicFramePr>
        <p:xfrm>
          <a:off x="104775" y="479425"/>
          <a:ext cx="8813800" cy="5711825"/>
        </p:xfrm>
        <a:graphic>
          <a:graphicData uri="http://schemas.openxmlformats.org/presentationml/2006/ole">
            <p:oleObj spid="_x0000_s451588" name="文档" r:id="rId3" imgW="5484180" imgH="3566048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2612" name="Object 4"/>
          <p:cNvGraphicFramePr>
            <a:graphicFrameLocks noChangeAspect="1"/>
          </p:cNvGraphicFramePr>
          <p:nvPr/>
        </p:nvGraphicFramePr>
        <p:xfrm>
          <a:off x="539750" y="479425"/>
          <a:ext cx="8280400" cy="6137275"/>
        </p:xfrm>
        <a:graphic>
          <a:graphicData uri="http://schemas.openxmlformats.org/presentationml/2006/ole">
            <p:oleObj spid="_x0000_s452612" name="文档" r:id="rId3" imgW="4138909" imgH="3169661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3636" name="Object 4"/>
          <p:cNvGraphicFramePr>
            <a:graphicFrameLocks noChangeAspect="1"/>
          </p:cNvGraphicFramePr>
          <p:nvPr/>
        </p:nvGraphicFramePr>
        <p:xfrm>
          <a:off x="34925" y="333375"/>
          <a:ext cx="8858250" cy="5337175"/>
        </p:xfrm>
        <a:graphic>
          <a:graphicData uri="http://schemas.openxmlformats.org/presentationml/2006/ole">
            <p:oleObj spid="_x0000_s453636" name="文档" r:id="rId3" imgW="4909073" imgH="2969127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4660" name="Object 4"/>
          <p:cNvGraphicFramePr>
            <a:graphicFrameLocks noChangeAspect="1"/>
          </p:cNvGraphicFramePr>
          <p:nvPr/>
        </p:nvGraphicFramePr>
        <p:xfrm>
          <a:off x="250825" y="260350"/>
          <a:ext cx="7921625" cy="6205538"/>
        </p:xfrm>
        <a:graphic>
          <a:graphicData uri="http://schemas.openxmlformats.org/presentationml/2006/ole">
            <p:oleObj spid="_x0000_s454660" name="文档" r:id="rId3" imgW="4351207" imgH="3566048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800"/>
              <a:t>6. Semantic Analysis</a:t>
            </a:r>
            <a:r>
              <a:rPr lang="en-US" altLang="zh-CN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PART TWO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620713"/>
            <a:ext cx="7772400" cy="3529012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800" b="1"/>
              <a:t>The other solutions to the implementation of nested scopes:</a:t>
            </a:r>
          </a:p>
          <a:p>
            <a:pPr marL="828675" lvl="1">
              <a:lnSpc>
                <a:spcPct val="90000"/>
              </a:lnSpc>
            </a:pPr>
            <a:r>
              <a:rPr lang="en-US" altLang="zh-CN" sz="2400"/>
              <a:t>Build a new symbol table for each scope and to link the tables from inner to outer scopes together. </a:t>
            </a:r>
          </a:p>
          <a:p>
            <a:pPr marL="828675" lvl="1">
              <a:lnSpc>
                <a:spcPct val="90000"/>
              </a:lnSpc>
            </a:pPr>
            <a:r>
              <a:rPr lang="en-US" altLang="zh-CN" sz="2400"/>
              <a:t>Lookup operation will automatically continue the search with an enclosing table if it fails to find a name in the current table.</a:t>
            </a:r>
          </a:p>
          <a:p>
            <a:pPr marL="828675" lvl="1">
              <a:lnSpc>
                <a:spcPct val="90000"/>
              </a:lnSpc>
            </a:pPr>
            <a:r>
              <a:rPr lang="en-US" altLang="zh-CN" sz="2400"/>
              <a:t>Leaving a scope simply requires resetting the access pointer to the next outermost scope.</a:t>
            </a:r>
            <a:endParaRPr lang="zh-CN" altLang="en-US" sz="2400"/>
          </a:p>
        </p:txBody>
      </p:sp>
      <p:sp>
        <p:nvSpPr>
          <p:cNvPr id="455737" name="Text Box 57"/>
          <p:cNvSpPr txBox="1">
            <a:spLocks noChangeArrowheads="1"/>
          </p:cNvSpPr>
          <p:nvPr/>
        </p:nvSpPr>
        <p:spPr bwMode="auto">
          <a:xfrm>
            <a:off x="5462588" y="4398963"/>
            <a:ext cx="304800" cy="393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36" name="Text Box 56"/>
          <p:cNvSpPr txBox="1">
            <a:spLocks noChangeArrowheads="1"/>
          </p:cNvSpPr>
          <p:nvPr/>
        </p:nvSpPr>
        <p:spPr bwMode="auto">
          <a:xfrm>
            <a:off x="5462588" y="4759325"/>
            <a:ext cx="304800" cy="396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35" name="Text Box 55"/>
          <p:cNvSpPr txBox="1">
            <a:spLocks noChangeArrowheads="1"/>
          </p:cNvSpPr>
          <p:nvPr/>
        </p:nvSpPr>
        <p:spPr bwMode="auto">
          <a:xfrm>
            <a:off x="5462588" y="5122863"/>
            <a:ext cx="304800" cy="393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34" name="Text Box 54"/>
          <p:cNvSpPr txBox="1">
            <a:spLocks noChangeArrowheads="1"/>
          </p:cNvSpPr>
          <p:nvPr/>
        </p:nvSpPr>
        <p:spPr bwMode="auto">
          <a:xfrm>
            <a:off x="5462588" y="5483225"/>
            <a:ext cx="304800" cy="396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33" name="Text Box 53"/>
          <p:cNvSpPr txBox="1">
            <a:spLocks noChangeArrowheads="1"/>
          </p:cNvSpPr>
          <p:nvPr/>
        </p:nvSpPr>
        <p:spPr bwMode="auto">
          <a:xfrm>
            <a:off x="5462588" y="5846763"/>
            <a:ext cx="304800" cy="393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32" name="Text Box 52"/>
          <p:cNvSpPr txBox="1">
            <a:spLocks noChangeArrowheads="1"/>
          </p:cNvSpPr>
          <p:nvPr/>
        </p:nvSpPr>
        <p:spPr bwMode="auto">
          <a:xfrm>
            <a:off x="4090988" y="4398963"/>
            <a:ext cx="914400" cy="2968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zh-CN" sz="900" b="0"/>
              <a:t>I(char)</a:t>
            </a:r>
            <a:endParaRPr lang="en-US" altLang="zh-CN" b="0"/>
          </a:p>
        </p:txBody>
      </p:sp>
      <p:sp>
        <p:nvSpPr>
          <p:cNvPr id="455731" name="Text Box 51"/>
          <p:cNvSpPr txBox="1">
            <a:spLocks noChangeArrowheads="1"/>
          </p:cNvSpPr>
          <p:nvPr/>
        </p:nvSpPr>
        <p:spPr bwMode="auto">
          <a:xfrm>
            <a:off x="3633788" y="4398963"/>
            <a:ext cx="304800" cy="393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30" name="Line 50"/>
          <p:cNvSpPr>
            <a:spLocks noChangeShapeType="1"/>
          </p:cNvSpPr>
          <p:nvPr/>
        </p:nvSpPr>
        <p:spPr bwMode="auto">
          <a:xfrm>
            <a:off x="4776788" y="4398963"/>
            <a:ext cx="0" cy="298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29" name="Text Box 49"/>
          <p:cNvSpPr txBox="1">
            <a:spLocks noChangeArrowheads="1"/>
          </p:cNvSpPr>
          <p:nvPr/>
        </p:nvSpPr>
        <p:spPr bwMode="auto">
          <a:xfrm>
            <a:off x="6015038" y="4398963"/>
            <a:ext cx="914400" cy="2968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zh-CN" sz="900" b="0"/>
              <a:t>j(int)</a:t>
            </a:r>
            <a:endParaRPr lang="en-US" altLang="zh-CN" b="0"/>
          </a:p>
        </p:txBody>
      </p:sp>
      <p:sp>
        <p:nvSpPr>
          <p:cNvPr id="455728" name="Line 48"/>
          <p:cNvSpPr>
            <a:spLocks noChangeShapeType="1"/>
          </p:cNvSpPr>
          <p:nvPr/>
        </p:nvSpPr>
        <p:spPr bwMode="auto">
          <a:xfrm>
            <a:off x="6700838" y="4398963"/>
            <a:ext cx="0" cy="298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27" name="Oval 47"/>
          <p:cNvSpPr>
            <a:spLocks noChangeArrowheads="1"/>
          </p:cNvSpPr>
          <p:nvPr/>
        </p:nvSpPr>
        <p:spPr bwMode="auto">
          <a:xfrm>
            <a:off x="6767513" y="4481513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26" name="Line 46"/>
          <p:cNvSpPr>
            <a:spLocks noChangeShapeType="1"/>
          </p:cNvSpPr>
          <p:nvPr/>
        </p:nvSpPr>
        <p:spPr bwMode="auto">
          <a:xfrm>
            <a:off x="3748088" y="4522788"/>
            <a:ext cx="342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5725" name="Line 45"/>
          <p:cNvSpPr>
            <a:spLocks noChangeShapeType="1"/>
          </p:cNvSpPr>
          <p:nvPr/>
        </p:nvSpPr>
        <p:spPr bwMode="auto">
          <a:xfrm>
            <a:off x="5691188" y="4529138"/>
            <a:ext cx="342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5724" name="Text Box 44"/>
          <p:cNvSpPr txBox="1">
            <a:spLocks noChangeArrowheads="1"/>
          </p:cNvSpPr>
          <p:nvPr/>
        </p:nvSpPr>
        <p:spPr bwMode="auto">
          <a:xfrm>
            <a:off x="4090988" y="4759325"/>
            <a:ext cx="914400" cy="296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zh-CN" sz="900" b="0"/>
              <a:t>Size(int)</a:t>
            </a:r>
            <a:endParaRPr lang="en-US" altLang="zh-CN" b="0"/>
          </a:p>
        </p:txBody>
      </p:sp>
      <p:sp>
        <p:nvSpPr>
          <p:cNvPr id="455723" name="Text Box 43"/>
          <p:cNvSpPr txBox="1">
            <a:spLocks noChangeArrowheads="1"/>
          </p:cNvSpPr>
          <p:nvPr/>
        </p:nvSpPr>
        <p:spPr bwMode="auto">
          <a:xfrm>
            <a:off x="3633788" y="4759325"/>
            <a:ext cx="304800" cy="396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22" name="Line 42"/>
          <p:cNvSpPr>
            <a:spLocks noChangeShapeType="1"/>
          </p:cNvSpPr>
          <p:nvPr/>
        </p:nvSpPr>
        <p:spPr bwMode="auto">
          <a:xfrm>
            <a:off x="4776788" y="4759325"/>
            <a:ext cx="0" cy="2968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21" name="Text Box 41"/>
          <p:cNvSpPr txBox="1">
            <a:spLocks noChangeArrowheads="1"/>
          </p:cNvSpPr>
          <p:nvPr/>
        </p:nvSpPr>
        <p:spPr bwMode="auto">
          <a:xfrm>
            <a:off x="6015038" y="4759325"/>
            <a:ext cx="914400" cy="296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zh-CN" sz="900" b="0"/>
              <a:t>j(int)</a:t>
            </a:r>
            <a:endParaRPr lang="en-US" altLang="zh-CN" b="0"/>
          </a:p>
        </p:txBody>
      </p:sp>
      <p:sp>
        <p:nvSpPr>
          <p:cNvPr id="455720" name="Line 40"/>
          <p:cNvSpPr>
            <a:spLocks noChangeShapeType="1"/>
          </p:cNvSpPr>
          <p:nvPr/>
        </p:nvSpPr>
        <p:spPr bwMode="auto">
          <a:xfrm>
            <a:off x="6700838" y="4759325"/>
            <a:ext cx="0" cy="2968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19" name="Oval 39"/>
          <p:cNvSpPr>
            <a:spLocks noChangeArrowheads="1"/>
          </p:cNvSpPr>
          <p:nvPr/>
        </p:nvSpPr>
        <p:spPr bwMode="auto">
          <a:xfrm>
            <a:off x="6767513" y="4759325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18" name="Line 38"/>
          <p:cNvSpPr>
            <a:spLocks noChangeShapeType="1"/>
          </p:cNvSpPr>
          <p:nvPr/>
        </p:nvSpPr>
        <p:spPr bwMode="auto">
          <a:xfrm>
            <a:off x="3748088" y="4883150"/>
            <a:ext cx="342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5717" name="Line 37"/>
          <p:cNvSpPr>
            <a:spLocks noChangeShapeType="1"/>
          </p:cNvSpPr>
          <p:nvPr/>
        </p:nvSpPr>
        <p:spPr bwMode="auto">
          <a:xfrm>
            <a:off x="5691188" y="4889500"/>
            <a:ext cx="342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5716" name="Text Box 36"/>
          <p:cNvSpPr txBox="1">
            <a:spLocks noChangeArrowheads="1"/>
          </p:cNvSpPr>
          <p:nvPr/>
        </p:nvSpPr>
        <p:spPr bwMode="auto">
          <a:xfrm>
            <a:off x="3633788" y="5122863"/>
            <a:ext cx="304800" cy="393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15" name="Oval 35"/>
          <p:cNvSpPr>
            <a:spLocks noChangeArrowheads="1"/>
          </p:cNvSpPr>
          <p:nvPr/>
        </p:nvSpPr>
        <p:spPr bwMode="auto">
          <a:xfrm>
            <a:off x="3757613" y="5245100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14" name="Text Box 34"/>
          <p:cNvSpPr txBox="1">
            <a:spLocks noChangeArrowheads="1"/>
          </p:cNvSpPr>
          <p:nvPr/>
        </p:nvSpPr>
        <p:spPr bwMode="auto">
          <a:xfrm>
            <a:off x="4090988" y="5483225"/>
            <a:ext cx="914400" cy="296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zh-CN" sz="900" b="0"/>
              <a:t>temp(char)</a:t>
            </a:r>
            <a:endParaRPr lang="en-US" altLang="zh-CN" b="0"/>
          </a:p>
        </p:txBody>
      </p:sp>
      <p:sp>
        <p:nvSpPr>
          <p:cNvPr id="455713" name="Text Box 33"/>
          <p:cNvSpPr txBox="1">
            <a:spLocks noChangeArrowheads="1"/>
          </p:cNvSpPr>
          <p:nvPr/>
        </p:nvSpPr>
        <p:spPr bwMode="auto">
          <a:xfrm>
            <a:off x="3633788" y="5483225"/>
            <a:ext cx="304800" cy="396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12" name="Line 32"/>
          <p:cNvSpPr>
            <a:spLocks noChangeShapeType="1"/>
          </p:cNvSpPr>
          <p:nvPr/>
        </p:nvSpPr>
        <p:spPr bwMode="auto">
          <a:xfrm>
            <a:off x="4776788" y="5483225"/>
            <a:ext cx="0" cy="2968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11" name="Line 31"/>
          <p:cNvSpPr>
            <a:spLocks noChangeShapeType="1"/>
          </p:cNvSpPr>
          <p:nvPr/>
        </p:nvSpPr>
        <p:spPr bwMode="auto">
          <a:xfrm>
            <a:off x="3748088" y="5607050"/>
            <a:ext cx="342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5710" name="Text Box 30"/>
          <p:cNvSpPr txBox="1">
            <a:spLocks noChangeArrowheads="1"/>
          </p:cNvSpPr>
          <p:nvPr/>
        </p:nvSpPr>
        <p:spPr bwMode="auto">
          <a:xfrm>
            <a:off x="6034088" y="5846763"/>
            <a:ext cx="914400" cy="2968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zh-CN" sz="900" b="0"/>
              <a:t>F(function)</a:t>
            </a:r>
            <a:endParaRPr lang="en-US" altLang="zh-CN" b="0"/>
          </a:p>
        </p:txBody>
      </p:sp>
      <p:sp>
        <p:nvSpPr>
          <p:cNvPr id="455709" name="Text Box 29"/>
          <p:cNvSpPr txBox="1">
            <a:spLocks noChangeArrowheads="1"/>
          </p:cNvSpPr>
          <p:nvPr/>
        </p:nvSpPr>
        <p:spPr bwMode="auto">
          <a:xfrm>
            <a:off x="3633788" y="5846763"/>
            <a:ext cx="304800" cy="393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08" name="Line 28"/>
          <p:cNvSpPr>
            <a:spLocks noChangeShapeType="1"/>
          </p:cNvSpPr>
          <p:nvPr/>
        </p:nvSpPr>
        <p:spPr bwMode="auto">
          <a:xfrm>
            <a:off x="6719888" y="5846763"/>
            <a:ext cx="0" cy="298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07" name="Oval 27"/>
          <p:cNvSpPr>
            <a:spLocks noChangeArrowheads="1"/>
          </p:cNvSpPr>
          <p:nvPr/>
        </p:nvSpPr>
        <p:spPr bwMode="auto">
          <a:xfrm>
            <a:off x="4814888" y="5565775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706" name="Line 26"/>
          <p:cNvSpPr>
            <a:spLocks noChangeShapeType="1"/>
          </p:cNvSpPr>
          <p:nvPr/>
        </p:nvSpPr>
        <p:spPr bwMode="auto">
          <a:xfrm>
            <a:off x="5691188" y="5970588"/>
            <a:ext cx="342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5705" name="Oval 25"/>
          <p:cNvSpPr>
            <a:spLocks noChangeArrowheads="1"/>
          </p:cNvSpPr>
          <p:nvPr/>
        </p:nvSpPr>
        <p:spPr bwMode="auto">
          <a:xfrm>
            <a:off x="6757988" y="5927725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55699" name="Group 19"/>
          <p:cNvGrpSpPr>
            <a:grpSpLocks/>
          </p:cNvGrpSpPr>
          <p:nvPr/>
        </p:nvGrpSpPr>
        <p:grpSpPr bwMode="auto">
          <a:xfrm>
            <a:off x="1690688" y="4402138"/>
            <a:ext cx="304800" cy="1979612"/>
            <a:chOff x="4020" y="8388"/>
            <a:chExt cx="480" cy="3117"/>
          </a:xfrm>
        </p:grpSpPr>
        <p:sp>
          <p:nvSpPr>
            <p:cNvPr id="455704" name="Text Box 24"/>
            <p:cNvSpPr txBox="1">
              <a:spLocks noChangeArrowheads="1"/>
            </p:cNvSpPr>
            <p:nvPr/>
          </p:nvSpPr>
          <p:spPr bwMode="auto">
            <a:xfrm>
              <a:off x="4020" y="8388"/>
              <a:ext cx="480" cy="6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5703" name="Text Box 23"/>
            <p:cNvSpPr txBox="1">
              <a:spLocks noChangeArrowheads="1"/>
            </p:cNvSpPr>
            <p:nvPr/>
          </p:nvSpPr>
          <p:spPr bwMode="auto">
            <a:xfrm>
              <a:off x="4020" y="9009"/>
              <a:ext cx="480" cy="6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5702" name="Text Box 22"/>
            <p:cNvSpPr txBox="1">
              <a:spLocks noChangeArrowheads="1"/>
            </p:cNvSpPr>
            <p:nvPr/>
          </p:nvSpPr>
          <p:spPr bwMode="auto">
            <a:xfrm>
              <a:off x="4020" y="9636"/>
              <a:ext cx="480" cy="6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5701" name="Text Box 21"/>
            <p:cNvSpPr txBox="1">
              <a:spLocks noChangeArrowheads="1"/>
            </p:cNvSpPr>
            <p:nvPr/>
          </p:nvSpPr>
          <p:spPr bwMode="auto">
            <a:xfrm>
              <a:off x="4020" y="10257"/>
              <a:ext cx="480" cy="6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5700" name="Text Box 20"/>
            <p:cNvSpPr txBox="1">
              <a:spLocks noChangeArrowheads="1"/>
            </p:cNvSpPr>
            <p:nvPr/>
          </p:nvSpPr>
          <p:spPr bwMode="auto">
            <a:xfrm>
              <a:off x="4020" y="10884"/>
              <a:ext cx="480" cy="6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5698" name="Oval 18"/>
          <p:cNvSpPr>
            <a:spLocks noChangeArrowheads="1"/>
          </p:cNvSpPr>
          <p:nvPr/>
        </p:nvSpPr>
        <p:spPr bwMode="auto">
          <a:xfrm>
            <a:off x="4852988" y="4481513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697" name="Oval 17"/>
          <p:cNvSpPr>
            <a:spLocks noChangeArrowheads="1"/>
          </p:cNvSpPr>
          <p:nvPr/>
        </p:nvSpPr>
        <p:spPr bwMode="auto">
          <a:xfrm>
            <a:off x="4843463" y="4864100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696" name="Oval 16"/>
          <p:cNvSpPr>
            <a:spLocks noChangeArrowheads="1"/>
          </p:cNvSpPr>
          <p:nvPr/>
        </p:nvSpPr>
        <p:spPr bwMode="auto">
          <a:xfrm>
            <a:off x="5576888" y="5303838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695" name="Text Box 15"/>
          <p:cNvSpPr txBox="1">
            <a:spLocks noChangeArrowheads="1"/>
          </p:cNvSpPr>
          <p:nvPr/>
        </p:nvSpPr>
        <p:spPr bwMode="auto">
          <a:xfrm>
            <a:off x="2376488" y="4843463"/>
            <a:ext cx="914400" cy="2968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zh-CN" sz="900" b="0"/>
              <a:t>j(char *)</a:t>
            </a:r>
            <a:endParaRPr lang="en-US" altLang="zh-CN" b="0"/>
          </a:p>
        </p:txBody>
      </p:sp>
      <p:sp>
        <p:nvSpPr>
          <p:cNvPr id="455694" name="Line 14"/>
          <p:cNvSpPr>
            <a:spLocks noChangeShapeType="1"/>
          </p:cNvSpPr>
          <p:nvPr/>
        </p:nvSpPr>
        <p:spPr bwMode="auto">
          <a:xfrm>
            <a:off x="3062288" y="4843463"/>
            <a:ext cx="0" cy="2968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693" name="Oval 13"/>
          <p:cNvSpPr>
            <a:spLocks noChangeArrowheads="1"/>
          </p:cNvSpPr>
          <p:nvPr/>
        </p:nvSpPr>
        <p:spPr bwMode="auto">
          <a:xfrm>
            <a:off x="3138488" y="4941888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692" name="Oval 12"/>
          <p:cNvSpPr>
            <a:spLocks noChangeArrowheads="1"/>
          </p:cNvSpPr>
          <p:nvPr/>
        </p:nvSpPr>
        <p:spPr bwMode="auto">
          <a:xfrm>
            <a:off x="3748088" y="5929313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691" name="Oval 11"/>
          <p:cNvSpPr>
            <a:spLocks noChangeArrowheads="1"/>
          </p:cNvSpPr>
          <p:nvPr/>
        </p:nvSpPr>
        <p:spPr bwMode="auto">
          <a:xfrm>
            <a:off x="1804988" y="4481513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690" name="Oval 10"/>
          <p:cNvSpPr>
            <a:spLocks noChangeArrowheads="1"/>
          </p:cNvSpPr>
          <p:nvPr/>
        </p:nvSpPr>
        <p:spPr bwMode="auto">
          <a:xfrm>
            <a:off x="1804988" y="5346700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689" name="Oval 9"/>
          <p:cNvSpPr>
            <a:spLocks noChangeArrowheads="1"/>
          </p:cNvSpPr>
          <p:nvPr/>
        </p:nvSpPr>
        <p:spPr bwMode="auto">
          <a:xfrm>
            <a:off x="1804988" y="5707063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688" name="Oval 8"/>
          <p:cNvSpPr>
            <a:spLocks noChangeArrowheads="1"/>
          </p:cNvSpPr>
          <p:nvPr/>
        </p:nvSpPr>
        <p:spPr bwMode="auto">
          <a:xfrm>
            <a:off x="1804988" y="6067425"/>
            <a:ext cx="114300" cy="9842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5687" name="Line 7"/>
          <p:cNvSpPr>
            <a:spLocks noChangeShapeType="1"/>
          </p:cNvSpPr>
          <p:nvPr/>
        </p:nvSpPr>
        <p:spPr bwMode="auto">
          <a:xfrm>
            <a:off x="1919288" y="4941888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5686" name="Line 6"/>
          <p:cNvSpPr>
            <a:spLocks noChangeShapeType="1"/>
          </p:cNvSpPr>
          <p:nvPr/>
        </p:nvSpPr>
        <p:spPr bwMode="auto">
          <a:xfrm>
            <a:off x="1233488" y="4300538"/>
            <a:ext cx="457200" cy="984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5685" name="Freeform 5"/>
          <p:cNvSpPr>
            <a:spLocks/>
          </p:cNvSpPr>
          <p:nvPr/>
        </p:nvSpPr>
        <p:spPr bwMode="auto">
          <a:xfrm>
            <a:off x="1804988" y="4217988"/>
            <a:ext cx="2038350" cy="115887"/>
          </a:xfrm>
          <a:custGeom>
            <a:avLst/>
            <a:gdLst/>
            <a:ahLst/>
            <a:cxnLst>
              <a:cxn ang="0">
                <a:pos x="240" y="182"/>
              </a:cxn>
              <a:cxn ang="0">
                <a:pos x="420" y="26"/>
              </a:cxn>
              <a:cxn ang="0">
                <a:pos x="2760" y="26"/>
              </a:cxn>
              <a:cxn ang="0">
                <a:pos x="3120" y="182"/>
              </a:cxn>
            </a:cxnLst>
            <a:rect l="0" t="0" r="r" b="b"/>
            <a:pathLst>
              <a:path w="3210" h="182">
                <a:moveTo>
                  <a:pt x="240" y="182"/>
                </a:moveTo>
                <a:cubicBezTo>
                  <a:pt x="120" y="117"/>
                  <a:pt x="0" y="52"/>
                  <a:pt x="420" y="26"/>
                </a:cubicBezTo>
                <a:cubicBezTo>
                  <a:pt x="840" y="0"/>
                  <a:pt x="2310" y="0"/>
                  <a:pt x="2760" y="26"/>
                </a:cubicBezTo>
                <a:cubicBezTo>
                  <a:pt x="3210" y="52"/>
                  <a:pt x="3165" y="117"/>
                  <a:pt x="3120" y="182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5684" name="Freeform 4"/>
          <p:cNvSpPr>
            <a:spLocks/>
          </p:cNvSpPr>
          <p:nvPr/>
        </p:nvSpPr>
        <p:spPr bwMode="auto">
          <a:xfrm>
            <a:off x="3862388" y="4217988"/>
            <a:ext cx="1717675" cy="147637"/>
          </a:xfrm>
          <a:custGeom>
            <a:avLst/>
            <a:gdLst/>
            <a:ahLst/>
            <a:cxnLst>
              <a:cxn ang="0">
                <a:pos x="240" y="182"/>
              </a:cxn>
              <a:cxn ang="0">
                <a:pos x="420" y="26"/>
              </a:cxn>
              <a:cxn ang="0">
                <a:pos x="2760" y="26"/>
              </a:cxn>
              <a:cxn ang="0">
                <a:pos x="3120" y="182"/>
              </a:cxn>
            </a:cxnLst>
            <a:rect l="0" t="0" r="r" b="b"/>
            <a:pathLst>
              <a:path w="3210" h="182">
                <a:moveTo>
                  <a:pt x="240" y="182"/>
                </a:moveTo>
                <a:cubicBezTo>
                  <a:pt x="120" y="117"/>
                  <a:pt x="0" y="52"/>
                  <a:pt x="420" y="26"/>
                </a:cubicBezTo>
                <a:cubicBezTo>
                  <a:pt x="840" y="0"/>
                  <a:pt x="2310" y="0"/>
                  <a:pt x="2760" y="26"/>
                </a:cubicBezTo>
                <a:cubicBezTo>
                  <a:pt x="3210" y="52"/>
                  <a:pt x="3165" y="117"/>
                  <a:pt x="3120" y="182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5738" name="Rectangle 58"/>
          <p:cNvSpPr>
            <a:spLocks noChangeArrowheads="1"/>
          </p:cNvSpPr>
          <p:nvPr/>
        </p:nvSpPr>
        <p:spPr bwMode="auto">
          <a:xfrm>
            <a:off x="171450" y="229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5761" name="Rectangle 81"/>
          <p:cNvSpPr>
            <a:spLocks noChangeArrowheads="1"/>
          </p:cNvSpPr>
          <p:nvPr/>
        </p:nvSpPr>
        <p:spPr bwMode="auto">
          <a:xfrm>
            <a:off x="171450" y="229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 b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76103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 </a:t>
            </a:r>
            <a:r>
              <a:rPr lang="en-US" altLang="zh-CN" sz="2400" b="1"/>
              <a:t>Additional processing and attribute computation</a:t>
            </a:r>
            <a:r>
              <a:rPr lang="en-US" altLang="zh-CN" sz="2400"/>
              <a:t> may also be necessary during the construction of the symbol table </a:t>
            </a:r>
            <a:r>
              <a:rPr lang="en-US" altLang="zh-CN" sz="2400" b="1"/>
              <a:t>depending on the language</a:t>
            </a:r>
            <a:r>
              <a:rPr lang="en-US" altLang="zh-CN" sz="2400"/>
              <a:t> and the details of the </a:t>
            </a:r>
            <a:r>
              <a:rPr lang="en-US" altLang="zh-CN" sz="2400" b="1"/>
              <a:t>compiler operations</a:t>
            </a:r>
            <a:r>
              <a:rPr lang="en-US" altLang="zh-CN" sz="2400"/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</a:t>
            </a:r>
            <a:r>
              <a:rPr lang="en-US" altLang="zh-CN" sz="2400" b="1"/>
              <a:t>For example in the following Pascal code</a:t>
            </a:r>
            <a:r>
              <a:rPr lang="en-US" altLang="zh-CN" sz="2400"/>
              <a:t>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Program Ex;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Var i, j: integer;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Function f(size:integer):integer;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Var i, temp:char;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Procedure 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Var j: real;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Begin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</a:t>
            </a:r>
            <a:r>
              <a:rPr lang="en-US" altLang="zh-CN" sz="2400">
                <a:latin typeface="Arial"/>
              </a:rPr>
              <a:t>…</a:t>
            </a:r>
            <a:endParaRPr lang="en-US" altLang="zh-CN" sz="24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end;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6192837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zh-CN" altLang="en-US" sz="1600"/>
              <a:t>			</a:t>
            </a:r>
            <a:r>
              <a:rPr lang="en-US" altLang="zh-CN" sz="1800"/>
              <a:t>Procedure h;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1800"/>
              <a:t>			Var j:^char;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1800"/>
              <a:t>			Begin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1800"/>
              <a:t>				</a:t>
            </a:r>
            <a:r>
              <a:rPr lang="en-US" altLang="zh-CN" sz="1800">
                <a:latin typeface="Arial"/>
              </a:rPr>
              <a:t>…</a:t>
            </a:r>
            <a:endParaRPr lang="en-US" altLang="zh-CN" sz="180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1800"/>
              <a:t>			End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1800"/>
              <a:t>		Begin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1800"/>
              <a:t>			</a:t>
            </a:r>
            <a:r>
              <a:rPr lang="en-US" altLang="zh-CN" sz="1800">
                <a:latin typeface="Arial"/>
              </a:rPr>
              <a:t>…</a:t>
            </a:r>
            <a:endParaRPr lang="en-US" altLang="zh-CN" sz="180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1800"/>
              <a:t>		end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1800"/>
              <a:t>		begin (*main program*)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1800"/>
              <a:t>			</a:t>
            </a:r>
            <a:r>
              <a:rPr lang="en-US" altLang="zh-CN" sz="1800">
                <a:latin typeface="Arial"/>
              </a:rPr>
              <a:t>…</a:t>
            </a:r>
            <a:endParaRPr lang="en-US" altLang="zh-CN" sz="180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1800"/>
              <a:t>		end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altLang="zh-CN" sz="180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1800"/>
              <a:t>    </a:t>
            </a:r>
            <a:r>
              <a:rPr lang="en-US" altLang="zh-CN" sz="2400"/>
              <a:t>I</a:t>
            </a:r>
            <a:r>
              <a:rPr lang="en-US" altLang="zh-CN" sz="2400" b="1"/>
              <a:t>dentify each scope by a name and </a:t>
            </a:r>
            <a:r>
              <a:rPr lang="en-US" altLang="zh-CN" sz="2400" b="1">
                <a:solidFill>
                  <a:srgbClr val="FF3300"/>
                </a:solidFill>
              </a:rPr>
              <a:t>to prefix each name declared within a scope</a:t>
            </a:r>
            <a:r>
              <a:rPr lang="en-US" altLang="zh-CN" sz="2400" b="1"/>
              <a:t> by its accumulated nested scope names</a:t>
            </a:r>
            <a:r>
              <a:rPr lang="en-US" altLang="zh-CN" sz="2400"/>
              <a:t>, Thus, all occurrence of the name j would be distinguished as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	Ex.j		Ex.f.g.j		and  Ex.f.h.j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     or assign a nesting level or nesting depth to each scope and record in each symbol table entry the nesting level of each name.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zh-CN" altLang="en-US" sz="2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772400" cy="61198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 b="1"/>
              <a:t>Static scope</a:t>
            </a:r>
            <a:r>
              <a:rPr lang="en-US" altLang="zh-CN" sz="2000"/>
              <a:t>:  </a:t>
            </a:r>
          </a:p>
          <a:p>
            <a:pPr lvl="1">
              <a:lnSpc>
                <a:spcPct val="80000"/>
              </a:lnSpc>
            </a:pPr>
            <a:r>
              <a:rPr lang="en-US" altLang="zh-CN" sz="2000"/>
              <a:t>The standard scope rule that </a:t>
            </a:r>
            <a:r>
              <a:rPr lang="en-US" altLang="zh-CN" sz="2000">
                <a:solidFill>
                  <a:srgbClr val="FF3300"/>
                </a:solidFill>
              </a:rPr>
              <a:t>follows the textual structure</a:t>
            </a:r>
            <a:r>
              <a:rPr lang="en-US" altLang="zh-CN" sz="2000"/>
              <a:t> of the program</a:t>
            </a:r>
            <a:endParaRPr lang="en-US" altLang="zh-CN" sz="2000" b="1"/>
          </a:p>
          <a:p>
            <a:pPr>
              <a:lnSpc>
                <a:spcPct val="80000"/>
              </a:lnSpc>
            </a:pPr>
            <a:r>
              <a:rPr lang="en-US" altLang="zh-CN" sz="2400" b="1"/>
              <a:t>Dynamic scope</a:t>
            </a:r>
            <a:r>
              <a:rPr lang="en-US" altLang="zh-CN" sz="2000"/>
              <a:t>: </a:t>
            </a:r>
          </a:p>
          <a:p>
            <a:pPr lvl="1">
              <a:lnSpc>
                <a:spcPct val="80000"/>
              </a:lnSpc>
            </a:pPr>
            <a:r>
              <a:rPr lang="en-US" altLang="zh-CN" sz="2000"/>
              <a:t>Requires the application of nested scopes </a:t>
            </a:r>
            <a:r>
              <a:rPr lang="en-US" altLang="zh-CN" sz="2000">
                <a:solidFill>
                  <a:srgbClr val="FF3300"/>
                </a:solidFill>
              </a:rPr>
              <a:t>follow the execution path</a:t>
            </a:r>
            <a:r>
              <a:rPr lang="en-US" altLang="zh-CN" sz="2000"/>
              <a:t>, rather than the textual layout of the program.</a:t>
            </a:r>
          </a:p>
          <a:p>
            <a:pPr lvl="1">
              <a:lnSpc>
                <a:spcPct val="80000"/>
              </a:lnSpc>
            </a:pPr>
            <a:endParaRPr lang="en-US" altLang="zh-CN" sz="20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Example: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#include &lt;stdio.h&gt;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int I = 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void f(void)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/>
              <a:t>	{printf(</a:t>
            </a:r>
            <a:r>
              <a:rPr lang="en-US" altLang="zh-CN" sz="1800">
                <a:latin typeface="Arial"/>
              </a:rPr>
              <a:t>“</a:t>
            </a:r>
            <a:r>
              <a:rPr lang="en-US" altLang="zh-CN" sz="1800"/>
              <a:t>%d\n</a:t>
            </a:r>
            <a:r>
              <a:rPr lang="en-US" altLang="zh-CN" sz="1800">
                <a:latin typeface="Arial"/>
              </a:rPr>
              <a:t>”</a:t>
            </a:r>
            <a:r>
              <a:rPr lang="en-US" altLang="zh-CN" sz="1800"/>
              <a:t>,i);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void main(void)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{int I=2;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		f();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		return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</a:t>
            </a:r>
            <a:r>
              <a:rPr lang="en-US" altLang="zh-CN" sz="2000">
                <a:solidFill>
                  <a:srgbClr val="FF3300"/>
                </a:solidFill>
              </a:rPr>
              <a:t>Static: 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>
                <a:solidFill>
                  <a:srgbClr val="FF3300"/>
                </a:solidFill>
              </a:rPr>
              <a:t>	Dynamic: 2</a:t>
            </a:r>
            <a:endParaRPr lang="zh-CN" altLang="en-US" sz="200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6.3.4 Interaction of Same-Level Declarations</a:t>
            </a:r>
            <a:endParaRPr lang="zh-CN" altLang="en-US"/>
          </a:p>
        </p:txBody>
      </p:sp>
      <p:sp>
        <p:nvSpPr>
          <p:cNvPr id="46182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688013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800" b="1"/>
              <a:t>Interaction among declarations at the same nesting level</a:t>
            </a:r>
            <a:r>
              <a:rPr lang="en-US" altLang="zh-CN" sz="2800"/>
              <a:t> can vary with the kind of declaration and with the language being translated</a:t>
            </a:r>
          </a:p>
          <a:p>
            <a:pPr marL="0" indent="0">
              <a:lnSpc>
                <a:spcPct val="90000"/>
              </a:lnSpc>
            </a:pPr>
            <a:r>
              <a:rPr lang="en-US" altLang="zh-CN" sz="2800"/>
              <a:t> One typical requirement:</a:t>
            </a:r>
            <a:endParaRPr lang="en-US" altLang="zh-CN" sz="2800" b="1"/>
          </a:p>
          <a:p>
            <a:pPr marL="828675" lvl="1">
              <a:lnSpc>
                <a:spcPct val="90000"/>
              </a:lnSpc>
            </a:pPr>
            <a:r>
              <a:rPr lang="en-US" altLang="zh-CN" sz="2400" b="1"/>
              <a:t>No reuse of the same name </a:t>
            </a:r>
            <a:r>
              <a:rPr lang="en-US" altLang="zh-CN" sz="2400"/>
              <a:t>in declarations at the same level</a:t>
            </a:r>
          </a:p>
          <a:p>
            <a:pPr marL="828675" lvl="1">
              <a:lnSpc>
                <a:spcPct val="90000"/>
              </a:lnSpc>
            </a:pPr>
            <a:endParaRPr lang="en-US" altLang="zh-CN" sz="2400"/>
          </a:p>
          <a:p>
            <a:pPr marL="828675" lvl="1">
              <a:lnSpc>
                <a:spcPct val="90000"/>
              </a:lnSpc>
              <a:buFontTx/>
              <a:buNone/>
            </a:pPr>
            <a:r>
              <a:rPr lang="en-US" altLang="zh-CN" sz="2400"/>
              <a:t>		Typedef int i;</a:t>
            </a:r>
          </a:p>
          <a:p>
            <a:pPr marL="828675" lvl="1">
              <a:lnSpc>
                <a:spcPct val="90000"/>
              </a:lnSpc>
              <a:buFontTx/>
              <a:buNone/>
            </a:pPr>
            <a:r>
              <a:rPr lang="en-US" altLang="zh-CN" sz="2400"/>
              <a:t>		Int i;</a:t>
            </a:r>
          </a:p>
          <a:p>
            <a:pPr marL="828675" lvl="1"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 marL="828675" lvl="1">
              <a:lnSpc>
                <a:spcPct val="90000"/>
              </a:lnSpc>
            </a:pPr>
            <a:r>
              <a:rPr lang="en-US" altLang="zh-CN" sz="2400"/>
              <a:t>The above declaration will cause an error.</a:t>
            </a:r>
          </a:p>
          <a:p>
            <a:pPr marL="0" indent="0">
              <a:lnSpc>
                <a:spcPct val="90000"/>
              </a:lnSpc>
            </a:pPr>
            <a:r>
              <a:rPr lang="en-US" altLang="zh-CN" sz="2800"/>
              <a:t> Solution:</a:t>
            </a:r>
          </a:p>
          <a:p>
            <a:pPr marL="828675" lvl="1">
              <a:lnSpc>
                <a:spcPct val="90000"/>
              </a:lnSpc>
            </a:pPr>
            <a:r>
              <a:rPr lang="en-US" altLang="zh-CN" sz="2400"/>
              <a:t>Lookup before each insert and determine by some mechanism.</a:t>
            </a:r>
            <a:endParaRPr lang="zh-CN" altLang="en-US" sz="24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Int i = 1;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Void f(void)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{ int i = 2 , j = i+1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>
                <a:latin typeface="Arial"/>
              </a:rPr>
              <a:t>…</a:t>
            </a:r>
            <a:r>
              <a:rPr lang="en-US" altLang="zh-CN" sz="2800"/>
              <a:t> }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j should be initialized to the value 2 or 3?</a:t>
            </a:r>
          </a:p>
          <a:p>
            <a:pPr>
              <a:lnSpc>
                <a:spcPct val="90000"/>
              </a:lnSpc>
            </a:pP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Solution: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By the most closely nested rule, the local declaration is used, j should be 3.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Sequential declaration</a:t>
            </a:r>
            <a:r>
              <a:rPr lang="en-US" altLang="zh-CN" sz="2400"/>
              <a:t>, each declaration is added to the symbol table as it is processed.</a:t>
            </a:r>
            <a:endParaRPr lang="zh-CN" altLang="en-US" sz="24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9039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/>
              <a:t>Collateral declaration</a:t>
            </a:r>
            <a:r>
              <a:rPr lang="en-US" altLang="zh-CN" sz="2400"/>
              <a:t>: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Declarations not be added immediately to the existing symbol table, but accumulated in a new table (or temporary structure),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and then added to the existing table after all declarations have been processed</a:t>
            </a:r>
          </a:p>
          <a:p>
            <a:pPr lvl="1">
              <a:lnSpc>
                <a:spcPct val="90000"/>
              </a:lnSpc>
            </a:pPr>
            <a:endParaRPr lang="en-US" altLang="zh-CN" sz="2000"/>
          </a:p>
          <a:p>
            <a:pPr>
              <a:lnSpc>
                <a:spcPct val="90000"/>
              </a:lnSpc>
            </a:pPr>
            <a:r>
              <a:rPr lang="en-US" altLang="zh-CN" sz="2400" b="1"/>
              <a:t>Recursive declaration</a:t>
            </a:r>
            <a:r>
              <a:rPr lang="en-US" altLang="zh-CN" sz="2400"/>
              <a:t>: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Declaration may refer to themselves or each other. (particularly necessary for procedure/function declarations)</a:t>
            </a:r>
          </a:p>
          <a:p>
            <a:pPr lvl="1">
              <a:lnSpc>
                <a:spcPct val="90000"/>
              </a:lnSpc>
            </a:pPr>
            <a:endParaRPr lang="en-US" altLang="zh-CN" sz="200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	Int gcd(int n, int m)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	{if (m = = 0) return n;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		   else return gcd(m , n%m)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	}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The compiler should add the function name gcd to the symbol table before processing the body of the function.</a:t>
            </a:r>
            <a:endParaRPr lang="zh-CN" altLang="en-US" sz="20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9039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Void f(viod)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{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 g()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Void g(viod)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{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 f()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}</a:t>
            </a:r>
          </a:p>
          <a:p>
            <a:pPr>
              <a:lnSpc>
                <a:spcPct val="80000"/>
              </a:lnSpc>
            </a:pPr>
            <a:r>
              <a:rPr lang="en-US" altLang="zh-CN" sz="2400" b="1"/>
              <a:t>It needs a scope modifier, adds a function prototype</a:t>
            </a:r>
            <a:r>
              <a:rPr lang="en-US" altLang="zh-CN" sz="2400"/>
              <a:t> declaration to extent the scope of the name g to include f. Just as follows</a:t>
            </a:r>
            <a:r>
              <a:rPr lang="en-US" altLang="zh-CN" sz="2000"/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Void g(void);  /* function prototype declaration 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Void f(void)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{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 g()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Void g(void)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{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 f()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}</a:t>
            </a:r>
          </a:p>
          <a:p>
            <a:pPr>
              <a:lnSpc>
                <a:spcPct val="80000"/>
              </a:lnSpc>
            </a:pPr>
            <a:r>
              <a:rPr lang="en-US" altLang="zh-CN" sz="2400" b="1"/>
              <a:t>Other solutions to mutual recursion</a:t>
            </a:r>
            <a:endParaRPr lang="en-US" altLang="zh-CN" sz="2400"/>
          </a:p>
          <a:p>
            <a:pPr lvl="1">
              <a:lnSpc>
                <a:spcPct val="80000"/>
              </a:lnSpc>
            </a:pPr>
            <a:r>
              <a:rPr lang="en-US" altLang="zh-CN" sz="2000"/>
              <a:t>(</a:t>
            </a:r>
            <a:r>
              <a:rPr lang="en-US" altLang="zh-CN" sz="2000" u="sng"/>
              <a:t>The compiler should add the procedure/function name to the symbol table before processing the body of the procedure/function</a:t>
            </a:r>
            <a:r>
              <a:rPr lang="en-US" altLang="zh-CN" sz="2000"/>
              <a:t>.)</a:t>
            </a:r>
          </a:p>
          <a:p>
            <a:pPr lvl="1">
              <a:lnSpc>
                <a:spcPct val="80000"/>
              </a:lnSpc>
            </a:pPr>
            <a:r>
              <a:rPr lang="en-US" altLang="zh-CN" sz="2000">
                <a:solidFill>
                  <a:srgbClr val="FF3300"/>
                </a:solidFill>
              </a:rPr>
              <a:t>Provide forward declaration</a:t>
            </a:r>
            <a:r>
              <a:rPr lang="en-US" altLang="zh-CN" sz="2000"/>
              <a:t> to extend procedure/function scope;</a:t>
            </a:r>
          </a:p>
          <a:p>
            <a:pPr lvl="1">
              <a:lnSpc>
                <a:spcPct val="80000"/>
              </a:lnSpc>
            </a:pPr>
            <a:r>
              <a:rPr lang="en-US" altLang="zh-CN" sz="2000"/>
              <a:t>The scope rule must be </a:t>
            </a:r>
            <a:r>
              <a:rPr lang="en-US" altLang="zh-CN" sz="2000">
                <a:solidFill>
                  <a:srgbClr val="FF3300"/>
                </a:solidFill>
              </a:rPr>
              <a:t>extended to the entire block</a:t>
            </a:r>
            <a:r>
              <a:rPr lang="en-US" altLang="zh-CN" sz="2000"/>
              <a:t> of the declarations.</a:t>
            </a:r>
            <a:endParaRPr lang="zh-CN" altLang="en-US" sz="20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6.3.5 An Extended Example of An Attribute Grammar Using a Symbol Table</a:t>
            </a:r>
            <a:endParaRPr lang="zh-CN" altLang="en-US" sz="3600"/>
          </a:p>
        </p:txBody>
      </p:sp>
      <p:sp>
        <p:nvSpPr>
          <p:cNvPr id="46797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Contents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 altLang="zh-CN"/>
              <a:t>Part One</a:t>
            </a:r>
          </a:p>
          <a:p>
            <a:pPr marL="609600" indent="-609600">
              <a:buFontTx/>
              <a:buNone/>
            </a:pPr>
            <a:r>
              <a:rPr lang="en-US" altLang="zh-CN" sz="2800"/>
              <a:t>6.1 Attributes and Attribute Grammars </a:t>
            </a:r>
          </a:p>
          <a:p>
            <a:pPr marL="609600" indent="-609600" algn="just">
              <a:buFontTx/>
              <a:buNone/>
            </a:pPr>
            <a:r>
              <a:rPr lang="en-US" altLang="zh-CN" sz="2800"/>
              <a:t>6.2 Algorithms for Attribute Computation</a:t>
            </a:r>
          </a:p>
          <a:p>
            <a:pPr marL="609600" indent="-609600" algn="just">
              <a:buFontTx/>
              <a:buNone/>
            </a:pPr>
            <a:endParaRPr lang="en-US" altLang="zh-CN" sz="2800"/>
          </a:p>
          <a:p>
            <a:pPr marL="609600" indent="-609600" algn="just">
              <a:buFontTx/>
              <a:buNone/>
            </a:pPr>
            <a:r>
              <a:rPr lang="en-US" altLang="zh-CN" sz="2800" b="1"/>
              <a:t>Part Two</a:t>
            </a:r>
          </a:p>
          <a:p>
            <a:pPr marL="609600" indent="-609600" algn="just">
              <a:buFontTx/>
              <a:buNone/>
            </a:pPr>
            <a:r>
              <a:rPr lang="en-US" altLang="zh-CN" sz="2800" b="1"/>
              <a:t>6.3 The Symbol Table</a:t>
            </a:r>
          </a:p>
          <a:p>
            <a:pPr marL="609600" indent="-609600" algn="just">
              <a:buFontTx/>
              <a:buNone/>
            </a:pPr>
            <a:r>
              <a:rPr lang="en-US" altLang="zh-CN" sz="2800" b="1"/>
              <a:t>6.4 Data Types and Type Checking</a:t>
            </a:r>
          </a:p>
          <a:p>
            <a:pPr marL="609600" indent="-609600" algn="just">
              <a:buFontTx/>
              <a:buNone/>
            </a:pPr>
            <a:r>
              <a:rPr lang="en-US" altLang="zh-CN" sz="2400" b="1"/>
              <a:t>6.5 A Semantic Analyzer for the TINY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/>
              <a:t>An example</a:t>
            </a:r>
            <a:r>
              <a:rPr lang="en-US" altLang="zh-CN" sz="2800"/>
              <a:t>: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S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exp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Exp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(exp) | exp + exp | id | num | let dec-list in exp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Dec-list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dec-list, decl | decl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Decl 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 id = exp</a:t>
            </a:r>
          </a:p>
          <a:p>
            <a:pPr lvl="1"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800"/>
              <a:t>Assume the ambiguities have been dealt with at parser time and the syntax tree has been constructed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Exp 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 let dec-list in exp</a:t>
            </a:r>
          </a:p>
          <a:p>
            <a:pPr lvl="1"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800"/>
              <a:t>The declarations inside a let expression represent a kind of constant declaration. Such as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let x = 2+1, y=3+4 in x+y</a:t>
            </a:r>
            <a:endParaRPr lang="zh-CN" altLang="en-US" sz="24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76103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/>
              <a:t>Scope rules</a:t>
            </a:r>
            <a:r>
              <a:rPr lang="en-US" altLang="zh-CN" sz="2800"/>
              <a:t>:</a:t>
            </a:r>
            <a:r>
              <a:rPr lang="en-US" altLang="zh-CN" sz="240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1. No redeclaration of the same name within the same let expression,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such as let x = 2, x= 3 in x+1 (illegal)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2. Any name not declared in some surrounding let expression caused an error,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such as let x = 2 in x+y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3. The scope of each declaration in a let expression extends over the body of the let according to the most closely nested rule for block structure.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Such as let x = 2 in (let x = 3 in x) , the value is 3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4. Each declaration uses the previous declarations to resolve names within its own expression.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Such as let x = 2, y = x+1 in (let x = x+y, y = x+y in y)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the first y is 3, second x is 5, second y is 8</a:t>
            </a:r>
            <a:endParaRPr lang="zh-CN" altLang="en-US" sz="24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Attribute equations that use a symbol table to keep track of the declarations in let expressions 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and that express the scope rules and interactions just described are as follows.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 (Only use the symbol table to determine whether an expression is erroneous or not)</a:t>
            </a:r>
          </a:p>
          <a:p>
            <a:pPr>
              <a:lnSpc>
                <a:spcPct val="90000"/>
              </a:lnSpc>
            </a:pPr>
            <a:endParaRPr lang="en-US" altLang="zh-CN" sz="2800" b="1"/>
          </a:p>
          <a:p>
            <a:pPr>
              <a:lnSpc>
                <a:spcPct val="90000"/>
              </a:lnSpc>
            </a:pPr>
            <a:r>
              <a:rPr lang="en-US" altLang="zh-CN" sz="2800" b="1"/>
              <a:t>Three attributes:</a:t>
            </a:r>
            <a:endParaRPr lang="en-US" altLang="zh-CN" sz="2800"/>
          </a:p>
          <a:p>
            <a:pPr lvl="1">
              <a:lnSpc>
                <a:spcPct val="90000"/>
              </a:lnSpc>
            </a:pPr>
            <a:r>
              <a:rPr lang="en-US" altLang="zh-CN" sz="2400" b="1"/>
              <a:t>Err</a:t>
            </a:r>
            <a:r>
              <a:rPr lang="en-US" altLang="zh-CN" sz="2400"/>
              <a:t>: Synthesize attribute, represent whether the expression is erroneous;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Symbol</a:t>
            </a:r>
            <a:r>
              <a:rPr lang="en-US" altLang="zh-CN" sz="2400"/>
              <a:t>: Inherited attribute, represent the symbol table;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Nestlevel</a:t>
            </a:r>
            <a:r>
              <a:rPr lang="en-US" altLang="zh-CN" sz="2400"/>
              <a:t>: Inherited attribute, nonnegative integer, represent the current nesting level of the let blocks.</a:t>
            </a:r>
            <a:endParaRPr lang="zh-CN" altLang="en-US" sz="24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r>
              <a:rPr lang="en-US" altLang="zh-CN" sz="2800" b="1"/>
              <a:t>Functions:</a:t>
            </a:r>
            <a:endParaRPr lang="en-US" altLang="zh-CN" sz="2800"/>
          </a:p>
          <a:p>
            <a:pPr lvl="1"/>
            <a:r>
              <a:rPr lang="en-US" altLang="zh-CN" sz="2400"/>
              <a:t>Insert(s,n,l): </a:t>
            </a:r>
          </a:p>
          <a:p>
            <a:pPr lvl="1">
              <a:buFontTx/>
              <a:buNone/>
            </a:pPr>
            <a:r>
              <a:rPr lang="en-US" altLang="zh-CN" sz="2400"/>
              <a:t>    Returns a new symbol table containing all the information from symbol table s and in addition associating the name n with the nesting level l, without changing s</a:t>
            </a:r>
          </a:p>
          <a:p>
            <a:pPr lvl="1"/>
            <a:r>
              <a:rPr lang="en-US" altLang="zh-CN" sz="2400"/>
              <a:t>Isin(s,n): </a:t>
            </a:r>
          </a:p>
          <a:p>
            <a:pPr lvl="1">
              <a:buFontTx/>
              <a:buNone/>
            </a:pPr>
            <a:r>
              <a:rPr lang="en-US" altLang="zh-CN" sz="2400"/>
              <a:t>    Return a Boolean value depending on whether n is in symbol table s or not.</a:t>
            </a:r>
          </a:p>
          <a:p>
            <a:pPr lvl="1"/>
            <a:r>
              <a:rPr lang="en-US" altLang="zh-CN" sz="2400"/>
              <a:t>Lookup(s,n): </a:t>
            </a:r>
          </a:p>
          <a:p>
            <a:pPr lvl="1">
              <a:buFontTx/>
              <a:buNone/>
            </a:pPr>
            <a:r>
              <a:rPr lang="en-US" altLang="zh-CN" sz="2400"/>
              <a:t>    Return an integer value giving the nesting level of the most recent declaration of n, if it exists , or </a:t>
            </a:r>
            <a:r>
              <a:rPr lang="en-US" altLang="zh-CN" sz="2400">
                <a:latin typeface="Arial"/>
              </a:rPr>
              <a:t>–</a:t>
            </a:r>
            <a:r>
              <a:rPr lang="en-US" altLang="zh-CN" sz="2400"/>
              <a:t>1, if n is not in the symbol table s.</a:t>
            </a:r>
            <a:endParaRPr lang="zh-CN" altLang="en-US" sz="24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4116" name="Object 4"/>
          <p:cNvGraphicFramePr>
            <a:graphicFrameLocks noChangeAspect="1"/>
          </p:cNvGraphicFramePr>
          <p:nvPr/>
        </p:nvGraphicFramePr>
        <p:xfrm>
          <a:off x="395288" y="787400"/>
          <a:ext cx="8353425" cy="5089525"/>
        </p:xfrm>
        <a:graphic>
          <a:graphicData uri="http://schemas.openxmlformats.org/presentationml/2006/ole">
            <p:oleObj spid="_x0000_s474116" name="文档" r:id="rId3" imgW="5518626" imgH="3362979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5140" name="Object 4"/>
          <p:cNvGraphicFramePr>
            <a:graphicFrameLocks noChangeAspect="1"/>
          </p:cNvGraphicFramePr>
          <p:nvPr/>
        </p:nvGraphicFramePr>
        <p:xfrm>
          <a:off x="754063" y="125435"/>
          <a:ext cx="7634287" cy="6446837"/>
        </p:xfrm>
        <a:graphic>
          <a:graphicData uri="http://schemas.openxmlformats.org/presentationml/2006/ole">
            <p:oleObj spid="_x0000_s475140" name="文档" r:id="rId3" imgW="5630741" imgH="4754851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6.4 Data Types and Type Checking</a:t>
            </a:r>
            <a:endParaRPr lang="zh-CN" altLang="en-US"/>
          </a:p>
        </p:txBody>
      </p:sp>
      <p:sp>
        <p:nvSpPr>
          <p:cNvPr id="47616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6880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Type inference and type checking is one of the principal tasks of a compiler</a:t>
            </a:r>
            <a:r>
              <a:rPr lang="en-US" altLang="zh-CN" sz="2800"/>
              <a:t>, which are closely related, performed together and referred to simply as type checking</a:t>
            </a:r>
          </a:p>
          <a:p>
            <a:pPr>
              <a:lnSpc>
                <a:spcPct val="80000"/>
              </a:lnSpc>
            </a:pPr>
            <a:endParaRPr lang="en-US" altLang="zh-CN" sz="2800" b="1"/>
          </a:p>
          <a:p>
            <a:pPr>
              <a:lnSpc>
                <a:spcPct val="80000"/>
              </a:lnSpc>
            </a:pPr>
            <a:r>
              <a:rPr lang="en-US" altLang="zh-CN" sz="2800" b="1"/>
              <a:t>Data type information can be:</a:t>
            </a:r>
            <a:endParaRPr lang="en-US" altLang="zh-CN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    1. </a:t>
            </a:r>
            <a:r>
              <a:rPr lang="en-US" altLang="zh-CN" sz="2800" b="1"/>
              <a:t>Static</a:t>
            </a:r>
            <a:r>
              <a:rPr lang="en-US" altLang="zh-CN" sz="2800"/>
              <a:t>: such as in C, Pascal. Primarily,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Used as the principal mechanism for checking the correctness of a program prior to execution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Determine the size of memory needed for the allocation and the way that the memory can be accessed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Simplify the runtime environment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    2. </a:t>
            </a:r>
            <a:r>
              <a:rPr lang="en-US" altLang="zh-CN" sz="2800" b="1"/>
              <a:t>Dynamic</a:t>
            </a:r>
            <a:r>
              <a:rPr lang="en-US" altLang="zh-CN" sz="2800"/>
              <a:t>: such as in LISP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    3. </a:t>
            </a:r>
            <a:r>
              <a:rPr lang="en-US" altLang="zh-CN" sz="2800" b="1"/>
              <a:t>A mixture of the two</a:t>
            </a:r>
            <a:endParaRPr lang="zh-CN" altLang="en-US" sz="2800" b="1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Data type forms: </a:t>
            </a:r>
            <a:endParaRPr lang="en-US" altLang="zh-CN" sz="2800"/>
          </a:p>
          <a:p>
            <a:pPr lvl="1">
              <a:lnSpc>
                <a:spcPct val="80000"/>
              </a:lnSpc>
            </a:pPr>
            <a:r>
              <a:rPr lang="en-US" altLang="zh-CN" sz="2400"/>
              <a:t>A set of values with certain operations on those values</a:t>
            </a:r>
          </a:p>
          <a:p>
            <a:pPr lvl="1"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800"/>
              <a:t>These sets can be described by </a:t>
            </a:r>
            <a:r>
              <a:rPr lang="en-US" altLang="zh-CN" sz="2800" b="1" i="1"/>
              <a:t>a type expression</a:t>
            </a:r>
            <a:r>
              <a:rPr lang="en-US" altLang="zh-CN" sz="2800"/>
              <a:t>: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A </a:t>
            </a:r>
            <a:r>
              <a:rPr lang="en-US" altLang="zh-CN" sz="2400" b="1"/>
              <a:t>type name</a:t>
            </a:r>
            <a:r>
              <a:rPr lang="en-US" altLang="zh-CN" sz="2400"/>
              <a:t>: integer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A </a:t>
            </a:r>
            <a:r>
              <a:rPr lang="en-US" altLang="zh-CN" sz="2400" b="1"/>
              <a:t>structured expression</a:t>
            </a:r>
            <a:r>
              <a:rPr lang="en-US" altLang="zh-CN" sz="2400"/>
              <a:t>: array [1..10] of real</a:t>
            </a:r>
          </a:p>
          <a:p>
            <a:pPr lvl="1"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800"/>
              <a:t>Type information can be explicit and implicit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For instance var x: array[1..10] or real  (explicit)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Const greeting =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Hello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   (implicitly array [1..6] of char)</a:t>
            </a:r>
          </a:p>
          <a:p>
            <a:pPr lvl="1"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800"/>
              <a:t>Type information is maintained in the symbol table and retrieved by the type checker</a:t>
            </a:r>
            <a:endParaRPr lang="zh-CN" altLang="en-US" sz="28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6.4.1 Type Expressions and Type Constructors</a:t>
            </a:r>
            <a:endParaRPr lang="zh-CN" altLang="en-US"/>
          </a:p>
        </p:txBody>
      </p:sp>
      <p:sp>
        <p:nvSpPr>
          <p:cNvPr id="4802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6.3 The Symbol Table</a:t>
            </a:r>
            <a:endParaRPr lang="zh-CN" altLang="en-US"/>
          </a:p>
        </p:txBody>
      </p:sp>
      <p:sp>
        <p:nvSpPr>
          <p:cNvPr id="4352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Simple types: </a:t>
            </a:r>
            <a:endParaRPr lang="en-US" altLang="zh-CN" sz="2800"/>
          </a:p>
          <a:p>
            <a:pPr lvl="1">
              <a:lnSpc>
                <a:spcPct val="80000"/>
              </a:lnSpc>
            </a:pPr>
            <a:r>
              <a:rPr lang="en-US" altLang="zh-CN" sz="2400"/>
              <a:t>Such as int, double, Boolean, char.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The values exhibit no explicit internal structure, and the typical representation is also simple and predefined.</a:t>
            </a:r>
          </a:p>
          <a:p>
            <a:pPr lvl="1"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800"/>
              <a:t>Void: has no value, represent the empty set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New simply type defined such as </a:t>
            </a:r>
            <a:r>
              <a:rPr lang="en-US" altLang="zh-CN" sz="2800" b="1"/>
              <a:t>subrange</a:t>
            </a:r>
            <a:r>
              <a:rPr lang="en-US" altLang="zh-CN" sz="2800"/>
              <a:t> types (Type digit = 0..9)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and </a:t>
            </a:r>
            <a:r>
              <a:rPr lang="en-US" altLang="zh-CN" sz="2800" b="1"/>
              <a:t>enumerated types</a:t>
            </a:r>
            <a:r>
              <a:rPr lang="en-US" altLang="zh-CN" sz="2800"/>
              <a:t> (typedef enum {red, green, blue} color):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can be treated as integers or using a smaller amount of memory . </a:t>
            </a:r>
            <a:endParaRPr lang="zh-CN" altLang="en-US" sz="24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 marL="268288" indent="-268288">
              <a:lnSpc>
                <a:spcPct val="90000"/>
              </a:lnSpc>
            </a:pPr>
            <a:r>
              <a:rPr lang="en-US" altLang="zh-CN" sz="2400" b="1"/>
              <a:t>Structured type</a:t>
            </a:r>
            <a:endParaRPr lang="en-US" altLang="zh-CN" sz="2400" i="1"/>
          </a:p>
          <a:p>
            <a:pPr marL="268288" indent="-268288">
              <a:lnSpc>
                <a:spcPct val="90000"/>
              </a:lnSpc>
              <a:buFontTx/>
              <a:buAutoNum type="arabicPeriod"/>
            </a:pPr>
            <a:r>
              <a:rPr lang="en-US" altLang="zh-CN" sz="2400" i="1"/>
              <a:t>Array: </a:t>
            </a:r>
          </a:p>
          <a:p>
            <a:pPr marL="268288" indent="-268288">
              <a:lnSpc>
                <a:spcPct val="90000"/>
              </a:lnSpc>
            </a:pPr>
            <a:r>
              <a:rPr lang="en-US" altLang="zh-CN" sz="2400"/>
              <a:t>Two type parameter: </a:t>
            </a:r>
          </a:p>
          <a:p>
            <a:pPr marL="914400" lvl="1" indent="-201613">
              <a:lnSpc>
                <a:spcPct val="90000"/>
              </a:lnSpc>
              <a:buFontTx/>
              <a:buChar char="•"/>
            </a:pPr>
            <a:r>
              <a:rPr lang="en-US" altLang="zh-CN" sz="2000"/>
              <a:t>Index type (often limited to so-called ordinal types: types for which every value has an immediate predecessor and an immediate successor) </a:t>
            </a:r>
          </a:p>
          <a:p>
            <a:pPr marL="914400" lvl="1" indent="-201613">
              <a:lnSpc>
                <a:spcPct val="90000"/>
              </a:lnSpc>
              <a:buFontTx/>
              <a:buChar char="•"/>
            </a:pPr>
            <a:r>
              <a:rPr lang="en-US" altLang="zh-CN" sz="2000"/>
              <a:t>and component type</a:t>
            </a:r>
          </a:p>
          <a:p>
            <a:pPr marL="914400" lvl="1" indent="-201613">
              <a:lnSpc>
                <a:spcPct val="90000"/>
              </a:lnSpc>
              <a:buFontTx/>
              <a:buChar char="•"/>
            </a:pPr>
            <a:endParaRPr lang="en-US" altLang="zh-CN" sz="2000"/>
          </a:p>
          <a:p>
            <a:pPr marL="268288" indent="-268288">
              <a:lnSpc>
                <a:spcPct val="90000"/>
              </a:lnSpc>
            </a:pPr>
            <a:r>
              <a:rPr lang="en-US" altLang="zh-CN" sz="2400"/>
              <a:t>Produce: a new array type, array [Color] of char</a:t>
            </a:r>
          </a:p>
          <a:p>
            <a:pPr marL="914400" lvl="1" indent="-201613">
              <a:lnSpc>
                <a:spcPct val="90000"/>
              </a:lnSpc>
            </a:pPr>
            <a:r>
              <a:rPr lang="en-US" altLang="zh-CN" sz="2000"/>
              <a:t>Array[color] of char;  </a:t>
            </a:r>
          </a:p>
          <a:p>
            <a:pPr marL="914400" lvl="1" indent="-201613">
              <a:lnSpc>
                <a:spcPct val="90000"/>
              </a:lnSpc>
            </a:pPr>
            <a:r>
              <a:rPr lang="en-US" altLang="zh-CN" sz="2000"/>
              <a:t>Create an array type whose index type is color and whose component type is char.</a:t>
            </a:r>
          </a:p>
          <a:p>
            <a:pPr marL="914400" lvl="1" indent="-201613">
              <a:lnSpc>
                <a:spcPct val="90000"/>
              </a:lnSpc>
            </a:pPr>
            <a:endParaRPr lang="en-US" altLang="zh-CN" sz="2000"/>
          </a:p>
          <a:p>
            <a:pPr marL="268288" indent="-268288">
              <a:lnSpc>
                <a:spcPct val="90000"/>
              </a:lnSpc>
            </a:pPr>
            <a:r>
              <a:rPr lang="en-US" altLang="zh-CN" sz="2400"/>
              <a:t>An array represents values that are sequences of values of the component type, indexed by values of the index type  </a:t>
            </a:r>
            <a:endParaRPr lang="zh-CN" altLang="en-US" sz="24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6880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Arrays are commonly </a:t>
            </a:r>
            <a:r>
              <a:rPr lang="en-US" altLang="zh-CN" sz="2400" b="1"/>
              <a:t>allocated contiguous storage</a:t>
            </a:r>
            <a:r>
              <a:rPr lang="en-US" altLang="zh-CN" sz="2400"/>
              <a:t> from smaller to larger indexes, to allow for the use of automatic offset calculations during execution</a:t>
            </a:r>
            <a:endParaRPr lang="en-US" altLang="zh-CN" sz="2400" b="1"/>
          </a:p>
          <a:p>
            <a:pPr>
              <a:lnSpc>
                <a:spcPct val="90000"/>
              </a:lnSpc>
            </a:pPr>
            <a:r>
              <a:rPr lang="en-US" altLang="zh-CN" sz="2400" b="1"/>
              <a:t>The amount of memory</a:t>
            </a:r>
            <a:r>
              <a:rPr lang="en-US" altLang="zh-CN" sz="2400"/>
              <a:t> needed is n * size (n is the number of values in the index type and size is the amount of memory needed for a value of the component type)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 b="1"/>
          </a:p>
          <a:p>
            <a:pPr>
              <a:lnSpc>
                <a:spcPct val="90000"/>
              </a:lnSpc>
            </a:pPr>
            <a:r>
              <a:rPr lang="en-US" altLang="zh-CN" sz="2400" b="1"/>
              <a:t>Multidimensioned arrays</a:t>
            </a:r>
            <a:r>
              <a:rPr lang="en-US" altLang="zh-CN" sz="2400"/>
              <a:t>: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Array[0..9] of array[color] of integer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Array[0..9, color] of integer;</a:t>
            </a:r>
            <a:endParaRPr lang="en-US" altLang="zh-CN" sz="2000" u="sng"/>
          </a:p>
          <a:p>
            <a:pPr lvl="1">
              <a:lnSpc>
                <a:spcPct val="90000"/>
              </a:lnSpc>
            </a:pPr>
            <a:r>
              <a:rPr lang="en-US" altLang="zh-CN" sz="2000" u="sng"/>
              <a:t>The sequence of values can be organized </a:t>
            </a:r>
            <a:r>
              <a:rPr lang="en-US" altLang="zh-CN" sz="2000" u="sng">
                <a:solidFill>
                  <a:srgbClr val="FF3300"/>
                </a:solidFill>
              </a:rPr>
              <a:t>in different ways in memory</a:t>
            </a:r>
            <a:r>
              <a:rPr lang="en-US" altLang="zh-CN" sz="2000" u="sng"/>
              <a:t> depending on whether the indexing is done first on the first index, and then on the second index, or vice versa.</a:t>
            </a:r>
            <a:endParaRPr lang="en-US" altLang="zh-CN" sz="2000"/>
          </a:p>
          <a:p>
            <a:pPr>
              <a:lnSpc>
                <a:spcPct val="9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Open-indexed array</a:t>
            </a:r>
            <a:r>
              <a:rPr lang="en-US" altLang="zh-CN" sz="2400"/>
              <a:t>: whose index range is unspecified, especially useful in the declaration of array parameters to functions</a:t>
            </a:r>
            <a:endParaRPr lang="zh-CN" altLang="en-US" sz="24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5380" name="Object 4"/>
          <p:cNvGraphicFramePr>
            <a:graphicFrameLocks noChangeAspect="1"/>
          </p:cNvGraphicFramePr>
          <p:nvPr/>
        </p:nvGraphicFramePr>
        <p:xfrm>
          <a:off x="465138" y="479425"/>
          <a:ext cx="8378825" cy="5456238"/>
        </p:xfrm>
        <a:graphic>
          <a:graphicData uri="http://schemas.openxmlformats.org/presentationml/2006/ole">
            <p:oleObj spid="_x0000_s485380" name="文档" r:id="rId3" imgW="5209379" imgH="3400437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6404" name="Object 4"/>
          <p:cNvGraphicFramePr>
            <a:graphicFrameLocks noChangeAspect="1"/>
          </p:cNvGraphicFramePr>
          <p:nvPr/>
        </p:nvGraphicFramePr>
        <p:xfrm>
          <a:off x="390525" y="330200"/>
          <a:ext cx="8123238" cy="5861050"/>
        </p:xfrm>
        <a:graphic>
          <a:graphicData uri="http://schemas.openxmlformats.org/presentationml/2006/ole">
            <p:oleObj spid="_x0000_s486404" name="文档" r:id="rId3" imgW="4689231" imgH="3386756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903912"/>
          </a:xfrm>
        </p:spPr>
        <p:txBody>
          <a:bodyPr/>
          <a:lstStyle/>
          <a:p>
            <a:pPr indent="22225">
              <a:lnSpc>
                <a:spcPct val="80000"/>
              </a:lnSpc>
              <a:buFontTx/>
              <a:buNone/>
            </a:pPr>
            <a:r>
              <a:rPr lang="en-US" altLang="zh-CN" sz="2400" b="1"/>
              <a:t>The insecurity in union type </a:t>
            </a:r>
            <a:r>
              <a:rPr lang="en-US" altLang="zh-CN" sz="2400"/>
              <a:t>has been addressed by many different language design.</a:t>
            </a: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en-US" altLang="zh-CN" sz="2400"/>
              <a:t>In pascal, for instance</a:t>
            </a: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en-US" altLang="zh-CN" sz="2400"/>
              <a:t>Record case isReal: boolean of</a:t>
            </a: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en-US" altLang="zh-CN" sz="2400"/>
              <a:t>		True: (r: real);</a:t>
            </a: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en-US" altLang="zh-CN" sz="2400"/>
              <a:t>   		False: (I: integer);</a:t>
            </a: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en-US" altLang="zh-CN" sz="2400"/>
              <a:t>End</a:t>
            </a:r>
          </a:p>
          <a:p>
            <a:pPr indent="22225"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 indent="22225">
              <a:lnSpc>
                <a:spcPct val="80000"/>
              </a:lnSpc>
              <a:buFontTx/>
              <a:buNone/>
            </a:pPr>
            <a:r>
              <a:rPr lang="en-US" altLang="zh-CN" sz="2400"/>
              <a:t>Whenever a union component is assigned, </a:t>
            </a:r>
            <a:r>
              <a:rPr lang="en-US" altLang="zh-CN" sz="2400">
                <a:solidFill>
                  <a:srgbClr val="FF3300"/>
                </a:solidFill>
              </a:rPr>
              <a:t>the discriminant must be simultaneously assigned</a:t>
            </a:r>
            <a:r>
              <a:rPr lang="en-US" altLang="zh-CN" sz="2400"/>
              <a:t> with a value that can be checked for legality.</a:t>
            </a:r>
          </a:p>
          <a:p>
            <a:pPr indent="22225"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 indent="22225">
              <a:lnSpc>
                <a:spcPct val="80000"/>
              </a:lnSpc>
              <a:buFontTx/>
              <a:buNone/>
            </a:pPr>
            <a:r>
              <a:rPr lang="en-US" altLang="zh-CN" sz="2400"/>
              <a:t>A different approach is taken by functional languages such as the language ML:</a:t>
            </a: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en-US" altLang="zh-CN" sz="2400"/>
              <a:t>	IsReal of real | IsInteger of int</a:t>
            </a: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en-US" altLang="zh-CN" sz="2400"/>
              <a:t>Value constructor IsReal and IsInteger must be used whenever a value of this type is used.</a:t>
            </a:r>
            <a:endParaRPr lang="zh-CN" altLang="en-US" sz="24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CN"/>
              <a:t>4. Pointer</a:t>
            </a:r>
          </a:p>
          <a:p>
            <a:pPr marL="0" indent="0">
              <a:buFontTx/>
              <a:buNone/>
            </a:pPr>
            <a:r>
              <a:rPr lang="en-US" altLang="zh-CN" sz="2800"/>
              <a:t>Values that are references to values of another type</a:t>
            </a:r>
          </a:p>
          <a:p>
            <a:pPr marL="0" indent="0">
              <a:buFontTx/>
              <a:buNone/>
            </a:pPr>
            <a:r>
              <a:rPr lang="en-US" altLang="zh-CN" sz="2800"/>
              <a:t>A value of a pointer type is a memory address whose location holds a value of its base type.</a:t>
            </a:r>
          </a:p>
          <a:p>
            <a:pPr marL="0" indent="0">
              <a:buFontTx/>
              <a:buNone/>
            </a:pPr>
            <a:r>
              <a:rPr lang="en-US" altLang="zh-CN" sz="2800"/>
              <a:t>	^integer		in Pascal;</a:t>
            </a:r>
          </a:p>
          <a:p>
            <a:pPr marL="0" indent="0">
              <a:buFontTx/>
              <a:buNone/>
            </a:pPr>
            <a:r>
              <a:rPr lang="en-US" altLang="zh-CN" sz="2800"/>
              <a:t>	int*			in C.</a:t>
            </a:r>
          </a:p>
          <a:p>
            <a:pPr marL="0" indent="0">
              <a:buFontTx/>
              <a:buNone/>
            </a:pPr>
            <a:r>
              <a:rPr lang="en-US" altLang="zh-CN" sz="2800"/>
              <a:t>Allocated space based on the address size of the target machine</a:t>
            </a:r>
          </a:p>
          <a:p>
            <a:pPr marL="0" indent="0">
              <a:buFontTx/>
              <a:buNone/>
            </a:pPr>
            <a:endParaRPr lang="en-US" altLang="zh-CN" sz="2800"/>
          </a:p>
          <a:p>
            <a:pPr marL="0" indent="0">
              <a:buFontTx/>
              <a:buNone/>
            </a:pPr>
            <a:r>
              <a:rPr lang="en-US" altLang="zh-CN" sz="2800"/>
              <a:t>It is most useful in describing recursive types</a:t>
            </a:r>
            <a:r>
              <a:rPr lang="en-US" altLang="zh-CN"/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800"/>
              <a:t>5. Function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800"/>
              <a:t>    An array can be viewed as a function from its index set to its component set.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800"/>
              <a:t>    Many languages have a more general ability to describe function types.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800"/>
              <a:t>	Var f: procedure (integer): integer;		in Modula-2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800"/>
              <a:t>	Int  (*f)  (int);						in C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800"/>
              <a:t>    The allocated space depends on the address size of the target machine. According to the language and the organization of the runtime environment,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800"/>
              <a:t>    it should allocate for a code pointer alone or a code pointer and an environment pointer.</a:t>
            </a:r>
            <a:endParaRPr lang="zh-CN" altLang="en-US" sz="28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zh-CN" sz="2800"/>
              <a:t>6. Class</a:t>
            </a:r>
          </a:p>
          <a:p>
            <a:pPr marL="609600" indent="-609600"/>
            <a:r>
              <a:rPr lang="en-US" altLang="zh-CN" sz="2800"/>
              <a:t>Similar to a record declaration, except it includes the definition of operations (methods or member functions)</a:t>
            </a:r>
          </a:p>
          <a:p>
            <a:pPr marL="609600" indent="-609600"/>
            <a:r>
              <a:rPr lang="en-US" altLang="zh-CN" sz="2800"/>
              <a:t>Beyond type system such as inheritance and dynamic binding, must be maintained by separate data structures</a:t>
            </a:r>
            <a:endParaRPr lang="zh-CN" altLang="en-US" sz="28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000" b="1"/>
              <a:t>6.4.2 Type Names, Type Declarations and Recursive Types</a:t>
            </a:r>
            <a:endParaRPr lang="zh-CN" altLang="en-US" sz="4000"/>
          </a:p>
        </p:txBody>
      </p:sp>
      <p:sp>
        <p:nvSpPr>
          <p:cNvPr id="49152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Symbol table</a:t>
            </a:r>
            <a:r>
              <a:rPr lang="en-US" altLang="zh-CN" sz="2800"/>
              <a:t>: major </a:t>
            </a:r>
            <a:r>
              <a:rPr lang="en-US" altLang="zh-CN" sz="2800">
                <a:solidFill>
                  <a:srgbClr val="FF3300"/>
                </a:solidFill>
              </a:rPr>
              <a:t>inherited attribute</a:t>
            </a:r>
            <a:r>
              <a:rPr lang="en-US" altLang="zh-CN" sz="2800"/>
              <a:t> and major data structure in a compiler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 b="1"/>
          </a:p>
          <a:p>
            <a:pPr>
              <a:lnSpc>
                <a:spcPct val="80000"/>
              </a:lnSpc>
            </a:pPr>
            <a:r>
              <a:rPr lang="en-US" altLang="zh-CN" sz="2800" b="1"/>
              <a:t>Principal operations: </a:t>
            </a:r>
            <a:endParaRPr lang="en-US" altLang="zh-CN" sz="2800"/>
          </a:p>
          <a:p>
            <a:pPr lvl="1">
              <a:lnSpc>
                <a:spcPct val="80000"/>
              </a:lnSpc>
            </a:pPr>
            <a:r>
              <a:rPr lang="en-US" altLang="zh-CN" sz="2400"/>
              <a:t>Insert: </a:t>
            </a:r>
            <a:r>
              <a:rPr lang="en-US" altLang="zh-CN" sz="2400">
                <a:solidFill>
                  <a:srgbClr val="FF3300"/>
                </a:solidFill>
              </a:rPr>
              <a:t>store the information provided by name declarations</a:t>
            </a:r>
            <a:r>
              <a:rPr lang="en-US" altLang="zh-CN" sz="2400"/>
              <a:t> when processing these declarations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Lookup: </a:t>
            </a:r>
            <a:r>
              <a:rPr lang="en-US" altLang="zh-CN" sz="2400">
                <a:solidFill>
                  <a:srgbClr val="FF3300"/>
                </a:solidFill>
              </a:rPr>
              <a:t>retrieve the information associated to a name</a:t>
            </a:r>
            <a:r>
              <a:rPr lang="en-US" altLang="zh-CN" sz="2400"/>
              <a:t> when that name is used in the associated code.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Delete: </a:t>
            </a:r>
            <a:r>
              <a:rPr lang="en-US" altLang="zh-CN" sz="2400">
                <a:solidFill>
                  <a:srgbClr val="FF3300"/>
                </a:solidFill>
              </a:rPr>
              <a:t>remove the information provided by a declaration</a:t>
            </a:r>
            <a:r>
              <a:rPr lang="en-US" altLang="zh-CN" sz="2400"/>
              <a:t> when that declaration no longer applies.</a:t>
            </a:r>
            <a:endParaRPr lang="en-US" altLang="zh-CN" sz="2400" b="1"/>
          </a:p>
          <a:p>
            <a:pPr>
              <a:lnSpc>
                <a:spcPct val="80000"/>
              </a:lnSpc>
            </a:pPr>
            <a:r>
              <a:rPr lang="en-US" altLang="zh-CN" sz="2800" b="1"/>
              <a:t>Information stored:</a:t>
            </a:r>
            <a:endParaRPr lang="en-US" altLang="zh-CN" sz="2800"/>
          </a:p>
          <a:p>
            <a:pPr lvl="1">
              <a:lnSpc>
                <a:spcPct val="80000"/>
              </a:lnSpc>
            </a:pPr>
            <a:r>
              <a:rPr lang="en-US" altLang="zh-CN" sz="2400"/>
              <a:t>Include </a:t>
            </a:r>
            <a:r>
              <a:rPr lang="en-US" altLang="zh-CN" sz="2400">
                <a:solidFill>
                  <a:srgbClr val="FF3300"/>
                </a:solidFill>
              </a:rPr>
              <a:t>data type</a:t>
            </a:r>
            <a:r>
              <a:rPr lang="en-US" altLang="zh-CN" sz="2400"/>
              <a:t> information, information on region of applicability (</a:t>
            </a:r>
            <a:r>
              <a:rPr lang="en-US" altLang="zh-CN" sz="2400">
                <a:solidFill>
                  <a:srgbClr val="FF3300"/>
                </a:solidFill>
              </a:rPr>
              <a:t>scope</a:t>
            </a:r>
            <a:r>
              <a:rPr lang="en-US" altLang="zh-CN" sz="2400"/>
              <a:t>), and </a:t>
            </a:r>
            <a:r>
              <a:rPr lang="en-US" altLang="zh-CN" sz="2400">
                <a:solidFill>
                  <a:srgbClr val="FF3300"/>
                </a:solidFill>
              </a:rPr>
              <a:t>information on eventual location</a:t>
            </a:r>
            <a:r>
              <a:rPr lang="en-US" altLang="zh-CN" sz="2400"/>
              <a:t> in memory.</a:t>
            </a:r>
            <a:endParaRPr lang="zh-CN" altLang="en-US" sz="24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759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Type declarations (type definition): </a:t>
            </a:r>
            <a:r>
              <a:rPr lang="en-US" altLang="zh-CN" sz="2400" b="1"/>
              <a:t>mechanism for a programmer to assign names to type expressions</a:t>
            </a:r>
            <a:r>
              <a:rPr lang="en-US" altLang="zh-CN" sz="2400"/>
              <a:t>.  </a:t>
            </a:r>
          </a:p>
          <a:p>
            <a:pPr lvl="1">
              <a:lnSpc>
                <a:spcPct val="80000"/>
              </a:lnSpc>
            </a:pPr>
            <a:r>
              <a:rPr lang="en-US" altLang="zh-CN" sz="2000"/>
              <a:t>Such as: typedef, = , associated directly with a struct or union constructor</a:t>
            </a:r>
          </a:p>
          <a:p>
            <a:pPr lvl="1">
              <a:lnSpc>
                <a:spcPct val="80000"/>
              </a:lnSpc>
            </a:pPr>
            <a:endParaRPr lang="en-US" altLang="zh-CN" sz="20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typedef struct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{double 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int I;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} RealIntRec;    (C)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type RealIntRec = real * int   (ML)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struct RealIntRec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		{double 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int I;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}             (C)</a:t>
            </a:r>
            <a:endParaRPr lang="zh-CN" altLang="en-US" sz="24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8062913" cy="5403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Type declarations cause the </a:t>
            </a:r>
            <a:r>
              <a:rPr lang="en-US" altLang="zh-CN" sz="2800" b="1"/>
              <a:t>declared type names to be entered into the symbol table</a:t>
            </a:r>
            <a:r>
              <a:rPr lang="en-US" altLang="zh-CN" sz="2800"/>
              <a:t> just as variable declarations. 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Usually the type names </a:t>
            </a:r>
            <a:r>
              <a:rPr lang="en-US" altLang="zh-CN" sz="2800" b="1"/>
              <a:t>can</a:t>
            </a:r>
            <a:r>
              <a:rPr lang="en-US" altLang="zh-CN" sz="2800" b="1">
                <a:latin typeface="Arial"/>
              </a:rPr>
              <a:t>’</a:t>
            </a:r>
            <a:r>
              <a:rPr lang="en-US" altLang="zh-CN" sz="2800" b="1"/>
              <a:t>t be reused as variable names</a:t>
            </a:r>
            <a:r>
              <a:rPr lang="en-US" altLang="zh-CN" sz="2800"/>
              <a:t> (except allowed by the scope nesting rules), 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but the name associated to struct or union declarations can be reused as typedef names.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		Struct RealIntRec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		{double r;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			int I;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		};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Typedef struct RealIntRec RealIntRec; (legal)</a:t>
            </a:r>
            <a:endParaRPr lang="zh-CN" altLang="en-US" sz="28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184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000" b="1"/>
              <a:t>Recursive data types</a:t>
            </a:r>
            <a:r>
              <a:rPr lang="en-US" altLang="zh-CN" sz="2000"/>
              <a:t> are extremely important include lists, trees, and many other structures.</a:t>
            </a:r>
          </a:p>
          <a:p>
            <a:pPr>
              <a:lnSpc>
                <a:spcPct val="80000"/>
              </a:lnSpc>
            </a:pPr>
            <a:endParaRPr lang="en-US" altLang="zh-CN" sz="2000"/>
          </a:p>
          <a:p>
            <a:pPr>
              <a:lnSpc>
                <a:spcPct val="80000"/>
              </a:lnSpc>
            </a:pPr>
            <a:r>
              <a:rPr lang="en-US" altLang="zh-CN" sz="2000"/>
              <a:t>Permit the direct use of recursion in type declarations such as ML.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Datatype intBST = Nil | Node of int*intBST*intBST</a:t>
            </a:r>
          </a:p>
          <a:p>
            <a:pPr>
              <a:lnSpc>
                <a:spcPct val="80000"/>
              </a:lnSpc>
            </a:pPr>
            <a:endParaRPr lang="en-US" altLang="zh-CN" sz="2000"/>
          </a:p>
          <a:p>
            <a:pPr>
              <a:lnSpc>
                <a:spcPct val="80000"/>
              </a:lnSpc>
            </a:pPr>
            <a:r>
              <a:rPr lang="en-US" altLang="zh-CN" sz="2000"/>
              <a:t>The union of the value Nil with the Cartesian product of the integers with two copies of intBST itself</a:t>
            </a:r>
          </a:p>
          <a:p>
            <a:pPr lvl="1">
              <a:lnSpc>
                <a:spcPct val="80000"/>
              </a:lnSpc>
            </a:pPr>
            <a:r>
              <a:rPr lang="en-US" altLang="zh-CN" sz="1800"/>
              <a:t>(one for the left subtree and one for the right subtree)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The equivalent C declaration (in slightly altered form) is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Struct intBST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{int isNull;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 int val;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 </a:t>
            </a:r>
            <a:r>
              <a:rPr lang="en-US" altLang="zh-CN" sz="2000">
                <a:solidFill>
                  <a:srgbClr val="FF3300"/>
                </a:solidFill>
              </a:rPr>
              <a:t>struct intBST left, right;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};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The declaration will generate </a:t>
            </a:r>
            <a:r>
              <a:rPr lang="en-US" altLang="zh-CN" sz="2000" b="1"/>
              <a:t>an error message in C.</a:t>
            </a:r>
            <a:endParaRPr lang="zh-CN" altLang="en-US" sz="2000" b="1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81075"/>
            <a:ext cx="7772400" cy="5543550"/>
          </a:xfrm>
        </p:spPr>
        <p:txBody>
          <a:bodyPr/>
          <a:lstStyle/>
          <a:p>
            <a:pPr marL="174625" indent="-174625">
              <a:lnSpc>
                <a:spcPct val="9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Allow recursion only indirectly through pointers</a:t>
            </a:r>
            <a:r>
              <a:rPr lang="en-US" altLang="zh-CN" sz="2400"/>
              <a:t>. Such as C.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en-US" altLang="zh-CN" sz="2400"/>
              <a:t>		Struc intBST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en-US" altLang="zh-CN" sz="2400"/>
              <a:t>		{int val;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en-US" altLang="zh-CN" sz="2400"/>
              <a:t>		  struct intBST *left, *right;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en-US" altLang="zh-CN" sz="2400"/>
              <a:t>		}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en-US" altLang="zh-CN" sz="2400"/>
              <a:t>		typedef struct  intBST * intBST;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 marL="174625" indent="-174625">
              <a:lnSpc>
                <a:spcPct val="90000"/>
              </a:lnSpc>
            </a:pPr>
            <a:r>
              <a:rPr lang="en-US" altLang="zh-CN" sz="2400"/>
              <a:t>or 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en-US" altLang="zh-CN" sz="2400"/>
              <a:t>		typedef struct  intBST * intBST;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en-US" altLang="zh-CN" sz="2400"/>
              <a:t>		Struc intBST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en-US" altLang="zh-CN" sz="2400"/>
              <a:t>		{int val;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en-US" altLang="zh-CN" sz="2400"/>
              <a:t>		  intBST  left, right;</a:t>
            </a:r>
          </a:p>
          <a:p>
            <a:pPr marL="174625" indent="-174625">
              <a:lnSpc>
                <a:spcPct val="90000"/>
              </a:lnSpc>
              <a:buFontTx/>
              <a:buNone/>
            </a:pPr>
            <a:r>
              <a:rPr lang="en-US" altLang="zh-CN" sz="2400"/>
              <a:t>		}</a:t>
            </a:r>
            <a:endParaRPr lang="zh-CN" altLang="en-US" sz="24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6.4.3 Type Equivalence</a:t>
            </a:r>
            <a:endParaRPr lang="zh-CN" altLang="en-US"/>
          </a:p>
        </p:txBody>
      </p:sp>
      <p:sp>
        <p:nvSpPr>
          <p:cNvPr id="49766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9716" name="Object 4"/>
          <p:cNvGraphicFramePr>
            <a:graphicFrameLocks noChangeAspect="1"/>
          </p:cNvGraphicFramePr>
          <p:nvPr/>
        </p:nvGraphicFramePr>
        <p:xfrm>
          <a:off x="468313" y="333375"/>
          <a:ext cx="7991475" cy="6091238"/>
        </p:xfrm>
        <a:graphic>
          <a:graphicData uri="http://schemas.openxmlformats.org/presentationml/2006/ole">
            <p:oleObj spid="_x0000_s499716" name="文档" r:id="rId3" imgW="5460113" imgH="416045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0740" name="Object 4"/>
          <p:cNvGraphicFramePr>
            <a:graphicFrameLocks noChangeAspect="1"/>
          </p:cNvGraphicFramePr>
          <p:nvPr/>
        </p:nvGraphicFramePr>
        <p:xfrm>
          <a:off x="323850" y="476250"/>
          <a:ext cx="8640763" cy="5545138"/>
        </p:xfrm>
        <a:graphic>
          <a:graphicData uri="http://schemas.openxmlformats.org/presentationml/2006/ole">
            <p:oleObj spid="_x0000_s500740" name="文档" r:id="rId3" imgW="3992708" imgH="2377246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64" name="Object 4"/>
          <p:cNvGraphicFramePr>
            <a:graphicFrameLocks noChangeAspect="1"/>
          </p:cNvGraphicFramePr>
          <p:nvPr/>
        </p:nvGraphicFramePr>
        <p:xfrm>
          <a:off x="468313" y="404813"/>
          <a:ext cx="8280400" cy="5868987"/>
        </p:xfrm>
        <a:graphic>
          <a:graphicData uri="http://schemas.openxmlformats.org/presentationml/2006/ole">
            <p:oleObj spid="_x0000_s501764" name="文档" r:id="rId3" imgW="5303900" imgH="3758413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3812" name="Object 4"/>
          <p:cNvGraphicFramePr>
            <a:graphicFrameLocks noChangeAspect="1"/>
          </p:cNvGraphicFramePr>
          <p:nvPr/>
        </p:nvGraphicFramePr>
        <p:xfrm>
          <a:off x="890588" y="115888"/>
          <a:ext cx="6273800" cy="6553200"/>
        </p:xfrm>
        <a:graphic>
          <a:graphicData uri="http://schemas.openxmlformats.org/presentationml/2006/ole">
            <p:oleObj spid="_x0000_s503812" name="文档" r:id="rId3" imgW="4931703" imgH="5151239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4836" name="Object 4"/>
          <p:cNvGraphicFramePr>
            <a:graphicFrameLocks noChangeAspect="1"/>
          </p:cNvGraphicFramePr>
          <p:nvPr/>
        </p:nvGraphicFramePr>
        <p:xfrm>
          <a:off x="395288" y="549275"/>
          <a:ext cx="6481762" cy="6022975"/>
        </p:xfrm>
        <a:graphic>
          <a:graphicData uri="http://schemas.openxmlformats.org/presentationml/2006/ole">
            <p:oleObj spid="_x0000_s504836" name="文档" r:id="rId3" imgW="4264636" imgH="3962436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6.3.1 The Structure of The Symbol Table</a:t>
            </a:r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4382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5860" name="Object 4"/>
          <p:cNvGraphicFramePr>
            <a:graphicFrameLocks noChangeAspect="1"/>
          </p:cNvGraphicFramePr>
          <p:nvPr/>
        </p:nvGraphicFramePr>
        <p:xfrm>
          <a:off x="511175" y="501650"/>
          <a:ext cx="8237538" cy="5448300"/>
        </p:xfrm>
        <a:graphic>
          <a:graphicData uri="http://schemas.openxmlformats.org/presentationml/2006/ole">
            <p:oleObj spid="_x0000_s505860" name="文档" r:id="rId3" imgW="4492739" imgH="2971647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330825"/>
          </a:xfrm>
        </p:spPr>
        <p:txBody>
          <a:bodyPr/>
          <a:lstStyle/>
          <a:p>
            <a:r>
              <a:rPr lang="en-US" altLang="zh-CN" sz="2800" b="1"/>
              <a:t>Name equivalence: </a:t>
            </a:r>
            <a:endParaRPr lang="en-US" altLang="zh-CN" sz="2800"/>
          </a:p>
          <a:p>
            <a:r>
              <a:rPr lang="en-US" altLang="zh-CN" sz="2800"/>
              <a:t>Two type expressions are equivalent if and only if they are either the same simple type or are the same type name.</a:t>
            </a:r>
          </a:p>
          <a:p>
            <a:pPr>
              <a:buFontTx/>
              <a:buNone/>
            </a:pPr>
            <a:r>
              <a:rPr lang="en-US" altLang="zh-CN" sz="2800"/>
              <a:t>		For example:</a:t>
            </a:r>
          </a:p>
          <a:p>
            <a:pPr>
              <a:buFontTx/>
              <a:buNone/>
            </a:pPr>
            <a:r>
              <a:rPr lang="en-US" altLang="zh-CN" sz="2800"/>
              <a:t>			T1=int;</a:t>
            </a:r>
          </a:p>
          <a:p>
            <a:pPr>
              <a:buFontTx/>
              <a:buNone/>
            </a:pPr>
            <a:r>
              <a:rPr lang="en-US" altLang="zh-CN" sz="2800"/>
              <a:t>			T2=int;</a:t>
            </a:r>
          </a:p>
          <a:p>
            <a:r>
              <a:rPr lang="en-US" altLang="zh-CN" sz="2800"/>
              <a:t>The types of t1 and t2 are not equivalence and not equivalence to int.</a:t>
            </a:r>
            <a:endParaRPr lang="zh-CN" altLang="en-US" sz="28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9055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Function typeEqual(t1,t2:typeexp):Boolean: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Var temp: boolean;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P1, p2: typeExp;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Begin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If t1 and t2 are of simple type then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Return t1 = t2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Else if t1 and t2 are type names then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Return t1 = t2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Else return false;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End;</a:t>
            </a:r>
          </a:p>
          <a:p>
            <a:pPr>
              <a:lnSpc>
                <a:spcPct val="80000"/>
              </a:lnSpc>
            </a:pPr>
            <a:endParaRPr lang="en-US" altLang="zh-CN" sz="2200" b="1"/>
          </a:p>
          <a:p>
            <a:pPr>
              <a:lnSpc>
                <a:spcPct val="80000"/>
              </a:lnSpc>
            </a:pPr>
            <a:r>
              <a:rPr lang="en-US" altLang="zh-CN" sz="2400" b="1"/>
              <a:t>It is possible to retain structural equivalence in the presence of type name.</a:t>
            </a: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400"/>
              <a:t>By adding the following case to the above mentioned code</a:t>
            </a:r>
          </a:p>
          <a:p>
            <a:pPr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Else if t1 and t2 are type name then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Return typeEqual(getTypeExp(t1),getTypeExp(t2)).</a:t>
            </a:r>
            <a:endParaRPr lang="zh-CN" altLang="en-US" sz="24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Care must be taken in implementing structural equivalence when recursive type references are possible, since the algorithm just described can result in an infinite loop.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For example: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T1 = record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X :int;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T: pointer to t2;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End;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T2 =record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X:int;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T:pointer to t1;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End;</a:t>
            </a:r>
            <a:endParaRPr lang="en-US" altLang="zh-CN" sz="2400" b="1"/>
          </a:p>
          <a:p>
            <a:pPr>
              <a:lnSpc>
                <a:spcPct val="80000"/>
              </a:lnSpc>
            </a:pPr>
            <a:r>
              <a:rPr lang="en-US" altLang="zh-CN" sz="2400" b="1"/>
              <a:t>Modify typeEqual(t1,t2) to include the assumption that they are already potentially equal.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958166" cy="580868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 b="1" dirty="0"/>
              <a:t>Declaration equivalence: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 dirty="0"/>
              <a:t>		(</a:t>
            </a:r>
            <a:r>
              <a:rPr lang="en-US" altLang="zh-CN" sz="2400" dirty="0"/>
              <a:t>Pascal and </a:t>
            </a:r>
            <a:r>
              <a:rPr lang="en-US" altLang="zh-CN" sz="2400" dirty="0" err="1"/>
              <a:t>struct</a:t>
            </a:r>
            <a:r>
              <a:rPr lang="en-US" altLang="zh-CN" sz="2400" dirty="0"/>
              <a:t> and union in C)</a:t>
            </a:r>
          </a:p>
          <a:p>
            <a:pPr>
              <a:lnSpc>
                <a:spcPct val="80000"/>
              </a:lnSpc>
            </a:pPr>
            <a:r>
              <a:rPr lang="en-US" altLang="zh-CN" sz="2400" dirty="0"/>
              <a:t>Every type name is equivalent to some base type name, which is either a predefined type or is given by a type expression resulting from the application of a type constructor.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dirty="0"/>
              <a:t>		For example: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dirty="0"/>
              <a:t>			T1=</a:t>
            </a:r>
            <a:r>
              <a:rPr lang="en-US" altLang="zh-CN" sz="2400" dirty="0" err="1"/>
              <a:t>int</a:t>
            </a:r>
            <a:r>
              <a:rPr lang="en-US" altLang="zh-CN" sz="2400" dirty="0"/>
              <a:t>;	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dirty="0"/>
              <a:t>			T2=</a:t>
            </a:r>
            <a:r>
              <a:rPr lang="en-US" altLang="zh-CN" sz="2400" dirty="0" err="1"/>
              <a:t>int</a:t>
            </a:r>
            <a:r>
              <a:rPr lang="en-US" altLang="zh-CN" sz="2400" dirty="0"/>
              <a:t>;</a:t>
            </a:r>
          </a:p>
          <a:p>
            <a:pPr>
              <a:lnSpc>
                <a:spcPct val="80000"/>
              </a:lnSpc>
            </a:pPr>
            <a:r>
              <a:rPr lang="en-US" altLang="zh-CN" sz="2400" dirty="0"/>
              <a:t>Both t1 and t2 are equivalent to int.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dirty="0"/>
              <a:t>		For example: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dirty="0"/>
              <a:t>			T1=array [10] of </a:t>
            </a:r>
            <a:r>
              <a:rPr lang="en-US" altLang="zh-CN" sz="2400" dirty="0" err="1"/>
              <a:t>int</a:t>
            </a:r>
            <a:r>
              <a:rPr lang="en-US" altLang="zh-CN" sz="2400" dirty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dirty="0"/>
              <a:t>			T2=array [10] of </a:t>
            </a:r>
            <a:r>
              <a:rPr lang="en-US" altLang="zh-CN" sz="2400" dirty="0" err="1"/>
              <a:t>int</a:t>
            </a:r>
            <a:r>
              <a:rPr lang="en-US" altLang="zh-CN" sz="2400" dirty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dirty="0"/>
              <a:t>			T3=t1</a:t>
            </a:r>
            <a:r>
              <a:rPr lang="en-US" altLang="zh-CN" sz="2400" dirty="0" smtClean="0"/>
              <a:t>; ( since they are  </a:t>
            </a:r>
            <a:r>
              <a:rPr lang="en-US" altLang="zh-CN" sz="2400" b="1" dirty="0" smtClean="0"/>
              <a:t>type aliases </a:t>
            </a:r>
            <a:r>
              <a:rPr lang="en-US" altLang="zh-CN" sz="2400" b="1" dirty="0" smtClean="0"/>
              <a:t>)</a:t>
            </a:r>
            <a:endParaRPr lang="en-US" altLang="zh-CN" sz="2400" dirty="0"/>
          </a:p>
          <a:p>
            <a:pPr>
              <a:lnSpc>
                <a:spcPct val="80000"/>
              </a:lnSpc>
            </a:pPr>
            <a:r>
              <a:rPr lang="en-US" altLang="zh-CN" sz="2400" dirty="0"/>
              <a:t>T1 and t3 are equivalence, but neither is equivalence to </a:t>
            </a:r>
            <a:r>
              <a:rPr lang="en-US" altLang="zh-CN" sz="2400" dirty="0" smtClean="0"/>
              <a:t>t2</a:t>
            </a:r>
          </a:p>
          <a:p>
            <a:pPr>
              <a:lnSpc>
                <a:spcPct val="80000"/>
              </a:lnSpc>
            </a:pPr>
            <a:endParaRPr lang="en-US" altLang="zh-CN" sz="2400" dirty="0" smtClean="0"/>
          </a:p>
          <a:p>
            <a:pPr>
              <a:lnSpc>
                <a:spcPct val="80000"/>
              </a:lnSpc>
            </a:pPr>
            <a:endParaRPr lang="zh-CN" altLang="en-US" sz="24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836613"/>
            <a:ext cx="7772400" cy="5267325"/>
          </a:xfrm>
        </p:spPr>
        <p:txBody>
          <a:bodyPr/>
          <a:lstStyle/>
          <a:p>
            <a:r>
              <a:rPr lang="en-US" altLang="zh-CN" sz="2800" b="1"/>
              <a:t>Pascal uses declaration equivalence while C uses declaration equivalence for structures and unions and structural equivalence for pointers and arrays</a:t>
            </a:r>
          </a:p>
          <a:p>
            <a:endParaRPr lang="en-US" altLang="zh-CN" sz="2800"/>
          </a:p>
          <a:p>
            <a:r>
              <a:rPr lang="en-US" altLang="zh-CN" sz="2800"/>
              <a:t>Occasionally, a language will </a:t>
            </a:r>
            <a:r>
              <a:rPr lang="en-US" altLang="zh-CN" sz="2800">
                <a:solidFill>
                  <a:srgbClr val="FF3300"/>
                </a:solidFill>
              </a:rPr>
              <a:t>offer a choice of structural, declarations, or name equivalence</a:t>
            </a:r>
            <a:r>
              <a:rPr lang="en-US" altLang="zh-CN" sz="2800"/>
              <a:t>, where different type declarations are used for different forms of equivalence.</a:t>
            </a:r>
            <a:endParaRPr lang="zh-CN" altLang="en-US" sz="28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6.4.4 Type Inference and Type Checking </a:t>
            </a:r>
            <a:endParaRPr lang="zh-CN" altLang="en-US"/>
          </a:p>
        </p:txBody>
      </p:sp>
      <p:sp>
        <p:nvSpPr>
          <p:cNvPr id="5120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4052" name="Object 4"/>
          <p:cNvGraphicFramePr>
            <a:graphicFrameLocks noChangeAspect="1"/>
          </p:cNvGraphicFramePr>
          <p:nvPr/>
        </p:nvGraphicFramePr>
        <p:xfrm>
          <a:off x="614363" y="404813"/>
          <a:ext cx="8245475" cy="5530850"/>
        </p:xfrm>
        <a:graphic>
          <a:graphicData uri="http://schemas.openxmlformats.org/presentationml/2006/ole">
            <p:oleObj spid="_x0000_s514052" name="文档" r:id="rId3" imgW="4710784" imgH="3170021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5076" name="Object 4"/>
          <p:cNvGraphicFramePr>
            <a:graphicFrameLocks noChangeAspect="1"/>
          </p:cNvGraphicFramePr>
          <p:nvPr/>
        </p:nvGraphicFramePr>
        <p:xfrm>
          <a:off x="179388" y="333375"/>
          <a:ext cx="8469312" cy="3387725"/>
        </p:xfrm>
        <a:graphic>
          <a:graphicData uri="http://schemas.openxmlformats.org/presentationml/2006/ole">
            <p:oleObj spid="_x0000_s515076" name="文档" r:id="rId3" imgW="5484180" imgH="2575259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6100" name="Object 4"/>
          <p:cNvGraphicFramePr>
            <a:graphicFrameLocks noChangeAspect="1"/>
          </p:cNvGraphicFramePr>
          <p:nvPr/>
        </p:nvGraphicFramePr>
        <p:xfrm>
          <a:off x="250825" y="693738"/>
          <a:ext cx="9001125" cy="4895850"/>
        </p:xfrm>
        <a:graphic>
          <a:graphicData uri="http://schemas.openxmlformats.org/presentationml/2006/ole">
            <p:oleObj spid="_x0000_s516100" name="文档" r:id="rId3" imgW="5484180" imgH="2997569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Typical </a:t>
            </a:r>
            <a:r>
              <a:rPr lang="en-US" altLang="zh-CN" sz="2800" b="1"/>
              <a:t>dictionary data structure</a:t>
            </a: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 b="1"/>
              <a:t>Linear list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Provide easy and direct implementations of the three basic operations;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Operation time is linear in the size of the list;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Good for a compiler implementation </a:t>
            </a:r>
            <a:r>
              <a:rPr lang="en-US" altLang="zh-CN" sz="2400">
                <a:solidFill>
                  <a:srgbClr val="FF3300"/>
                </a:solidFill>
              </a:rPr>
              <a:t>in which speed is not a major concern</a:t>
            </a:r>
            <a:r>
              <a:rPr lang="en-US" altLang="zh-CN" sz="2400"/>
              <a:t> such as a prototype or experimental compiler or an interpreter for a very small program.</a:t>
            </a:r>
          </a:p>
          <a:p>
            <a:pPr lvl="1"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800"/>
              <a:t>Various search tree structures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(binary search trees, AVL trees, B trees)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Don't provide best case efficiency;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The delete operation is very complexity;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Less useful.</a:t>
            </a:r>
            <a:endParaRPr lang="zh-CN" altLang="en-US" sz="24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6.4.5 Additional Topics in Type Checking </a:t>
            </a:r>
            <a:endParaRPr lang="zh-CN" altLang="en-US"/>
          </a:p>
        </p:txBody>
      </p:sp>
      <p:sp>
        <p:nvSpPr>
          <p:cNvPr id="51712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 marL="363538" indent="-363538">
              <a:buFontTx/>
              <a:buNone/>
            </a:pPr>
            <a:r>
              <a:rPr lang="en-US" altLang="zh-CN" b="1"/>
              <a:t>1. Overloading</a:t>
            </a:r>
            <a:endParaRPr lang="en-US" altLang="zh-CN"/>
          </a:p>
          <a:p>
            <a:pPr marL="1049338" lvl="1" indent="-331788"/>
            <a:r>
              <a:rPr lang="en-US" altLang="zh-CN"/>
              <a:t>Procedure max(x,y: integer): integer;</a:t>
            </a:r>
          </a:p>
          <a:p>
            <a:pPr marL="1049338" lvl="1" indent="-331788"/>
            <a:r>
              <a:rPr lang="en-US" altLang="zh-CN"/>
              <a:t>Procedure max(x,y: real): integer.</a:t>
            </a:r>
          </a:p>
          <a:p>
            <a:pPr marL="363538" indent="-363538"/>
            <a:r>
              <a:rPr lang="en-US" altLang="zh-CN"/>
              <a:t>Solutions:</a:t>
            </a:r>
          </a:p>
          <a:p>
            <a:pPr marL="1049338" lvl="1" indent="-331788"/>
            <a:r>
              <a:rPr lang="en-US" altLang="zh-CN"/>
              <a:t>Augment the lookup procedure of the symbol table with type parameters, allowing the symbol table to find the right match;</a:t>
            </a:r>
          </a:p>
          <a:p>
            <a:pPr marL="1049338" lvl="1" indent="-331788"/>
            <a:r>
              <a:rPr lang="en-US" altLang="zh-CN"/>
              <a:t>For the symbol table to maintain sets of possible types for names and to return the set to the type checker for disambiguation</a:t>
            </a:r>
            <a:endParaRPr lang="zh-CN" alt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 marL="363538" indent="-363538">
              <a:buFontTx/>
              <a:buNone/>
            </a:pPr>
            <a:r>
              <a:rPr lang="en-US" altLang="zh-CN" b="1"/>
              <a:t>2. Type conversion and coercion</a:t>
            </a:r>
            <a:endParaRPr lang="en-US" altLang="zh-CN"/>
          </a:p>
          <a:p>
            <a:pPr marL="1049338" lvl="1" indent="-331788"/>
            <a:r>
              <a:rPr lang="en-US" altLang="zh-CN"/>
              <a:t>For example:</a:t>
            </a:r>
          </a:p>
          <a:p>
            <a:pPr marL="1049338" lvl="1" indent="-331788">
              <a:buFontTx/>
              <a:buNone/>
            </a:pPr>
            <a:r>
              <a:rPr lang="en-US" altLang="zh-CN"/>
              <a:t> 		2.1 + 3</a:t>
            </a:r>
          </a:p>
          <a:p>
            <a:pPr marL="363538" indent="-363538"/>
            <a:r>
              <a:rPr lang="en-US" altLang="zh-CN"/>
              <a:t>Solutions:</a:t>
            </a:r>
          </a:p>
          <a:p>
            <a:pPr marL="1049338" lvl="1" indent="-331788"/>
            <a:r>
              <a:rPr lang="en-US" altLang="zh-CN"/>
              <a:t>operations must be applied to convert the values at runtime to the appropriate representations before applying the operator;</a:t>
            </a:r>
          </a:p>
          <a:p>
            <a:pPr marL="1049338" lvl="1" indent="-331788"/>
            <a:r>
              <a:rPr lang="en-US" altLang="zh-CN"/>
              <a:t>supply the conversion operation automatically, based on the types of the sub-expressions (coercion)</a:t>
            </a:r>
            <a:endParaRPr lang="zh-CN" altLang="en-US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 marL="268288" indent="-268288">
              <a:lnSpc>
                <a:spcPct val="90000"/>
              </a:lnSpc>
              <a:buFontTx/>
              <a:buNone/>
            </a:pPr>
            <a:r>
              <a:rPr lang="en-US" altLang="zh-CN" b="1"/>
              <a:t>3. Polymorphic typing</a:t>
            </a:r>
            <a:endParaRPr lang="en-US" altLang="zh-CN"/>
          </a:p>
          <a:p>
            <a:pPr marL="268288" indent="-268288">
              <a:lnSpc>
                <a:spcPct val="90000"/>
              </a:lnSpc>
              <a:buFontTx/>
              <a:buNone/>
            </a:pPr>
            <a:r>
              <a:rPr lang="en-US" altLang="zh-CN"/>
              <a:t>		Procedure swap( var x, y:anytype);</a:t>
            </a:r>
          </a:p>
          <a:p>
            <a:pPr marL="268288" indent="-268288">
              <a:lnSpc>
                <a:spcPct val="90000"/>
              </a:lnSpc>
              <a:buFontTx/>
              <a:buNone/>
            </a:pPr>
            <a:r>
              <a:rPr lang="en-US" altLang="zh-CN"/>
              <a:t>		Var x,y : integer;</a:t>
            </a:r>
          </a:p>
          <a:p>
            <a:pPr marL="268288" indent="-268288">
              <a:lnSpc>
                <a:spcPct val="90000"/>
              </a:lnSpc>
              <a:buFontTx/>
              <a:buNone/>
            </a:pPr>
            <a:r>
              <a:rPr lang="en-US" altLang="zh-CN"/>
              <a:t>		       a ,b: char;</a:t>
            </a:r>
          </a:p>
          <a:p>
            <a:pPr marL="268288" indent="-268288">
              <a:lnSpc>
                <a:spcPct val="90000"/>
              </a:lnSpc>
              <a:buFontTx/>
              <a:buNone/>
            </a:pPr>
            <a:r>
              <a:rPr lang="en-US" altLang="zh-CN"/>
              <a:t>		</a:t>
            </a:r>
            <a:r>
              <a:rPr lang="en-US" altLang="zh-CN">
                <a:latin typeface="Arial"/>
              </a:rPr>
              <a:t>…</a:t>
            </a:r>
            <a:endParaRPr lang="en-US" altLang="zh-CN"/>
          </a:p>
          <a:p>
            <a:pPr marL="268288" indent="-268288">
              <a:lnSpc>
                <a:spcPct val="90000"/>
              </a:lnSpc>
              <a:buFontTx/>
              <a:buNone/>
            </a:pPr>
            <a:r>
              <a:rPr lang="en-US" altLang="zh-CN"/>
              <a:t>		swap(x,y);</a:t>
            </a:r>
          </a:p>
          <a:p>
            <a:pPr marL="268288" indent="-268288">
              <a:lnSpc>
                <a:spcPct val="90000"/>
              </a:lnSpc>
              <a:buFontTx/>
              <a:buNone/>
            </a:pPr>
            <a:r>
              <a:rPr lang="en-US" altLang="zh-CN"/>
              <a:t>		swap(a,b);</a:t>
            </a:r>
          </a:p>
          <a:p>
            <a:pPr marL="268288" indent="-268288">
              <a:lnSpc>
                <a:spcPct val="90000"/>
              </a:lnSpc>
              <a:buFontTx/>
              <a:buNone/>
            </a:pPr>
            <a:r>
              <a:rPr lang="en-US" altLang="zh-CN"/>
              <a:t>		swap(a,x);</a:t>
            </a:r>
          </a:p>
          <a:p>
            <a:pPr marL="268288" indent="-268288">
              <a:lnSpc>
                <a:spcPct val="90000"/>
              </a:lnSpc>
            </a:pPr>
            <a:r>
              <a:rPr lang="en-US" altLang="zh-CN"/>
              <a:t>The type checking will involve sophisticated pattern matching techniques.</a:t>
            </a:r>
            <a:endParaRPr lang="zh-CN" altLang="en-US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6.5 A Semantic Analyzer for the TINY Language</a:t>
            </a:r>
            <a:endParaRPr lang="zh-CN" altLang="en-US" b="1"/>
          </a:p>
        </p:txBody>
      </p:sp>
      <p:sp>
        <p:nvSpPr>
          <p:cNvPr id="5222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End of Part Two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759450"/>
          </a:xfrm>
        </p:spPr>
        <p:txBody>
          <a:bodyPr/>
          <a:lstStyle/>
          <a:p>
            <a:pPr marL="268288" indent="-268288">
              <a:lnSpc>
                <a:spcPct val="80000"/>
              </a:lnSpc>
            </a:pPr>
            <a:r>
              <a:rPr lang="en-US" altLang="zh-CN" sz="2800" b="1"/>
              <a:t>Hash tables</a:t>
            </a:r>
          </a:p>
          <a:p>
            <a:pPr marL="1143000" lvl="1" indent="-331788">
              <a:lnSpc>
                <a:spcPct val="80000"/>
              </a:lnSpc>
            </a:pPr>
            <a:r>
              <a:rPr lang="en-US" altLang="zh-CN" sz="2400"/>
              <a:t>All three operation can be performed in almost constant time</a:t>
            </a:r>
          </a:p>
          <a:p>
            <a:pPr marL="1143000" lvl="1" indent="-331788">
              <a:lnSpc>
                <a:spcPct val="80000"/>
              </a:lnSpc>
            </a:pPr>
            <a:r>
              <a:rPr lang="en-US" altLang="zh-CN" sz="2400"/>
              <a:t>Most frequently in practice, </a:t>
            </a:r>
            <a:r>
              <a:rPr lang="en-US" altLang="zh-CN" sz="2400">
                <a:solidFill>
                  <a:srgbClr val="FF3300"/>
                </a:solidFill>
              </a:rPr>
              <a:t>best choice</a:t>
            </a:r>
            <a:r>
              <a:rPr lang="en-US" altLang="zh-CN" sz="2400"/>
              <a:t> </a:t>
            </a:r>
          </a:p>
          <a:p>
            <a:pPr marL="268288" indent="-268288">
              <a:lnSpc>
                <a:spcPct val="80000"/>
              </a:lnSpc>
            </a:pPr>
            <a:r>
              <a:rPr lang="en-US" altLang="zh-CN" sz="2800" b="1"/>
              <a:t>Main idea</a:t>
            </a:r>
            <a:r>
              <a:rPr lang="en-US" altLang="zh-CN" sz="2800"/>
              <a:t> </a:t>
            </a:r>
          </a:p>
          <a:p>
            <a:pPr marL="1143000" lvl="1" indent="-331788">
              <a:lnSpc>
                <a:spcPct val="80000"/>
              </a:lnSpc>
            </a:pPr>
            <a:r>
              <a:rPr lang="en-US" altLang="zh-CN" sz="2400"/>
              <a:t>An array of entries (called </a:t>
            </a:r>
            <a:r>
              <a:rPr lang="en-US" altLang="zh-CN" sz="2400">
                <a:solidFill>
                  <a:srgbClr val="FF3300"/>
                </a:solidFill>
              </a:rPr>
              <a:t>buckets</a:t>
            </a:r>
            <a:r>
              <a:rPr lang="en-US" altLang="zh-CN" sz="2400"/>
              <a:t>), indexed by an integer range</a:t>
            </a:r>
          </a:p>
          <a:p>
            <a:pPr marL="1143000" lvl="1" indent="-331788">
              <a:lnSpc>
                <a:spcPct val="80000"/>
              </a:lnSpc>
            </a:pPr>
            <a:r>
              <a:rPr lang="en-US" altLang="zh-CN" sz="2400"/>
              <a:t>A hash function </a:t>
            </a:r>
            <a:r>
              <a:rPr lang="en-US" altLang="zh-CN" sz="2400">
                <a:solidFill>
                  <a:srgbClr val="FF3300"/>
                </a:solidFill>
              </a:rPr>
              <a:t>turns the search key into an integer hash value</a:t>
            </a:r>
            <a:r>
              <a:rPr lang="en-US" altLang="zh-CN" sz="2400"/>
              <a:t> in the index range</a:t>
            </a:r>
          </a:p>
          <a:p>
            <a:pPr marL="1143000" lvl="1" indent="-331788">
              <a:lnSpc>
                <a:spcPct val="80000"/>
              </a:lnSpc>
            </a:pPr>
            <a:r>
              <a:rPr lang="en-US" altLang="zh-CN" sz="2400"/>
              <a:t>And the item corresponding to the search key is stored in the bucket at this index</a:t>
            </a:r>
          </a:p>
          <a:p>
            <a:pPr marL="1143000" lvl="1" indent="-331788">
              <a:lnSpc>
                <a:spcPct val="8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The efficiency greatly depends on the design of the hash function</a:t>
            </a:r>
            <a:r>
              <a:rPr lang="en-US" altLang="zh-CN" sz="2400"/>
              <a:t> </a:t>
            </a:r>
          </a:p>
          <a:p>
            <a:pPr marL="268288" indent="-268288">
              <a:lnSpc>
                <a:spcPct val="80000"/>
              </a:lnSpc>
            </a:pPr>
            <a:r>
              <a:rPr lang="en-US" altLang="zh-CN" sz="2800" b="1"/>
              <a:t>Main problem</a:t>
            </a:r>
            <a:endParaRPr lang="en-US" altLang="zh-CN" sz="2800"/>
          </a:p>
          <a:p>
            <a:pPr marL="1143000" lvl="1" indent="-331788">
              <a:lnSpc>
                <a:spcPct val="8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Collision resolution</a:t>
            </a:r>
            <a:r>
              <a:rPr lang="en-US" altLang="zh-CN" sz="2400"/>
              <a:t>: two keys are mapped to the same index by the hash function</a:t>
            </a:r>
            <a:endParaRPr lang="zh-CN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800"/>
              <a:t>The methods to deal with the collision</a:t>
            </a:r>
          </a:p>
          <a:p>
            <a:r>
              <a:rPr lang="en-US" altLang="zh-CN" sz="2800" b="1"/>
              <a:t>Open addressing</a:t>
            </a:r>
            <a:endParaRPr lang="en-US" altLang="zh-CN" sz="2800"/>
          </a:p>
          <a:p>
            <a:pPr lvl="1"/>
            <a:r>
              <a:rPr lang="en-US" altLang="zh-CN" sz="2400"/>
              <a:t>Inserting the collided new items in </a:t>
            </a:r>
            <a:r>
              <a:rPr lang="en-US" altLang="zh-CN" sz="2400">
                <a:solidFill>
                  <a:srgbClr val="FF3300"/>
                </a:solidFill>
              </a:rPr>
              <a:t>successive buckets</a:t>
            </a:r>
          </a:p>
          <a:p>
            <a:pPr lvl="1"/>
            <a:r>
              <a:rPr lang="en-US" altLang="zh-CN" sz="2400"/>
              <a:t>Will cause a significant degradation in performance and make delete operation difficult</a:t>
            </a:r>
          </a:p>
          <a:p>
            <a:r>
              <a:rPr lang="en-US" altLang="zh-CN" sz="2800" b="1"/>
              <a:t>Separate chaining</a:t>
            </a:r>
          </a:p>
          <a:p>
            <a:pPr lvl="1"/>
            <a:r>
              <a:rPr lang="en-US" altLang="zh-CN" sz="2400">
                <a:solidFill>
                  <a:srgbClr val="FF3300"/>
                </a:solidFill>
              </a:rPr>
              <a:t>Each bucket is a linear list</a:t>
            </a:r>
            <a:r>
              <a:rPr lang="en-US" altLang="zh-CN" sz="2400"/>
              <a:t>; collisions are resolved by inserting the new item into the bucket list</a:t>
            </a:r>
          </a:p>
          <a:p>
            <a:pPr lvl="1"/>
            <a:endParaRPr lang="en-US" altLang="zh-CN" sz="2400"/>
          </a:p>
          <a:p>
            <a:r>
              <a:rPr lang="en-US" altLang="zh-CN" sz="2800"/>
              <a:t>Perhaps it is the best scheme for compiler construction</a:t>
            </a:r>
            <a:endParaRPr lang="zh-CN" altLang="en-US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1393</TotalTime>
  <Words>2219</Words>
  <Application>Microsoft PowerPoint</Application>
  <PresentationFormat>On-screen Show (4:3)</PresentationFormat>
  <Paragraphs>441</Paragraphs>
  <Slides>75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77" baseType="lpstr">
      <vt:lpstr>默认设计模板</vt:lpstr>
      <vt:lpstr>文档</vt:lpstr>
      <vt:lpstr>COMPILER CONSTRUCTION</vt:lpstr>
      <vt:lpstr>6. Semantic Analysis </vt:lpstr>
      <vt:lpstr>Contents</vt:lpstr>
      <vt:lpstr>6.3 The Symbol Table</vt:lpstr>
      <vt:lpstr>Slide 5</vt:lpstr>
      <vt:lpstr>6.3.1 The Structure of The Symbol Table </vt:lpstr>
      <vt:lpstr>Slide 7</vt:lpstr>
      <vt:lpstr>Slide 8</vt:lpstr>
      <vt:lpstr>Slide 9</vt:lpstr>
      <vt:lpstr>6.3.2 Declarations</vt:lpstr>
      <vt:lpstr>Slide 11</vt:lpstr>
      <vt:lpstr>Slide 12</vt:lpstr>
      <vt:lpstr>Slide 13</vt:lpstr>
      <vt:lpstr>6.3.3 Scope Rules and Block Structure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6.3.4 Interaction of Same-Level Declarations</vt:lpstr>
      <vt:lpstr>Slide 25</vt:lpstr>
      <vt:lpstr>Slide 26</vt:lpstr>
      <vt:lpstr>Slide 27</vt:lpstr>
      <vt:lpstr>Slide 28</vt:lpstr>
      <vt:lpstr>6.3.5 An Extended Example of An Attribute Grammar Using a Symbol Table</vt:lpstr>
      <vt:lpstr>Slide 30</vt:lpstr>
      <vt:lpstr>Slide 31</vt:lpstr>
      <vt:lpstr>Slide 32</vt:lpstr>
      <vt:lpstr>Slide 33</vt:lpstr>
      <vt:lpstr>Slide 34</vt:lpstr>
      <vt:lpstr>Slide 35</vt:lpstr>
      <vt:lpstr>6.4 Data Types and Type Checking</vt:lpstr>
      <vt:lpstr>Slide 37</vt:lpstr>
      <vt:lpstr>Slide 38</vt:lpstr>
      <vt:lpstr>6.4.1 Type Expressions and Type Constructors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6.4.2 Type Names, Type Declarations and Recursive Types</vt:lpstr>
      <vt:lpstr>Slide 50</vt:lpstr>
      <vt:lpstr>Slide 51</vt:lpstr>
      <vt:lpstr>Slide 52</vt:lpstr>
      <vt:lpstr>Slide 53</vt:lpstr>
      <vt:lpstr>6.4.3 Type Equivalence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6.4.4 Type Inference and Type Checking </vt:lpstr>
      <vt:lpstr>Slide 67</vt:lpstr>
      <vt:lpstr>Slide 68</vt:lpstr>
      <vt:lpstr>Slide 69</vt:lpstr>
      <vt:lpstr>6.4.5 Additional Topics in Type Checking </vt:lpstr>
      <vt:lpstr>Slide 71</vt:lpstr>
      <vt:lpstr>Slide 72</vt:lpstr>
      <vt:lpstr>Slide 73</vt:lpstr>
      <vt:lpstr>6.5 A Semantic Analyzer for the TINY Language</vt:lpstr>
      <vt:lpstr>End of Part Two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 ITD</dc:creator>
  <cp:lastModifiedBy>HP</cp:lastModifiedBy>
  <cp:revision>212</cp:revision>
  <dcterms:created xsi:type="dcterms:W3CDTF">1601-01-01T00:00:00Z</dcterms:created>
  <dcterms:modified xsi:type="dcterms:W3CDTF">2017-03-28T06:59:04Z</dcterms:modified>
</cp:coreProperties>
</file>