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434" r:id="rId4"/>
    <p:sldId id="435" r:id="rId5"/>
    <p:sldId id="436" r:id="rId6"/>
    <p:sldId id="437" r:id="rId7"/>
    <p:sldId id="438" r:id="rId8"/>
    <p:sldId id="439" r:id="rId9"/>
    <p:sldId id="464" r:id="rId10"/>
    <p:sldId id="440" r:id="rId11"/>
    <p:sldId id="441" r:id="rId12"/>
    <p:sldId id="442" r:id="rId13"/>
    <p:sldId id="443" r:id="rId14"/>
    <p:sldId id="444" r:id="rId15"/>
    <p:sldId id="445" r:id="rId16"/>
    <p:sldId id="446" r:id="rId17"/>
    <p:sldId id="447" r:id="rId18"/>
    <p:sldId id="448" r:id="rId19"/>
    <p:sldId id="449" r:id="rId20"/>
    <p:sldId id="450" r:id="rId21"/>
    <p:sldId id="452" r:id="rId22"/>
    <p:sldId id="451" r:id="rId23"/>
    <p:sldId id="453" r:id="rId24"/>
    <p:sldId id="454" r:id="rId25"/>
    <p:sldId id="455" r:id="rId26"/>
    <p:sldId id="456" r:id="rId27"/>
    <p:sldId id="457" r:id="rId28"/>
    <p:sldId id="458" r:id="rId29"/>
    <p:sldId id="459" r:id="rId30"/>
    <p:sldId id="460" r:id="rId31"/>
    <p:sldId id="461" r:id="rId32"/>
    <p:sldId id="462" r:id="rId33"/>
    <p:sldId id="463" r:id="rId34"/>
    <p:sldId id="301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ABF5C-7535-4121-8491-CF96B352012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23331-0498-4BA6-9E68-F126798ED89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A5B1A-D659-4019-9464-A9640B8F325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20DC32C-F3BE-44D2-BBFD-0918C39DCFB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9854E4F-47A2-4AEE-A971-72663DA9C97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C46F9-E801-4CF5-B27A-03812737832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1F33B-F30C-4D31-BB94-23B5C5F301E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B6E57-98E9-4E71-AA8E-36CACEBD417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9B981-50F0-4F3B-A20A-A820C2BF217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C1EA6-73DB-492E-B263-5702A5FF6A4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6CBB8-6721-427C-A1BF-B60E328605C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045BD-A911-4C21-8DD7-FE928340710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EDADD-FD08-41C6-B1CD-DD32E4A3828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4E3E461A-7B2F-4ED8-B378-D4194028F51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6.doc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8.doc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COMPILER CONSTRUCTION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Principles and Practice</a:t>
            </a:r>
          </a:p>
          <a:p>
            <a:endParaRPr lang="en-US" altLang="zh-CN"/>
          </a:p>
          <a:p>
            <a:r>
              <a:rPr lang="en-US" altLang="zh-CN"/>
              <a:t>Kenneth C. Louden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b="1"/>
              <a:t>Note:</a:t>
            </a:r>
            <a:r>
              <a:rPr lang="en-US" altLang="zh-CN" sz="2800" b="1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The string of a handle forms a complete right-hand side of one production; The </a:t>
            </a:r>
            <a:r>
              <a:rPr lang="en-US" altLang="zh-CN" sz="2400" b="1">
                <a:solidFill>
                  <a:srgbClr val="FF3300"/>
                </a:solidFill>
              </a:rPr>
              <a:t>rightmost position of the handle string</a:t>
            </a:r>
            <a:r>
              <a:rPr lang="en-US" altLang="zh-CN" sz="2400" b="1"/>
              <a:t> is at the top of the stack;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To be the handle, it </a:t>
            </a:r>
            <a:r>
              <a:rPr lang="en-US" altLang="zh-CN" sz="2400" b="1">
                <a:solidFill>
                  <a:srgbClr val="FF3300"/>
                </a:solidFill>
              </a:rPr>
              <a:t>is not enough</a:t>
            </a:r>
            <a:r>
              <a:rPr lang="en-US" altLang="zh-CN" sz="2400" b="1"/>
              <a:t> for the string at the top of the stack to match the right-hand side of a production. 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/>
              <a:t>Indeed, </a:t>
            </a:r>
            <a:r>
              <a:rPr lang="en-US" altLang="zh-CN" sz="2000" b="1">
                <a:solidFill>
                  <a:srgbClr val="FF3300"/>
                </a:solidFill>
              </a:rPr>
              <a:t>if an </a:t>
            </a:r>
            <a:r>
              <a:rPr lang="en-US" altLang="zh-CN" sz="2000" b="1" i="1">
                <a:solidFill>
                  <a:srgbClr val="FF3300"/>
                </a:solidFill>
              </a:rPr>
              <a:t>ε</a:t>
            </a:r>
            <a:r>
              <a:rPr lang="en-US" altLang="zh-CN" sz="2000" b="1">
                <a:solidFill>
                  <a:srgbClr val="FF3300"/>
                </a:solidFill>
              </a:rPr>
              <a:t>-production is available for reduction</a:t>
            </a:r>
            <a:r>
              <a:rPr lang="en-US" altLang="zh-CN" sz="2000" b="1"/>
              <a:t>, as in Example 5.1 ,then its right-hand side (the empty string) is always at the top of the stack. 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>
                <a:solidFill>
                  <a:srgbClr val="FF3300"/>
                </a:solidFill>
              </a:rPr>
              <a:t>Reductions occur only when</a:t>
            </a:r>
            <a:r>
              <a:rPr lang="en-US" altLang="zh-CN" sz="2000" b="1"/>
              <a:t> the resulting string is indeed a right sentential form. 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For example, in step 3 of Table 5.1 a reduction by S→</a:t>
            </a:r>
            <a:r>
              <a:rPr lang="en-US" altLang="zh-CN" sz="2400" b="1" i="1"/>
              <a:t>ε</a:t>
            </a:r>
            <a:r>
              <a:rPr lang="en-US" altLang="zh-CN" sz="2400" b="1"/>
              <a:t> could be performed, but the resulting string( S S ) is not a right sentential form, and thus</a:t>
            </a:r>
            <a:r>
              <a:rPr lang="en-US" altLang="zh-CN" sz="2400" b="1" i="1"/>
              <a:t>ε</a:t>
            </a:r>
            <a:r>
              <a:rPr lang="en-US" altLang="zh-CN" sz="2400" b="1"/>
              <a:t>is not the handle at this position in the sentential form ( S ) .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/>
              <a:t>5.2 FINITE AUTOMATA OF LR(0) ITEMS AND LR(0) PARSING</a:t>
            </a:r>
            <a:endParaRPr lang="zh-CN" altLang="en-US" sz="4000"/>
          </a:p>
        </p:txBody>
      </p:sp>
      <p:sp>
        <p:nvSpPr>
          <p:cNvPr id="29082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5.2.1 LR(0) Items</a:t>
            </a:r>
            <a:endParaRPr lang="zh-CN" altLang="en-US" b="1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r>
              <a:rPr lang="en-US" altLang="zh-CN" sz="2800" b="1"/>
              <a:t>An LR(0) item of a context-free grammar:</a:t>
            </a:r>
          </a:p>
          <a:p>
            <a:pPr lvl="1"/>
            <a:r>
              <a:rPr lang="en-US" altLang="zh-CN" sz="2400" b="1"/>
              <a:t>A </a:t>
            </a:r>
            <a:r>
              <a:rPr lang="en-US" altLang="zh-CN" sz="2400" b="1">
                <a:solidFill>
                  <a:srgbClr val="FF3300"/>
                </a:solidFill>
              </a:rPr>
              <a:t>production choice</a:t>
            </a:r>
            <a:r>
              <a:rPr lang="en-US" altLang="zh-CN" sz="2400" b="1"/>
              <a:t> with a distinguished </a:t>
            </a:r>
            <a:r>
              <a:rPr lang="en-US" altLang="zh-CN" sz="2400" b="1">
                <a:solidFill>
                  <a:srgbClr val="FF3300"/>
                </a:solidFill>
              </a:rPr>
              <a:t>position</a:t>
            </a:r>
            <a:r>
              <a:rPr lang="en-US" altLang="zh-CN" sz="2400" b="1"/>
              <a:t> in its right-hand side</a:t>
            </a:r>
          </a:p>
          <a:p>
            <a:pPr lvl="1"/>
            <a:r>
              <a:rPr lang="en-US" altLang="zh-CN" sz="2400" b="1"/>
              <a:t>Indicating the distinguished position by a period</a:t>
            </a:r>
          </a:p>
          <a:p>
            <a:r>
              <a:rPr lang="en-US" altLang="zh-CN" sz="2800" b="1"/>
              <a:t>Example:</a:t>
            </a:r>
          </a:p>
          <a:p>
            <a:pPr lvl="1"/>
            <a:r>
              <a:rPr lang="en-US" altLang="zh-CN" sz="2400" b="1"/>
              <a:t>if A → αis a production choice, and if β and γare any two strings of symbols (including the empty string s) such that βγ = α</a:t>
            </a:r>
          </a:p>
          <a:p>
            <a:pPr lvl="1"/>
            <a:r>
              <a:rPr lang="en-US" altLang="zh-CN" sz="2400" b="1"/>
              <a:t> then A→ β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γis an LR(0) item.</a:t>
            </a:r>
          </a:p>
          <a:p>
            <a:r>
              <a:rPr lang="en-US" altLang="zh-CN" sz="2800" b="1"/>
              <a:t>These are called LR(0) items because they contain no explicit reference to lookahead</a:t>
            </a:r>
            <a:endParaRPr lang="zh-CN" altLang="en-US" sz="2800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/>
              <a:t>Example 5.3 The grammar of Example 5. l :</a:t>
            </a:r>
            <a:br>
              <a:rPr lang="en-US" altLang="zh-CN" sz="3200" b="1"/>
            </a:br>
            <a:endParaRPr lang="en-US" altLang="zh-CN" sz="3200" b="1"/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350" cy="3752850"/>
          </a:xfrm>
        </p:spPr>
        <p:txBody>
          <a:bodyPr/>
          <a:lstStyle/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S' → S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 → (S)S|</a:t>
            </a:r>
            <a:r>
              <a:rPr lang="en-US" altLang="zh-CN" sz="2000" b="1" i="1"/>
              <a:t>ε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endParaRPr lang="en-US" altLang="zh-CN" sz="2000" b="1" i="1"/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400" b="1"/>
              <a:t>This grammar has three production choices and eight items: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S' → 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S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S' → S</a:t>
            </a:r>
            <a:r>
              <a:rPr lang="en-US" altLang="zh-CN" sz="2000" b="1">
                <a:latin typeface="Arial"/>
              </a:rPr>
              <a:t>·</a:t>
            </a:r>
            <a:endParaRPr lang="en-US" altLang="zh-CN" sz="2000" b="1"/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 → 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(S)S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 → (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S)S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 → (S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)S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 → (S)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S</a:t>
            </a:r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 → (S)S</a:t>
            </a:r>
            <a:r>
              <a:rPr lang="en-US" altLang="zh-CN" sz="2000" b="1">
                <a:latin typeface="Arial"/>
              </a:rPr>
              <a:t>·</a:t>
            </a:r>
            <a:endParaRPr lang="en-US" altLang="zh-CN" sz="2000" b="1"/>
          </a:p>
          <a:p>
            <a:pPr marL="465138"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 → 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	</a:t>
            </a:r>
            <a:endParaRPr lang="zh-CN" altLang="en-US" sz="2000"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/>
              <a:t>Example 5.4 The grammar of Example 5.2</a:t>
            </a:r>
            <a:r>
              <a:rPr lang="en-US" altLang="zh-CN" sz="4000" b="1"/>
              <a:t> 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altLang="zh-CN" sz="2800" b="1"/>
              <a:t>There are the following eight items:</a:t>
            </a:r>
          </a:p>
          <a:p>
            <a:pPr lvl="1">
              <a:buFontTx/>
              <a:buNone/>
            </a:pPr>
            <a:r>
              <a:rPr lang="en-US" altLang="zh-CN" sz="2400" b="1"/>
              <a:t>E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→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E</a:t>
            </a:r>
          </a:p>
          <a:p>
            <a:pPr lvl="1">
              <a:buFontTx/>
              <a:buNone/>
            </a:pPr>
            <a:r>
              <a:rPr lang="en-US" altLang="zh-CN" sz="2400" b="1"/>
              <a:t>E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→E</a:t>
            </a:r>
            <a:r>
              <a:rPr lang="en-US" altLang="zh-CN" sz="2400" b="1">
                <a:latin typeface="Arial"/>
              </a:rPr>
              <a:t>·</a:t>
            </a:r>
            <a:endParaRPr lang="en-US" altLang="zh-CN" sz="2400" b="1"/>
          </a:p>
          <a:p>
            <a:pPr lvl="1">
              <a:buFontTx/>
              <a:buNone/>
            </a:pPr>
            <a:r>
              <a:rPr lang="en-US" altLang="zh-CN" sz="2400" b="1"/>
              <a:t>E→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E + n</a:t>
            </a:r>
          </a:p>
          <a:p>
            <a:pPr lvl="1">
              <a:buFontTx/>
              <a:buNone/>
            </a:pPr>
            <a:r>
              <a:rPr lang="en-US" altLang="zh-CN" sz="2400" b="1"/>
              <a:t>E→E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 + n</a:t>
            </a:r>
          </a:p>
          <a:p>
            <a:pPr lvl="1">
              <a:buFontTx/>
              <a:buNone/>
            </a:pPr>
            <a:r>
              <a:rPr lang="en-US" altLang="zh-CN" sz="2400" b="1"/>
              <a:t>E→E +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 n</a:t>
            </a:r>
          </a:p>
          <a:p>
            <a:pPr lvl="1">
              <a:buFontTx/>
              <a:buNone/>
            </a:pPr>
            <a:r>
              <a:rPr lang="en-US" altLang="zh-CN" sz="2400" b="1"/>
              <a:t>E→E + n</a:t>
            </a:r>
            <a:r>
              <a:rPr lang="en-US" altLang="zh-CN" sz="2400" b="1">
                <a:latin typeface="Arial"/>
              </a:rPr>
              <a:t>·</a:t>
            </a:r>
            <a:endParaRPr lang="en-US" altLang="zh-CN" sz="2400" b="1"/>
          </a:p>
          <a:p>
            <a:pPr lvl="1">
              <a:buFontTx/>
              <a:buNone/>
            </a:pPr>
            <a:r>
              <a:rPr lang="en-US" altLang="zh-CN" sz="2400" b="1"/>
              <a:t>E→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E </a:t>
            </a:r>
          </a:p>
          <a:p>
            <a:pPr lvl="1">
              <a:buFontTx/>
              <a:buNone/>
            </a:pPr>
            <a:r>
              <a:rPr lang="en-US" altLang="zh-CN" sz="2400" b="1"/>
              <a:t>E→E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 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5.2.2 Finite Automata of Items</a:t>
            </a:r>
            <a:endParaRPr lang="zh-CN" altLang="en-US" b="1"/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The LR(0) items can be used as the states of a finite automaton 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that </a:t>
            </a:r>
            <a:r>
              <a:rPr lang="en-US" altLang="zh-CN" sz="2400" b="1">
                <a:solidFill>
                  <a:srgbClr val="FF3300"/>
                </a:solidFill>
              </a:rPr>
              <a:t>maintains information about the parsing stack</a:t>
            </a:r>
            <a:r>
              <a:rPr lang="en-US" altLang="zh-CN" sz="2400" b="1"/>
              <a:t> and the </a:t>
            </a:r>
            <a:r>
              <a:rPr lang="en-US" altLang="zh-CN" sz="2400" b="1">
                <a:solidFill>
                  <a:srgbClr val="FF3300"/>
                </a:solidFill>
              </a:rPr>
              <a:t>progress of shift-reduce</a:t>
            </a:r>
            <a:r>
              <a:rPr lang="en-US" altLang="zh-CN" sz="2400" b="1"/>
              <a:t> parse. 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This will start out as a nondeterministic finite automaton. </a:t>
            </a:r>
          </a:p>
          <a:p>
            <a:pPr>
              <a:lnSpc>
                <a:spcPct val="80000"/>
              </a:lnSpc>
            </a:pPr>
            <a:r>
              <a:rPr lang="en-US" altLang="zh-CN" sz="2800" b="1">
                <a:solidFill>
                  <a:srgbClr val="FF3300"/>
                </a:solidFill>
              </a:rPr>
              <a:t>From the NFA</a:t>
            </a:r>
            <a:r>
              <a:rPr lang="en-US" altLang="zh-CN" sz="2800" b="1"/>
              <a:t> of LR(0) items to construct the </a:t>
            </a:r>
            <a:r>
              <a:rPr lang="en-US" altLang="zh-CN" sz="2800" b="1">
                <a:solidFill>
                  <a:srgbClr val="FF3300"/>
                </a:solidFill>
              </a:rPr>
              <a:t>DFA</a:t>
            </a:r>
            <a:r>
              <a:rPr lang="en-US" altLang="zh-CN" sz="2800" b="1"/>
              <a:t> of sets of LR(0) items using the subset construction of Chapter 2</a:t>
            </a:r>
            <a:endParaRPr lang="en-US" altLang="zh-CN" sz="2800" b="1" i="1"/>
          </a:p>
          <a:p>
            <a:pPr>
              <a:lnSpc>
                <a:spcPct val="80000"/>
              </a:lnSpc>
            </a:pPr>
            <a:r>
              <a:rPr lang="en-US" altLang="zh-CN" sz="2800" b="1" i="1"/>
              <a:t>The transitions of the NFA of LR(0) items? </a:t>
            </a:r>
            <a:endParaRPr lang="en-US" altLang="zh-CN" sz="2800" b="1"/>
          </a:p>
          <a:p>
            <a:pPr lvl="1">
              <a:lnSpc>
                <a:spcPct val="80000"/>
              </a:lnSpc>
            </a:pPr>
            <a:r>
              <a:rPr lang="en-US" altLang="zh-CN" sz="2400" b="1"/>
              <a:t>Consider the item A → α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γ, and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Supposeγbegins with the symbol X, be either a token or a nonterminal,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So that the item can be written as A → α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Xη.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20713"/>
            <a:ext cx="7773988" cy="14398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b="1"/>
              <a:t>A </a:t>
            </a:r>
            <a:r>
              <a:rPr lang="en-US" altLang="zh-CN" sz="2400" b="1">
                <a:solidFill>
                  <a:srgbClr val="FF3300"/>
                </a:solidFill>
              </a:rPr>
              <a:t>transition on the symbol X</a:t>
            </a:r>
            <a:r>
              <a:rPr lang="en-US" altLang="zh-CN" sz="2400" b="1"/>
              <a:t> from the state represented by this item to the state represented by the item A → αX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η. </a:t>
            </a:r>
          </a:p>
          <a:p>
            <a:pPr>
              <a:lnSpc>
                <a:spcPct val="80000"/>
              </a:lnSpc>
            </a:pPr>
            <a:r>
              <a:rPr lang="en-US" altLang="zh-CN" sz="2400" b="1"/>
              <a:t>In graphical form we write this as</a:t>
            </a:r>
            <a:endParaRPr lang="zh-CN" altLang="en-US" sz="2400" b="1"/>
          </a:p>
        </p:txBody>
      </p:sp>
      <p:sp>
        <p:nvSpPr>
          <p:cNvPr id="303108" name="Rectangle 4"/>
          <p:cNvSpPr>
            <a:spLocks noChangeArrowheads="1"/>
          </p:cNvSpPr>
          <p:nvPr/>
        </p:nvSpPr>
        <p:spPr bwMode="auto">
          <a:xfrm>
            <a:off x="827088" y="4005263"/>
            <a:ext cx="77724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/>
              <a:t>(1) If </a:t>
            </a:r>
            <a:r>
              <a:rPr lang="en-US" altLang="zh-CN">
                <a:solidFill>
                  <a:srgbClr val="FF3300"/>
                </a:solidFill>
              </a:rPr>
              <a:t>X is a token</a:t>
            </a:r>
            <a:r>
              <a:rPr lang="en-US" altLang="zh-CN"/>
              <a:t>, then this transition </a:t>
            </a:r>
            <a:r>
              <a:rPr lang="en-US" altLang="zh-CN">
                <a:solidFill>
                  <a:srgbClr val="FF3300"/>
                </a:solidFill>
              </a:rPr>
              <a:t>corresponds to a shift</a:t>
            </a:r>
            <a:r>
              <a:rPr lang="en-US" altLang="zh-CN"/>
              <a:t> of X from the input to the top of the stack during a parse.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/>
              <a:t>(2) If </a:t>
            </a:r>
            <a:r>
              <a:rPr lang="en-US" altLang="zh-CN">
                <a:solidFill>
                  <a:srgbClr val="FF3300"/>
                </a:solidFill>
              </a:rPr>
              <a:t>X is a nonterminal</a:t>
            </a:r>
            <a:r>
              <a:rPr lang="en-US" altLang="zh-CN"/>
              <a:t>, then the interpretation of this transition is </a:t>
            </a:r>
            <a:r>
              <a:rPr lang="en-US" altLang="zh-CN">
                <a:solidFill>
                  <a:srgbClr val="FF3300"/>
                </a:solidFill>
              </a:rPr>
              <a:t>more complex</a:t>
            </a:r>
            <a:r>
              <a:rPr lang="en-US" altLang="zh-CN"/>
              <a:t>, since X will never appear as an input symbol. </a:t>
            </a:r>
            <a:endParaRPr lang="zh-CN" altLang="en-US"/>
          </a:p>
        </p:txBody>
      </p:sp>
      <p:graphicFrame>
        <p:nvGraphicFramePr>
          <p:cNvPr id="303109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2195513" y="2420938"/>
          <a:ext cx="4535487" cy="984250"/>
        </p:xfrm>
        <a:graphic>
          <a:graphicData uri="http://schemas.openxmlformats.org/presentationml/2006/ole">
            <p:oleObj spid="_x0000_s303109" name="文档" r:id="rId3" imgW="3484055" imgH="75641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20713"/>
            <a:ext cx="7773988" cy="3168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In fact, such a transition will </a:t>
            </a:r>
            <a:r>
              <a:rPr lang="en-US" altLang="zh-CN" sz="2400" b="1">
                <a:solidFill>
                  <a:srgbClr val="FF3300"/>
                </a:solidFill>
              </a:rPr>
              <a:t>still correspond to the pushing of X</a:t>
            </a:r>
            <a:r>
              <a:rPr lang="en-US" altLang="zh-CN" sz="2400" b="1"/>
              <a:t> onto the stack during a parse; </a:t>
            </a:r>
          </a:p>
          <a:p>
            <a:pPr>
              <a:lnSpc>
                <a:spcPct val="90000"/>
              </a:lnSpc>
            </a:pPr>
            <a:r>
              <a:rPr lang="en-US" altLang="zh-CN" sz="2400" b="1"/>
              <a:t>This can only occur during a reduction by a production X → β. </a:t>
            </a:r>
          </a:p>
          <a:p>
            <a:pPr lvl="1">
              <a:lnSpc>
                <a:spcPct val="90000"/>
              </a:lnSpc>
            </a:pPr>
            <a:r>
              <a:rPr lang="en-US" altLang="zh-CN" sz="2000" b="1"/>
              <a:t>Such a reduction </a:t>
            </a:r>
            <a:r>
              <a:rPr lang="en-US" altLang="zh-CN" sz="2000" b="1">
                <a:solidFill>
                  <a:srgbClr val="FF3300"/>
                </a:solidFill>
              </a:rPr>
              <a:t>must be preceded by</a:t>
            </a:r>
            <a:r>
              <a:rPr lang="en-US" altLang="zh-CN" sz="2000" b="1" i="1"/>
              <a:t> the recognition of a</a:t>
            </a:r>
            <a:r>
              <a:rPr lang="en-US" altLang="zh-CN" sz="2000" b="1"/>
              <a:t>β, and the state </a:t>
            </a:r>
            <a:r>
              <a:rPr lang="en-US" altLang="zh-CN" sz="2000" b="1">
                <a:solidFill>
                  <a:srgbClr val="FF3300"/>
                </a:solidFill>
              </a:rPr>
              <a:t>given by the initial item</a:t>
            </a:r>
            <a:r>
              <a:rPr lang="en-US" altLang="zh-CN" sz="2000" b="1"/>
              <a:t> X→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βrepresents the beginning of this process </a:t>
            </a:r>
          </a:p>
          <a:p>
            <a:pPr lvl="1">
              <a:lnSpc>
                <a:spcPct val="90000"/>
              </a:lnSpc>
            </a:pPr>
            <a:r>
              <a:rPr lang="en-US" altLang="zh-CN" sz="2000" b="1"/>
              <a:t>(the dot indicating that we are about to recognize a β, </a:t>
            </a:r>
          </a:p>
          <a:p>
            <a:pPr lvl="1">
              <a:lnSpc>
                <a:spcPct val="90000"/>
              </a:lnSpc>
            </a:pPr>
            <a:r>
              <a:rPr lang="en-US" altLang="zh-CN" sz="2000" b="1"/>
              <a:t>then for every item A → α</a:t>
            </a:r>
            <a:r>
              <a:rPr lang="en-US" altLang="zh-CN" sz="2000" b="1">
                <a:latin typeface="Arial"/>
              </a:rPr>
              <a:t>·</a:t>
            </a:r>
            <a:r>
              <a:rPr lang="en-US" altLang="zh-CN" sz="2000" b="1"/>
              <a:t>Xηwe must add an </a:t>
            </a:r>
            <a:r>
              <a:rPr lang="en-US" altLang="zh-CN" sz="2000" b="1" i="1"/>
              <a:t>ε</a:t>
            </a:r>
            <a:r>
              <a:rPr lang="en-US" altLang="zh-CN" sz="2000" b="1"/>
              <a:t>-transition) </a:t>
            </a:r>
            <a:endParaRPr lang="zh-CN" altLang="en-US" sz="2000" b="1"/>
          </a:p>
        </p:txBody>
      </p:sp>
      <p:sp>
        <p:nvSpPr>
          <p:cNvPr id="305155" name="Rectangle 3"/>
          <p:cNvSpPr>
            <a:spLocks noChangeArrowheads="1"/>
          </p:cNvSpPr>
          <p:nvPr/>
        </p:nvSpPr>
        <p:spPr bwMode="auto">
          <a:xfrm>
            <a:off x="827088" y="5157788"/>
            <a:ext cx="77724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2000"/>
              <a:t>for every production choice X→βof X, </a:t>
            </a:r>
            <a:r>
              <a:rPr lang="en-US" altLang="zh-CN" sz="2000">
                <a:solidFill>
                  <a:srgbClr val="FF3300"/>
                </a:solidFill>
              </a:rPr>
              <a:t>indicating that X</a:t>
            </a:r>
            <a:r>
              <a:rPr lang="en-US" altLang="zh-CN" sz="2000"/>
              <a:t> can be produced by recognizing </a:t>
            </a:r>
            <a:r>
              <a:rPr lang="en-US" altLang="zh-CN" sz="2000">
                <a:solidFill>
                  <a:srgbClr val="FF3300"/>
                </a:solidFill>
              </a:rPr>
              <a:t>any of the right-hand sides of its production choices</a:t>
            </a:r>
            <a:r>
              <a:rPr lang="en-US" altLang="zh-CN" sz="2000"/>
              <a:t>. </a:t>
            </a:r>
            <a:endParaRPr lang="zh-CN" altLang="en-US" sz="2000"/>
          </a:p>
        </p:txBody>
      </p:sp>
      <p:graphicFrame>
        <p:nvGraphicFramePr>
          <p:cNvPr id="30515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263775" y="4032250"/>
          <a:ext cx="4316413" cy="930275"/>
        </p:xfrm>
        <a:graphic>
          <a:graphicData uri="http://schemas.openxmlformats.org/presentationml/2006/ole">
            <p:oleObj spid="_x0000_s305156" name="文档" r:id="rId3" imgW="3468249" imgH="752092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5. Bottom-Up Parsing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PART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4968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The </a:t>
            </a:r>
            <a:r>
              <a:rPr lang="en-US" altLang="zh-CN" sz="2800" b="1">
                <a:solidFill>
                  <a:srgbClr val="FF3300"/>
                </a:solidFill>
              </a:rPr>
              <a:t>start state of the NFA</a:t>
            </a:r>
            <a:r>
              <a:rPr lang="en-US" altLang="zh-CN" sz="2800" b="1"/>
              <a:t> should correspond to the initial state of the parser: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The stack is empty, and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Be about to recognize an S, where S is the start symbol of the grammar.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Any initial item S → 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α constructed from a production choice for S could serve as a start state.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Unfortunately, there may be many such production choices for S. </a:t>
            </a:r>
          </a:p>
          <a:p>
            <a:pPr>
              <a:lnSpc>
                <a:spcPct val="90000"/>
              </a:lnSpc>
            </a:pPr>
            <a:r>
              <a:rPr lang="en-US" altLang="zh-CN" sz="2800" b="1"/>
              <a:t>The solution is to </a:t>
            </a:r>
            <a:r>
              <a:rPr lang="en-US" altLang="zh-CN" sz="2800" b="1">
                <a:solidFill>
                  <a:srgbClr val="FF3300"/>
                </a:solidFill>
              </a:rPr>
              <a:t>augment the grammar by a single production S'→S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where S' is a new non-terminal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The solution is to augment the grammar by a single production S'→S, where S' is a new nonterminal.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S' then becomes the start state of the augmented grammar, and the initial item S' →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 S becomes the start state of the NFA.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This is the reason we have augmented the grammars of the previous examples.</a:t>
            </a:r>
          </a:p>
          <a:p>
            <a:pPr>
              <a:lnSpc>
                <a:spcPct val="90000"/>
              </a:lnSpc>
            </a:pPr>
            <a:r>
              <a:rPr lang="en-US" altLang="zh-CN" sz="2800" b="1"/>
              <a:t>The NFA will have </a:t>
            </a:r>
            <a:r>
              <a:rPr lang="en-US" altLang="zh-CN" sz="2800" b="1">
                <a:solidFill>
                  <a:srgbClr val="FF3300"/>
                </a:solidFill>
              </a:rPr>
              <a:t>no accepting states</a:t>
            </a:r>
            <a:r>
              <a:rPr lang="en-US" altLang="zh-CN" sz="2800" b="1"/>
              <a:t> at all: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The </a:t>
            </a:r>
            <a:r>
              <a:rPr lang="en-US" altLang="zh-CN" sz="2400" b="1">
                <a:solidFill>
                  <a:srgbClr val="FF3300"/>
                </a:solidFill>
              </a:rPr>
              <a:t>purpose of the NFA</a:t>
            </a:r>
            <a:r>
              <a:rPr lang="en-US" altLang="zh-CN" sz="2400" b="1"/>
              <a:t> is to keep track of the state of a parse, not to recognize strings;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The </a:t>
            </a:r>
            <a:r>
              <a:rPr lang="en-US" altLang="zh-CN" sz="2400" b="1">
                <a:solidFill>
                  <a:srgbClr val="FF3300"/>
                </a:solidFill>
              </a:rPr>
              <a:t>parser itself will decide when</a:t>
            </a:r>
            <a:r>
              <a:rPr lang="en-US" altLang="zh-CN" sz="2400" b="1"/>
              <a:t> to accept, and the NFA need not contain that information.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549275"/>
            <a:ext cx="7777162" cy="172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b="1"/>
              <a:t>Example 5.5  The NFA with  the eight LR(0) items of the grammar of Example 5. l in Figure 5.1</a:t>
            </a: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FF3300"/>
                </a:solidFill>
              </a:rPr>
              <a:t>Note :</a:t>
            </a:r>
            <a:r>
              <a:rPr lang="en-US" altLang="zh-CN" sz="2400" b="1"/>
              <a:t> Every item in the figure with a dot before the non-terminal S has an</a:t>
            </a:r>
            <a:r>
              <a:rPr lang="en-US" altLang="zh-CN" sz="2400" b="1" i="1"/>
              <a:t>ε-</a:t>
            </a:r>
            <a:r>
              <a:rPr lang="en-US" altLang="zh-CN" sz="2400" b="1"/>
              <a:t>transition to every initial item of S. </a:t>
            </a:r>
            <a:endParaRPr lang="zh-CN" altLang="en-US" sz="2400" b="1"/>
          </a:p>
        </p:txBody>
      </p:sp>
      <p:graphicFrame>
        <p:nvGraphicFramePr>
          <p:cNvPr id="30720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649413" y="2636838"/>
          <a:ext cx="6523037" cy="3551237"/>
        </p:xfrm>
        <a:graphic>
          <a:graphicData uri="http://schemas.openxmlformats.org/presentationml/2006/ole">
            <p:oleObj spid="_x0000_s307204" name="文档" r:id="rId3" imgW="5875728" imgH="319918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620713"/>
            <a:ext cx="7559675" cy="20161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b="1"/>
              <a:t>Example 5.6 The NFA of the  LR(0) items associated with the grammar of Example 5.2. in Figure 5.2. </a:t>
            </a: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FF3300"/>
                </a:solidFill>
              </a:rPr>
              <a:t>Note:</a:t>
            </a:r>
            <a:r>
              <a:rPr lang="en-US" altLang="zh-CN" sz="2400" b="1"/>
              <a:t> The initial item E→ . E + n has an s-transition to itself </a:t>
            </a:r>
          </a:p>
          <a:p>
            <a:pPr lvl="1">
              <a:lnSpc>
                <a:spcPct val="80000"/>
              </a:lnSpc>
            </a:pPr>
            <a:r>
              <a:rPr lang="en-US" altLang="zh-CN" sz="2000" b="1"/>
              <a:t>(This situation will occur in all grammars with immediate left recursion.)</a:t>
            </a:r>
            <a:endParaRPr lang="zh-CN" altLang="en-US" sz="2000" b="1"/>
          </a:p>
        </p:txBody>
      </p:sp>
      <p:graphicFrame>
        <p:nvGraphicFramePr>
          <p:cNvPr id="31130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331913" y="2997200"/>
          <a:ext cx="6657975" cy="2994025"/>
        </p:xfrm>
        <a:graphic>
          <a:graphicData uri="http://schemas.openxmlformats.org/presentationml/2006/ole">
            <p:oleObj spid="_x0000_s311300" name="文档" r:id="rId3" imgW="5531257" imgH="2486196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1850" y="1484313"/>
            <a:ext cx="7772400" cy="4114800"/>
          </a:xfrm>
        </p:spPr>
        <p:txBody>
          <a:bodyPr/>
          <a:lstStyle/>
          <a:p>
            <a:r>
              <a:rPr lang="en-US" altLang="zh-CN"/>
              <a:t>In order to describe the use of items </a:t>
            </a:r>
            <a:r>
              <a:rPr lang="en-US" altLang="zh-CN">
                <a:solidFill>
                  <a:srgbClr val="FF3300"/>
                </a:solidFill>
              </a:rPr>
              <a:t>to keep track of the parsing state</a:t>
            </a:r>
            <a:r>
              <a:rPr lang="en-US" altLang="zh-CN"/>
              <a:t>, must </a:t>
            </a:r>
            <a:r>
              <a:rPr lang="en-US" altLang="zh-CN">
                <a:solidFill>
                  <a:srgbClr val="FF3300"/>
                </a:solidFill>
              </a:rPr>
              <a:t>construct the DFA of sets of items corresponding to the NFA of items</a:t>
            </a:r>
            <a:r>
              <a:rPr lang="en-US" altLang="zh-CN"/>
              <a:t> according to the subset construction.</a:t>
            </a:r>
          </a:p>
          <a:p>
            <a:r>
              <a:rPr lang="en-US" altLang="zh-CN"/>
              <a:t>Perform the subset construction for the two examples of NFAs that have been just given.</a:t>
            </a:r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6121400" cy="647700"/>
          </a:xfrm>
        </p:spPr>
        <p:txBody>
          <a:bodyPr/>
          <a:lstStyle/>
          <a:p>
            <a:pPr algn="l"/>
            <a:r>
              <a:rPr lang="en-US" altLang="zh-CN" sz="2400" b="1"/>
              <a:t>Example 5.7 Consider the NFA of Figure 5.l.</a:t>
            </a:r>
            <a:endParaRPr lang="zh-CN" altLang="en-US" sz="2400" b="1"/>
          </a:p>
        </p:txBody>
      </p:sp>
      <p:graphicFrame>
        <p:nvGraphicFramePr>
          <p:cNvPr id="314372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4211638" y="863600"/>
          <a:ext cx="4608512" cy="2592388"/>
        </p:xfrm>
        <a:graphic>
          <a:graphicData uri="http://schemas.openxmlformats.org/presentationml/2006/ole">
            <p:oleObj spid="_x0000_s314372" name="文档" r:id="rId3" imgW="5633974" imgH="3169661" progId="Word.Document.8">
              <p:embed/>
            </p:oleObj>
          </a:graphicData>
        </a:graphic>
      </p:graphicFrame>
      <p:graphicFrame>
        <p:nvGraphicFramePr>
          <p:cNvPr id="314374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395288" y="3470275"/>
          <a:ext cx="5761037" cy="3163888"/>
        </p:xfrm>
        <a:graphic>
          <a:graphicData uri="http://schemas.openxmlformats.org/presentationml/2006/ole">
            <p:oleObj spid="_x0000_s314374" name="文档" r:id="rId4" imgW="5826515" imgH="319882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7772400" cy="515938"/>
          </a:xfrm>
        </p:spPr>
        <p:txBody>
          <a:bodyPr/>
          <a:lstStyle/>
          <a:p>
            <a:pPr algn="l"/>
            <a:r>
              <a:rPr lang="en-US" altLang="zh-CN" sz="2400"/>
              <a:t>Example 5.8 </a:t>
            </a:r>
            <a:r>
              <a:rPr lang="en-US" altLang="zh-CN" sz="2400" b="1"/>
              <a:t>Consider the NFA of Figure 5.2</a:t>
            </a:r>
            <a:r>
              <a:rPr lang="en-US" altLang="zh-CN" sz="4000"/>
              <a:t> </a:t>
            </a:r>
            <a:endParaRPr lang="zh-CN" altLang="en-US" sz="4000"/>
          </a:p>
        </p:txBody>
      </p:sp>
      <p:graphicFrame>
        <p:nvGraphicFramePr>
          <p:cNvPr id="317444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2849563" y="1052513"/>
          <a:ext cx="6115050" cy="2690812"/>
        </p:xfrm>
        <a:graphic>
          <a:graphicData uri="http://schemas.openxmlformats.org/presentationml/2006/ole">
            <p:oleObj spid="_x0000_s317444" name="文档" r:id="rId3" imgW="5395204" imgH="2373678" progId="Word.Document.8">
              <p:embed/>
            </p:oleObj>
          </a:graphicData>
        </a:graphic>
      </p:graphicFrame>
      <p:graphicFrame>
        <p:nvGraphicFramePr>
          <p:cNvPr id="317446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250825" y="4189413"/>
          <a:ext cx="6192838" cy="2493962"/>
        </p:xfrm>
        <a:graphic>
          <a:graphicData uri="http://schemas.openxmlformats.org/presentationml/2006/ole">
            <p:oleObj spid="_x0000_s317446" name="文档" r:id="rId4" imgW="5509604" imgH="2218021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5.2.3The LR(0) Parsing Algorithm</a:t>
            </a:r>
            <a:endParaRPr lang="zh-CN" altLang="en-US" sz="3600" b="1"/>
          </a:p>
        </p:txBody>
      </p:sp>
      <p:sp>
        <p:nvSpPr>
          <p:cNvPr id="3205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404813"/>
            <a:ext cx="7848600" cy="17287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dirty="0"/>
              <a:t>The algorithm </a:t>
            </a:r>
            <a:r>
              <a:rPr lang="en-US" altLang="zh-CN" sz="2400" dirty="0">
                <a:solidFill>
                  <a:srgbClr val="FF3300"/>
                </a:solidFill>
              </a:rPr>
              <a:t>depends on keeping track of the current state</a:t>
            </a:r>
            <a:r>
              <a:rPr lang="en-US" altLang="zh-CN" sz="2400" dirty="0"/>
              <a:t> in the DFA of sets of items;</a:t>
            </a:r>
          </a:p>
          <a:p>
            <a:pPr>
              <a:lnSpc>
                <a:spcPct val="90000"/>
              </a:lnSpc>
            </a:pPr>
            <a:r>
              <a:rPr lang="en-US" altLang="zh-CN" sz="2400" dirty="0"/>
              <a:t>Modify the parsing stack to </a:t>
            </a:r>
            <a:r>
              <a:rPr lang="en-US" altLang="zh-CN" sz="2400" dirty="0">
                <a:solidFill>
                  <a:srgbClr val="FF3300"/>
                </a:solidFill>
              </a:rPr>
              <a:t>store not only symbols but also state numbers</a:t>
            </a:r>
            <a:r>
              <a:rPr lang="en-US" altLang="zh-CN" sz="2400" dirty="0"/>
              <a:t>; Pushing the new state number onto the parsing stack after each push of a symbol.</a:t>
            </a:r>
            <a:endParaRPr lang="zh-CN" altLang="en-US" sz="2400" dirty="0"/>
          </a:p>
        </p:txBody>
      </p:sp>
      <p:graphicFrame>
        <p:nvGraphicFramePr>
          <p:cNvPr id="32256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611188" y="2636838"/>
          <a:ext cx="5832475" cy="2916237"/>
        </p:xfrm>
        <a:graphic>
          <a:graphicData uri="http://schemas.openxmlformats.org/presentationml/2006/ole">
            <p:oleObj spid="_x0000_s322564" name="文档" r:id="rId3" imgW="5509604" imgH="2803621" progId="Word.Document.8">
              <p:embed/>
            </p:oleObj>
          </a:graphicData>
        </a:graphic>
      </p:graphicFrame>
      <p:graphicFrame>
        <p:nvGraphicFramePr>
          <p:cNvPr id="322595" name="Group 35"/>
          <p:cNvGraphicFramePr>
            <a:graphicFrameLocks noGrp="1"/>
          </p:cNvGraphicFramePr>
          <p:nvPr>
            <p:ph sz="quarter" idx="3"/>
          </p:nvPr>
        </p:nvGraphicFramePr>
        <p:xfrm>
          <a:off x="5083175" y="5734050"/>
          <a:ext cx="3810000" cy="935038"/>
        </p:xfrm>
        <a:graphic>
          <a:graphicData uri="http://schemas.openxmlformats.org/drawingml/2006/table">
            <a:tbl>
              <a:tblPr/>
              <a:tblGrid>
                <a:gridCol w="1219200"/>
                <a:gridCol w="2590800"/>
              </a:tblGrid>
              <a:tr h="468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$0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Input String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$0 n 2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Rest input string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/>
              <a:t>Definition: The LR (0) parsing algorithm</a:t>
            </a:r>
            <a:r>
              <a:rPr lang="en-US" altLang="zh-CN" sz="4000" b="1"/>
              <a:t> </a:t>
            </a:r>
            <a:endParaRPr lang="zh-CN" altLang="en-US" sz="4000" b="1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Let </a:t>
            </a:r>
            <a:r>
              <a:rPr lang="en-US" altLang="zh-CN" sz="2400" b="1" i="1">
                <a:solidFill>
                  <a:srgbClr val="FF3300"/>
                </a:solidFill>
              </a:rPr>
              <a:t>s</a:t>
            </a:r>
            <a:r>
              <a:rPr lang="en-US" altLang="zh-CN" sz="2400" b="1">
                <a:solidFill>
                  <a:srgbClr val="FF3300"/>
                </a:solidFill>
              </a:rPr>
              <a:t> be the current state</a:t>
            </a:r>
            <a:r>
              <a:rPr lang="en-US" altLang="zh-CN" sz="2400" b="1"/>
              <a:t> (at the top of the parsing stack). Then actions are defined as follows:</a:t>
            </a:r>
          </a:p>
          <a:p>
            <a:pPr>
              <a:lnSpc>
                <a:spcPct val="90000"/>
              </a:lnSpc>
            </a:pPr>
            <a:r>
              <a:rPr lang="en-US" altLang="zh-CN" sz="2400" b="1"/>
              <a:t>1. If state s contains any </a:t>
            </a:r>
            <a:r>
              <a:rPr lang="en-US" altLang="zh-CN" sz="2400" b="1">
                <a:solidFill>
                  <a:srgbClr val="FF3300"/>
                </a:solidFill>
              </a:rPr>
              <a:t>item of the form A → α</a:t>
            </a:r>
            <a:r>
              <a:rPr lang="en-US" altLang="zh-CN" sz="2400" b="1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400" b="1">
                <a:solidFill>
                  <a:srgbClr val="FF3300"/>
                </a:solidFill>
              </a:rPr>
              <a:t>Xβ</a:t>
            </a:r>
            <a:r>
              <a:rPr lang="en-US" altLang="zh-CN" sz="2400" b="1"/>
              <a:t>, where X is a terminal. Then the action is to shift the current input token on to the stack.</a:t>
            </a:r>
            <a:r>
              <a:rPr lang="en-US" altLang="zh-CN" sz="2800" b="1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If </a:t>
            </a:r>
            <a:r>
              <a:rPr lang="en-US" altLang="zh-CN" sz="2400" b="1">
                <a:solidFill>
                  <a:srgbClr val="FF3300"/>
                </a:solidFill>
              </a:rPr>
              <a:t>this token is X</a:t>
            </a:r>
            <a:r>
              <a:rPr lang="en-US" altLang="zh-CN" sz="2400" b="1"/>
              <a:t>. and state s contains item A → α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Xβ, then the new state to be pushed on the stack is the state containing the item A → αX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β. 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If </a:t>
            </a:r>
            <a:r>
              <a:rPr lang="en-US" altLang="zh-CN" sz="2400" b="1">
                <a:solidFill>
                  <a:srgbClr val="FF3300"/>
                </a:solidFill>
              </a:rPr>
              <a:t>this token is not X</a:t>
            </a:r>
            <a:r>
              <a:rPr lang="en-US" altLang="zh-CN" sz="2400" b="1"/>
              <a:t> for some item in state s of the form just described, an error is declared.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PART ONE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5.1 Overview of Bottom-Up Parsing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5.2 Finite Automata of LR(0) Items and LR(0) Parsing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PART TWO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5.3 SLR(1) Parsing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5.4 General LR(1) and LALR(1) Parsing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5.5 Yacc: An LALR(1) Parser Generator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PART THREE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5.6 Generation of a TINY Parser Using Yacc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/>
              <a:t>5.7 Error Recovery in Bottom-Up Parsers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2. If state s contains </a:t>
            </a:r>
            <a:r>
              <a:rPr lang="en-US" altLang="zh-CN" sz="2800" b="1">
                <a:solidFill>
                  <a:srgbClr val="FF3300"/>
                </a:solidFill>
              </a:rPr>
              <a:t>any complete item</a:t>
            </a:r>
            <a:r>
              <a:rPr lang="en-US" altLang="zh-CN" sz="2800" b="1"/>
              <a:t> (an item of the form A → γ</a:t>
            </a:r>
            <a:r>
              <a:rPr lang="en-US" altLang="zh-CN" sz="2800" b="1">
                <a:latin typeface="Arial"/>
              </a:rPr>
              <a:t>·</a:t>
            </a:r>
            <a:r>
              <a:rPr lang="en-US" altLang="zh-CN" sz="2800" b="1"/>
              <a:t>), then the action is to reduce by the rule A → γ</a:t>
            </a:r>
            <a:r>
              <a:rPr lang="en-US" altLang="zh-CN" sz="2800" b="1">
                <a:latin typeface="Arial"/>
              </a:rPr>
              <a:t>·</a:t>
            </a:r>
            <a:endParaRPr lang="en-US" altLang="zh-CN" sz="2800" b="1"/>
          </a:p>
          <a:p>
            <a:pPr lvl="1">
              <a:lnSpc>
                <a:spcPct val="80000"/>
              </a:lnSpc>
            </a:pPr>
            <a:r>
              <a:rPr lang="en-US" altLang="zh-CN" sz="2400" b="1"/>
              <a:t>A  reduction by the rule </a:t>
            </a:r>
            <a:r>
              <a:rPr lang="en-US" altLang="zh-CN" sz="2400" b="1">
                <a:solidFill>
                  <a:srgbClr val="FF3300"/>
                </a:solidFill>
              </a:rPr>
              <a:t>S` → S</a:t>
            </a:r>
            <a:r>
              <a:rPr lang="en-US" altLang="zh-CN" sz="2400" b="1"/>
              <a:t>, where S is the start state, is equivalent to </a:t>
            </a:r>
            <a:r>
              <a:rPr lang="en-US" altLang="zh-CN" sz="2400" b="1">
                <a:solidFill>
                  <a:srgbClr val="FF3300"/>
                </a:solidFill>
              </a:rPr>
              <a:t>acceptance</a:t>
            </a:r>
            <a:r>
              <a:rPr lang="en-US" altLang="zh-CN" sz="2400" b="1"/>
              <a:t>, provided the input is empty, and error if the input is not empty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In all other cases, for new state is computed as follows: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>
                <a:solidFill>
                  <a:srgbClr val="FF3300"/>
                </a:solidFill>
              </a:rPr>
              <a:t>Remove</a:t>
            </a:r>
            <a:r>
              <a:rPr lang="en-US" altLang="zh-CN" sz="2000" b="1"/>
              <a:t> the string γand all of its corresponding states from the parsing stack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/>
              <a:t>Correspondingly, </a:t>
            </a:r>
            <a:r>
              <a:rPr lang="en-US" altLang="zh-CN" sz="2000" b="1">
                <a:solidFill>
                  <a:srgbClr val="FF3300"/>
                </a:solidFill>
              </a:rPr>
              <a:t>back up</a:t>
            </a:r>
            <a:r>
              <a:rPr lang="en-US" altLang="zh-CN" sz="2000" b="1"/>
              <a:t> in the DFA to the state from which the construction of γbegan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/>
              <a:t>Again, by the construction of the DFA, </a:t>
            </a:r>
            <a:r>
              <a:rPr lang="en-US" altLang="zh-CN" sz="2000" b="1">
                <a:solidFill>
                  <a:srgbClr val="FF3300"/>
                </a:solidFill>
              </a:rPr>
              <a:t>this state must contain an item of the form B → α</a:t>
            </a:r>
            <a:r>
              <a:rPr lang="en-US" altLang="zh-CN" sz="2000" b="1">
                <a:solidFill>
                  <a:srgbClr val="FF3300"/>
                </a:solidFill>
                <a:latin typeface="Arial"/>
              </a:rPr>
              <a:t>·</a:t>
            </a:r>
            <a:r>
              <a:rPr lang="en-US" altLang="zh-CN" sz="2000" b="1">
                <a:solidFill>
                  <a:srgbClr val="FF3300"/>
                </a:solidFill>
              </a:rPr>
              <a:t>Aβ</a:t>
            </a:r>
            <a:endParaRPr lang="en-US" altLang="zh-CN" sz="2000" b="1"/>
          </a:p>
          <a:p>
            <a:pPr lvl="1">
              <a:lnSpc>
                <a:spcPct val="80000"/>
              </a:lnSpc>
            </a:pPr>
            <a:r>
              <a:rPr lang="en-US" altLang="zh-CN" sz="2400" b="1"/>
              <a:t>Push A onto the stack, and push (as the new state) the state containing the item B → αA</a:t>
            </a:r>
            <a:r>
              <a:rPr lang="en-US" altLang="zh-CN" sz="2400" b="1">
                <a:latin typeface="Arial"/>
              </a:rPr>
              <a:t>·</a:t>
            </a:r>
            <a:r>
              <a:rPr lang="en-US" altLang="zh-CN" sz="2400" b="1"/>
              <a:t>β. 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7772400" cy="792162"/>
          </a:xfrm>
        </p:spPr>
        <p:txBody>
          <a:bodyPr/>
          <a:lstStyle/>
          <a:p>
            <a:pPr algn="l"/>
            <a:r>
              <a:rPr lang="en-US" altLang="zh-CN" sz="2400" b="1"/>
              <a:t>Example 5.9 Consider the grammar: A → ( A ) | a</a:t>
            </a:r>
            <a:endParaRPr lang="zh-CN" altLang="en-US" sz="2400" b="1"/>
          </a:p>
        </p:txBody>
      </p:sp>
      <p:graphicFrame>
        <p:nvGraphicFramePr>
          <p:cNvPr id="327684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323850" y="908050"/>
          <a:ext cx="5040313" cy="2247900"/>
        </p:xfrm>
        <a:graphic>
          <a:graphicData uri="http://schemas.openxmlformats.org/presentationml/2006/ole">
            <p:oleObj spid="_x0000_s327684" name="文档" r:id="rId3" imgW="5821486" imgH="2595781" progId="Word.Document.8">
              <p:embed/>
            </p:oleObj>
          </a:graphicData>
        </a:graphic>
      </p:graphicFrame>
      <p:graphicFrame>
        <p:nvGraphicFramePr>
          <p:cNvPr id="327732" name="Group 52"/>
          <p:cNvGraphicFramePr>
            <a:graphicFrameLocks noGrp="1"/>
          </p:cNvGraphicFramePr>
          <p:nvPr>
            <p:ph sz="half" idx="2"/>
          </p:nvPr>
        </p:nvGraphicFramePr>
        <p:xfrm>
          <a:off x="3924300" y="3284538"/>
          <a:ext cx="4533900" cy="3384550"/>
        </p:xfrm>
        <a:graphic>
          <a:graphicData uri="http://schemas.openxmlformats.org/drawingml/2006/table">
            <a:tbl>
              <a:tblPr/>
              <a:tblGrid>
                <a:gridCol w="379413"/>
                <a:gridCol w="1708150"/>
                <a:gridCol w="1062037"/>
                <a:gridCol w="1384300"/>
              </a:tblGrid>
              <a:tr h="4349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9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Parsing stack            input           Action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9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$ 0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$ 0 ( 3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$ 0 ( 3 ( 3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$ 0 ( 3 ( 3 a 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$ 0 ( 3 ( 3 A 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$ 0 ( 3 ( 3 A 4 ) 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$ 0 ( 3 A 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$ 0 ( 3 A 4 ) 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$ 0 A 1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 (a)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 a)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 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reduce A→a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reduce A→(A)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shift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reduce A→(A)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accept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zh-CN" b="1"/>
              <a:t>The parsing table</a:t>
            </a:r>
          </a:p>
          <a:p>
            <a:pPr algn="ctr">
              <a:buFontTx/>
              <a:buNone/>
            </a:pPr>
            <a:endParaRPr lang="en-US" altLang="zh-CN" b="1"/>
          </a:p>
          <a:p>
            <a:r>
              <a:rPr lang="en-US" altLang="zh-CN" b="1"/>
              <a:t>The DFA of sets of items and the actions specified by the LR(0) parsing algorithm can be combined into a parsing table.</a:t>
            </a:r>
          </a:p>
          <a:p>
            <a:r>
              <a:rPr lang="en-US" altLang="zh-CN" b="1"/>
              <a:t>Then, the LR(0) parsing becomes a table-driven parsing method.</a:t>
            </a:r>
            <a:endParaRPr lang="zh-CN" altLang="en-US" b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7772400" cy="576262"/>
          </a:xfrm>
        </p:spPr>
        <p:txBody>
          <a:bodyPr/>
          <a:lstStyle/>
          <a:p>
            <a:pPr algn="l"/>
            <a:r>
              <a:rPr lang="en-US" altLang="zh-CN" sz="2400" b="1"/>
              <a:t>An example of such a parsing table</a:t>
            </a:r>
            <a:r>
              <a:rPr lang="en-US" altLang="zh-CN" sz="4000" b="1"/>
              <a:t> </a:t>
            </a:r>
            <a:endParaRPr lang="zh-CN" altLang="en-US" sz="4000" b="1"/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4363" y="4005263"/>
            <a:ext cx="8278812" cy="259238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altLang="zh-CN" sz="2400" b="1"/>
              <a:t>One column is reserved to indicate the </a:t>
            </a:r>
            <a:r>
              <a:rPr lang="en-US" altLang="zh-CN" sz="2400" b="1" i="1"/>
              <a:t>actions</a:t>
            </a:r>
            <a:r>
              <a:rPr lang="en-US" altLang="zh-CN" sz="2400" b="1"/>
              <a:t> for each state;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altLang="zh-CN" sz="2400" b="1"/>
              <a:t>A further column is used to indicate the grammar choice for the reduction;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altLang="zh-CN" sz="2400" b="1"/>
              <a:t>For each token, there is a column to represent the new state;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altLang="zh-CN" sz="2400" b="1"/>
              <a:t>Transitions on non-terminals are listed in the Goto sections.</a:t>
            </a:r>
            <a:endParaRPr lang="zh-CN" altLang="en-US" sz="2400" b="1"/>
          </a:p>
        </p:txBody>
      </p:sp>
      <p:graphicFrame>
        <p:nvGraphicFramePr>
          <p:cNvPr id="332944" name="Group 144"/>
          <p:cNvGraphicFramePr>
            <a:graphicFrameLocks noGrp="1"/>
          </p:cNvGraphicFramePr>
          <p:nvPr>
            <p:ph sz="half" idx="2"/>
          </p:nvPr>
        </p:nvGraphicFramePr>
        <p:xfrm>
          <a:off x="609600" y="914400"/>
          <a:ext cx="7704138" cy="2856865"/>
        </p:xfrm>
        <a:graphic>
          <a:graphicData uri="http://schemas.openxmlformats.org/drawingml/2006/table">
            <a:tbl>
              <a:tblPr/>
              <a:tblGrid>
                <a:gridCol w="855663"/>
                <a:gridCol w="1244600"/>
                <a:gridCol w="1296987"/>
                <a:gridCol w="1077913"/>
                <a:gridCol w="1077912"/>
                <a:gridCol w="1325563"/>
                <a:gridCol w="825500"/>
              </a:tblGrid>
              <a:tr h="6318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State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Action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Rule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Input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Goto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shift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reduce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reduce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shift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shift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reduce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  <a:cs typeface="Times New Roman" pitchFamily="18" charset="0"/>
                        </a:rPr>
                        <a:t>’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→A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A→a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A→(A)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6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One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5.1 Overview of Bottom-Up Parsing </a:t>
            </a:r>
            <a:endParaRPr lang="zh-CN" altLang="en-US"/>
          </a:p>
        </p:txBody>
      </p:sp>
      <p:sp>
        <p:nvSpPr>
          <p:cNvPr id="2816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A bottom-up parser uses </a:t>
            </a:r>
            <a:r>
              <a:rPr lang="en-US" altLang="zh-CN" sz="2800" b="1">
                <a:solidFill>
                  <a:srgbClr val="FF3300"/>
                </a:solidFill>
              </a:rPr>
              <a:t>an explicit stack</a:t>
            </a:r>
            <a:r>
              <a:rPr lang="en-US" altLang="zh-CN" sz="2800" b="1"/>
              <a:t> to perform a parse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The parsing stack contains tokens, nonterminals as well as </a:t>
            </a:r>
            <a:r>
              <a:rPr lang="en-US" altLang="zh-CN" sz="2400" b="1">
                <a:solidFill>
                  <a:srgbClr val="FF3300"/>
                </a:solidFill>
              </a:rPr>
              <a:t>some extra state information</a:t>
            </a:r>
            <a:r>
              <a:rPr lang="en-US" altLang="zh-CN" sz="2400" b="1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The stack is </a:t>
            </a:r>
            <a:r>
              <a:rPr lang="en-US" altLang="zh-CN" sz="2400" b="1">
                <a:solidFill>
                  <a:srgbClr val="FF3300"/>
                </a:solidFill>
              </a:rPr>
              <a:t>empty at the beginning</a:t>
            </a:r>
            <a:r>
              <a:rPr lang="en-US" altLang="zh-CN" sz="2400" b="1"/>
              <a:t> of a bottom-up parse, and will contain the </a:t>
            </a:r>
            <a:r>
              <a:rPr lang="en-US" altLang="zh-CN" sz="2400" b="1">
                <a:solidFill>
                  <a:srgbClr val="FF3300"/>
                </a:solidFill>
              </a:rPr>
              <a:t>start symbol at the end</a:t>
            </a:r>
            <a:r>
              <a:rPr lang="en-US" altLang="zh-CN" sz="2400" b="1"/>
              <a:t> of a successful parse</a:t>
            </a:r>
          </a:p>
          <a:p>
            <a:pPr>
              <a:lnSpc>
                <a:spcPct val="80000"/>
              </a:lnSpc>
            </a:pPr>
            <a:r>
              <a:rPr lang="en-US" altLang="zh-CN" sz="2800" b="1">
                <a:solidFill>
                  <a:srgbClr val="FF3300"/>
                </a:solidFill>
              </a:rPr>
              <a:t>A schematic</a:t>
            </a:r>
            <a:r>
              <a:rPr lang="en-US" altLang="zh-CN" sz="2800" b="1"/>
              <a:t> for bottom-up parsing: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     $ 			InputString $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     </a:t>
            </a:r>
            <a:r>
              <a:rPr lang="en-US" altLang="zh-CN" sz="2400" b="1">
                <a:latin typeface="Arial"/>
              </a:rPr>
              <a:t>……</a:t>
            </a:r>
            <a:r>
              <a:rPr lang="en-US" altLang="zh-CN" sz="2400" b="1"/>
              <a:t>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     $ StartSymbol 		$ 			accept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Where the parsing stack is on the left, 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The input is in the center, and 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The actions of the parser are on the right.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5619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b="1"/>
              <a:t>A bottom-up parser has two possible actions (besides "accept"):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b="1" i="1"/>
              <a:t>	</a:t>
            </a:r>
            <a:r>
              <a:rPr lang="en-US" altLang="zh-CN" b="1" i="1">
                <a:solidFill>
                  <a:srgbClr val="FF3300"/>
                </a:solidFill>
              </a:rPr>
              <a:t>Shift</a:t>
            </a:r>
            <a:r>
              <a:rPr lang="en-US" altLang="zh-CN" b="1">
                <a:solidFill>
                  <a:srgbClr val="FF3300"/>
                </a:solidFill>
              </a:rPr>
              <a:t> </a:t>
            </a:r>
            <a:r>
              <a:rPr lang="en-US" altLang="zh-CN" b="1"/>
              <a:t>a terminal from the front of the input to the top of the stack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b="1" i="1"/>
              <a:t>	</a:t>
            </a:r>
            <a:r>
              <a:rPr lang="en-US" altLang="zh-CN" b="1" i="1">
                <a:solidFill>
                  <a:srgbClr val="FF3300"/>
                </a:solidFill>
              </a:rPr>
              <a:t>Reduce </a:t>
            </a:r>
            <a:r>
              <a:rPr lang="en-US" altLang="zh-CN" b="1"/>
              <a:t>a string α at the top of the stack to a nonterminal A, given the BNF choice A→α</a:t>
            </a:r>
          </a:p>
          <a:p>
            <a:pPr>
              <a:lnSpc>
                <a:spcPct val="90000"/>
              </a:lnSpc>
            </a:pPr>
            <a:r>
              <a:rPr lang="en-US" altLang="zh-CN" b="1"/>
              <a:t>A bottom-up parser is thus sometimes called a </a:t>
            </a:r>
            <a:r>
              <a:rPr lang="en-US" altLang="zh-CN" b="1">
                <a:solidFill>
                  <a:srgbClr val="FF3300"/>
                </a:solidFill>
              </a:rPr>
              <a:t>shift-reduce</a:t>
            </a:r>
            <a:r>
              <a:rPr lang="en-US" altLang="zh-CN" b="1"/>
              <a:t> parser</a:t>
            </a:r>
          </a:p>
          <a:p>
            <a:pPr>
              <a:lnSpc>
                <a:spcPct val="90000"/>
              </a:lnSpc>
            </a:pPr>
            <a:r>
              <a:rPr lang="en-US" altLang="zh-CN" b="1"/>
              <a:t>One further feature of bottom-up parsers is that, grammars are always </a:t>
            </a:r>
            <a:r>
              <a:rPr lang="en-US" altLang="zh-CN" b="1">
                <a:solidFill>
                  <a:srgbClr val="FF3300"/>
                </a:solidFill>
              </a:rPr>
              <a:t>augmented with a new start symbol</a:t>
            </a:r>
            <a:r>
              <a:rPr lang="en-US" altLang="zh-CN" b="1"/>
              <a:t>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b="1"/>
              <a:t>    		 S' → S</a:t>
            </a:r>
            <a:endParaRPr lang="zh-CN" altLang="en-US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20713"/>
            <a:ext cx="7558088" cy="2447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Example 5. 1 The augmented grammar for balanced parentheses: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S' → S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S → (S)S|</a:t>
            </a:r>
            <a:r>
              <a:rPr lang="en-US" altLang="zh-CN" sz="2000" b="1" i="1"/>
              <a:t>ε</a:t>
            </a:r>
            <a:r>
              <a:rPr lang="en-US" altLang="zh-CN" sz="2000" b="1"/>
              <a:t> </a:t>
            </a:r>
          </a:p>
          <a:p>
            <a:pPr>
              <a:lnSpc>
                <a:spcPct val="90000"/>
              </a:lnSpc>
            </a:pPr>
            <a:r>
              <a:rPr lang="en-US" altLang="zh-CN" sz="2800" b="1"/>
              <a:t>A bottom-up parser of the string ( ) using this grammar is given in following table</a:t>
            </a:r>
            <a:endParaRPr lang="zh-CN" altLang="en-US" sz="2800" b="1"/>
          </a:p>
        </p:txBody>
      </p:sp>
      <p:graphicFrame>
        <p:nvGraphicFramePr>
          <p:cNvPr id="285751" name="Group 55"/>
          <p:cNvGraphicFramePr>
            <a:graphicFrameLocks noGrp="1"/>
          </p:cNvGraphicFramePr>
          <p:nvPr>
            <p:ph sz="half" idx="2"/>
          </p:nvPr>
        </p:nvGraphicFramePr>
        <p:xfrm>
          <a:off x="1258888" y="3357563"/>
          <a:ext cx="6408737" cy="2865438"/>
        </p:xfrm>
        <a:graphic>
          <a:graphicData uri="http://schemas.openxmlformats.org/drawingml/2006/table">
            <a:tbl>
              <a:tblPr/>
              <a:tblGrid>
                <a:gridCol w="611187"/>
                <a:gridCol w="1855788"/>
                <a:gridCol w="1858962"/>
                <a:gridCol w="2082800"/>
              </a:tblGrid>
              <a:tr h="476250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Parsing stack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Input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91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$(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$(S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$(S)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$(S)S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$S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$S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’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( )$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)$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)$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shift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S→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ε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shift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S→</a:t>
                      </a:r>
                      <a:r>
                        <a:rPr kumimoji="0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ε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S → (S)S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S' → S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accept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20713"/>
            <a:ext cx="7631113" cy="2952750"/>
          </a:xfrm>
        </p:spPr>
        <p:txBody>
          <a:bodyPr/>
          <a:lstStyle/>
          <a:p>
            <a:r>
              <a:rPr lang="en-US" altLang="zh-CN" sz="2800" b="1"/>
              <a:t>Example. 5.2 The augmented grammar for rudimentary arithmetic expressions:</a:t>
            </a:r>
          </a:p>
          <a:p>
            <a:pPr lvl="2">
              <a:buFontTx/>
              <a:buNone/>
            </a:pPr>
            <a:r>
              <a:rPr lang="en-US" altLang="zh-CN" sz="2800" b="1"/>
              <a:t>E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→E</a:t>
            </a:r>
          </a:p>
          <a:p>
            <a:pPr lvl="2">
              <a:buFontTx/>
              <a:buNone/>
            </a:pPr>
            <a:r>
              <a:rPr lang="en-US" altLang="zh-CN" sz="2800" b="1"/>
              <a:t>E→E + n | n</a:t>
            </a:r>
          </a:p>
          <a:p>
            <a:r>
              <a:rPr lang="en-US" altLang="zh-CN" sz="2800" b="1"/>
              <a:t>A bottom-up parse of the string n + n using this grammar is given in following table.</a:t>
            </a:r>
          </a:p>
        </p:txBody>
      </p:sp>
      <p:graphicFrame>
        <p:nvGraphicFramePr>
          <p:cNvPr id="287807" name="Group 63"/>
          <p:cNvGraphicFramePr>
            <a:graphicFrameLocks noGrp="1"/>
          </p:cNvGraphicFramePr>
          <p:nvPr>
            <p:ph sz="half" idx="2"/>
          </p:nvPr>
        </p:nvGraphicFramePr>
        <p:xfrm>
          <a:off x="900113" y="3789363"/>
          <a:ext cx="7197725" cy="2865438"/>
        </p:xfrm>
        <a:graphic>
          <a:graphicData uri="http://schemas.openxmlformats.org/drawingml/2006/table">
            <a:tbl>
              <a:tblPr/>
              <a:tblGrid>
                <a:gridCol w="620712"/>
                <a:gridCol w="2105025"/>
                <a:gridCol w="2109788"/>
                <a:gridCol w="2362200"/>
              </a:tblGrid>
              <a:tr h="427038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Parsing stack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input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$E+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$E+n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’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n+n$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+n$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shift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E→n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shift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shift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E→E + 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E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’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→E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accept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20713"/>
            <a:ext cx="7631113" cy="33131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The handle of the right sentential form:</a:t>
            </a:r>
          </a:p>
          <a:p>
            <a:pPr lvl="1">
              <a:lnSpc>
                <a:spcPct val="90000"/>
              </a:lnSpc>
            </a:pPr>
            <a:r>
              <a:rPr lang="en-US" altLang="zh-CN" b="1"/>
              <a:t>A </a:t>
            </a:r>
            <a:r>
              <a:rPr lang="en-US" altLang="zh-CN" b="1">
                <a:solidFill>
                  <a:srgbClr val="FF3300"/>
                </a:solidFill>
              </a:rPr>
              <a:t>string</a:t>
            </a:r>
            <a:r>
              <a:rPr lang="en-US" altLang="zh-CN" b="1"/>
              <a:t>, together with </a:t>
            </a:r>
          </a:p>
          <a:p>
            <a:pPr lvl="1">
              <a:lnSpc>
                <a:spcPct val="90000"/>
              </a:lnSpc>
            </a:pPr>
            <a:r>
              <a:rPr lang="en-US" altLang="zh-CN" b="1"/>
              <a:t>The </a:t>
            </a:r>
            <a:r>
              <a:rPr lang="en-US" altLang="zh-CN" b="1">
                <a:solidFill>
                  <a:srgbClr val="FF3300"/>
                </a:solidFill>
              </a:rPr>
              <a:t>position</a:t>
            </a:r>
            <a:r>
              <a:rPr lang="en-US" altLang="zh-CN" b="1"/>
              <a:t> in the right sentential form where it occurs, and </a:t>
            </a:r>
          </a:p>
          <a:p>
            <a:pPr lvl="1">
              <a:lnSpc>
                <a:spcPct val="90000"/>
              </a:lnSpc>
            </a:pPr>
            <a:r>
              <a:rPr lang="en-US" altLang="zh-CN" b="1"/>
              <a:t>The production used to reduce it. </a:t>
            </a:r>
          </a:p>
          <a:p>
            <a:pPr>
              <a:lnSpc>
                <a:spcPct val="90000"/>
              </a:lnSpc>
            </a:pPr>
            <a:r>
              <a:rPr lang="en-US" altLang="zh-CN" sz="2800" b="1">
                <a:solidFill>
                  <a:srgbClr val="FF3300"/>
                </a:solidFill>
              </a:rPr>
              <a:t>Determining the next handle</a:t>
            </a:r>
            <a:r>
              <a:rPr lang="en-US" altLang="zh-CN" sz="2800" b="1"/>
              <a:t> is the main task of a shift-reduce parser. </a:t>
            </a:r>
            <a:endParaRPr lang="zh-CN" altLang="en-US" sz="2800" b="1"/>
          </a:p>
        </p:txBody>
      </p:sp>
      <p:graphicFrame>
        <p:nvGraphicFramePr>
          <p:cNvPr id="334851" name="Group 3"/>
          <p:cNvGraphicFramePr>
            <a:graphicFrameLocks noGrp="1"/>
          </p:cNvGraphicFramePr>
          <p:nvPr>
            <p:ph sz="half" idx="2"/>
          </p:nvPr>
        </p:nvGraphicFramePr>
        <p:xfrm>
          <a:off x="900113" y="4005263"/>
          <a:ext cx="7197725" cy="2651760"/>
        </p:xfrm>
        <a:graphic>
          <a:graphicData uri="http://schemas.openxmlformats.org/drawingml/2006/table">
            <a:tbl>
              <a:tblPr/>
              <a:tblGrid>
                <a:gridCol w="620712"/>
                <a:gridCol w="2105025"/>
                <a:gridCol w="2109788"/>
                <a:gridCol w="2362200"/>
              </a:tblGrid>
              <a:tr h="180975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5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6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Parsing stack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input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94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$E+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$E+n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$E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’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n+n$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+n$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shift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E→n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shift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shift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E→E + n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reduce E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’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→E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accept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</TotalTime>
  <Words>2105</Words>
  <Application>Microsoft PowerPoint</Application>
  <PresentationFormat>On-screen Show (4:3)</PresentationFormat>
  <Paragraphs>344</Paragraphs>
  <Slides>34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Times New Roman</vt:lpstr>
      <vt:lpstr>宋体</vt:lpstr>
      <vt:lpstr>Arial</vt:lpstr>
      <vt:lpstr>默认设计模板</vt:lpstr>
      <vt:lpstr>Microsoft Word 文档</vt:lpstr>
      <vt:lpstr>COMPILER CONSTRUCTION</vt:lpstr>
      <vt:lpstr>5. Bottom-Up Parsing</vt:lpstr>
      <vt:lpstr>Contents</vt:lpstr>
      <vt:lpstr>5.1 Overview of Bottom-Up Parsing </vt:lpstr>
      <vt:lpstr>Slide 5</vt:lpstr>
      <vt:lpstr>Slide 6</vt:lpstr>
      <vt:lpstr>Slide 7</vt:lpstr>
      <vt:lpstr>Slide 8</vt:lpstr>
      <vt:lpstr>Slide 9</vt:lpstr>
      <vt:lpstr>Slide 10</vt:lpstr>
      <vt:lpstr>5.2 FINITE AUTOMATA OF LR(0) ITEMS AND LR(0) PARSING</vt:lpstr>
      <vt:lpstr>5.2.1 LR(0) Items</vt:lpstr>
      <vt:lpstr>Slide 13</vt:lpstr>
      <vt:lpstr>Example 5.3 The grammar of Example 5. l : </vt:lpstr>
      <vt:lpstr>Example 5.4 The grammar of Example 5.2 </vt:lpstr>
      <vt:lpstr>5.2.2 Finite Automata of Items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Example 5.7 Consider the NFA of Figure 5.l.</vt:lpstr>
      <vt:lpstr>Example 5.8 Consider the NFA of Figure 5.2 </vt:lpstr>
      <vt:lpstr>5.2.3The LR(0) Parsing Algorithm</vt:lpstr>
      <vt:lpstr>Slide 28</vt:lpstr>
      <vt:lpstr>Definition: The LR (0) parsing algorithm </vt:lpstr>
      <vt:lpstr>Slide 30</vt:lpstr>
      <vt:lpstr>Example 5.9 Consider the grammar: A → ( A ) | a</vt:lpstr>
      <vt:lpstr>Slide 32</vt:lpstr>
      <vt:lpstr>An example of such a parsing table </vt:lpstr>
      <vt:lpstr>End of Part 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130</cp:revision>
  <dcterms:created xsi:type="dcterms:W3CDTF">1601-01-01T00:00:00Z</dcterms:created>
  <dcterms:modified xsi:type="dcterms:W3CDTF">2018-01-23T09:37:29Z</dcterms:modified>
</cp:coreProperties>
</file>