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434" r:id="rId4"/>
    <p:sldId id="435" r:id="rId5"/>
    <p:sldId id="337" r:id="rId6"/>
    <p:sldId id="338" r:id="rId7"/>
    <p:sldId id="339" r:id="rId8"/>
    <p:sldId id="340" r:id="rId9"/>
    <p:sldId id="341" r:id="rId10"/>
    <p:sldId id="342" r:id="rId11"/>
    <p:sldId id="343" r:id="rId12"/>
    <p:sldId id="347" r:id="rId13"/>
    <p:sldId id="348" r:id="rId14"/>
    <p:sldId id="349" r:id="rId15"/>
    <p:sldId id="436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45" r:id="rId25"/>
    <p:sldId id="358" r:id="rId26"/>
    <p:sldId id="359" r:id="rId27"/>
    <p:sldId id="360" r:id="rId28"/>
    <p:sldId id="361" r:id="rId29"/>
    <p:sldId id="362" r:id="rId30"/>
    <p:sldId id="363" r:id="rId31"/>
    <p:sldId id="364" r:id="rId32"/>
    <p:sldId id="365" r:id="rId33"/>
    <p:sldId id="366" r:id="rId34"/>
    <p:sldId id="367" r:id="rId35"/>
    <p:sldId id="368" r:id="rId36"/>
    <p:sldId id="369" r:id="rId37"/>
    <p:sldId id="370" r:id="rId38"/>
    <p:sldId id="371" r:id="rId39"/>
    <p:sldId id="372" r:id="rId40"/>
    <p:sldId id="373" r:id="rId41"/>
    <p:sldId id="374" r:id="rId42"/>
    <p:sldId id="375" r:id="rId43"/>
    <p:sldId id="376" r:id="rId44"/>
    <p:sldId id="377" r:id="rId45"/>
    <p:sldId id="378" r:id="rId46"/>
    <p:sldId id="379" r:id="rId47"/>
    <p:sldId id="380" r:id="rId48"/>
    <p:sldId id="381" r:id="rId49"/>
    <p:sldId id="382" r:id="rId50"/>
    <p:sldId id="383" r:id="rId51"/>
    <p:sldId id="346" r:id="rId52"/>
    <p:sldId id="384" r:id="rId53"/>
    <p:sldId id="385" r:id="rId54"/>
    <p:sldId id="386" r:id="rId55"/>
    <p:sldId id="387" r:id="rId56"/>
    <p:sldId id="388" r:id="rId57"/>
    <p:sldId id="389" r:id="rId58"/>
    <p:sldId id="390" r:id="rId59"/>
    <p:sldId id="391" r:id="rId60"/>
    <p:sldId id="392" r:id="rId61"/>
    <p:sldId id="393" r:id="rId62"/>
    <p:sldId id="437" r:id="rId63"/>
    <p:sldId id="394" r:id="rId64"/>
    <p:sldId id="395" r:id="rId65"/>
    <p:sldId id="396" r:id="rId66"/>
    <p:sldId id="397" r:id="rId67"/>
    <p:sldId id="398" r:id="rId68"/>
    <p:sldId id="399" r:id="rId69"/>
    <p:sldId id="400" r:id="rId70"/>
    <p:sldId id="401" r:id="rId71"/>
    <p:sldId id="402" r:id="rId72"/>
    <p:sldId id="403" r:id="rId73"/>
    <p:sldId id="404" r:id="rId74"/>
    <p:sldId id="405" r:id="rId75"/>
    <p:sldId id="406" r:id="rId76"/>
    <p:sldId id="407" r:id="rId77"/>
    <p:sldId id="408" r:id="rId78"/>
    <p:sldId id="409" r:id="rId79"/>
    <p:sldId id="410" r:id="rId80"/>
    <p:sldId id="411" r:id="rId81"/>
    <p:sldId id="412" r:id="rId82"/>
    <p:sldId id="413" r:id="rId83"/>
    <p:sldId id="414" r:id="rId84"/>
    <p:sldId id="415" r:id="rId85"/>
    <p:sldId id="416" r:id="rId86"/>
    <p:sldId id="417" r:id="rId87"/>
    <p:sldId id="418" r:id="rId88"/>
    <p:sldId id="419" r:id="rId89"/>
    <p:sldId id="420" r:id="rId90"/>
    <p:sldId id="421" r:id="rId91"/>
    <p:sldId id="422" r:id="rId92"/>
    <p:sldId id="423" r:id="rId93"/>
    <p:sldId id="424" r:id="rId94"/>
    <p:sldId id="425" r:id="rId95"/>
    <p:sldId id="426" r:id="rId96"/>
    <p:sldId id="427" r:id="rId97"/>
    <p:sldId id="438" r:id="rId98"/>
    <p:sldId id="428" r:id="rId99"/>
    <p:sldId id="429" r:id="rId100"/>
    <p:sldId id="430" r:id="rId101"/>
    <p:sldId id="431" r:id="rId102"/>
    <p:sldId id="432" r:id="rId103"/>
    <p:sldId id="433" r:id="rId104"/>
    <p:sldId id="301" r:id="rId10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21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viewProps" Target="view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ableStyles" Target="tableStyle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BA248-D02D-4486-9104-B6C234E9729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EA24D-DF9C-4779-A949-8B29C265B2B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A7F77-9AC2-41BE-8127-36ECDCA286E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6358376-4329-4E65-A83D-81A2D92FE94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E610AB-7F99-4DFD-8D21-E28D10E81A6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6886B9-84D4-48F1-BD76-D0568C17207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8372C-9B71-4729-B6B4-DFA8183BECF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5A15B-40A0-474F-A5CB-5C85B0FE029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D9F10-42B3-49D1-B44B-298AA2266BC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0643F-B245-40E3-A36B-A0F47A211B0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CA18C-406B-46EA-ACB2-96EDFDEA0A3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A6C12-6622-4C12-ABAF-884D480E302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23D91-43E4-4D68-B88D-21FE5E9C3C4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FE509-E23D-4427-A544-6798F3CE759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5E387B5-669D-4DBE-BC8F-CF3F647612F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6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7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8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9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0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COMPILER CONSTRUCTION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Principles and Practice</a:t>
            </a:r>
          </a:p>
          <a:p>
            <a:endParaRPr lang="en-US" altLang="zh-CN"/>
          </a:p>
          <a:p>
            <a:r>
              <a:rPr lang="en-US" altLang="zh-CN"/>
              <a:t>Kenneth C. Louden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Two Actions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The two actions</a:t>
            </a:r>
            <a:endParaRPr lang="en-US" altLang="zh-CN" sz="2400"/>
          </a:p>
          <a:p>
            <a:pPr lvl="1">
              <a:lnSpc>
                <a:spcPct val="90000"/>
              </a:lnSpc>
            </a:pPr>
            <a:r>
              <a:rPr lang="en-US" altLang="zh-CN" sz="2000">
                <a:solidFill>
                  <a:srgbClr val="FF3300"/>
                </a:solidFill>
              </a:rPr>
              <a:t>Generate</a:t>
            </a:r>
            <a:r>
              <a:rPr lang="en-US" altLang="zh-CN" sz="2000"/>
              <a:t>: Replace a non-terminal A at the top of the stack by a string α(in reverse) using a grammar rule A →α, and</a:t>
            </a:r>
          </a:p>
          <a:p>
            <a:pPr lvl="1">
              <a:lnSpc>
                <a:spcPct val="90000"/>
              </a:lnSpc>
            </a:pPr>
            <a:r>
              <a:rPr lang="en-US" altLang="zh-CN" sz="2000">
                <a:solidFill>
                  <a:srgbClr val="FF3300"/>
                </a:solidFill>
              </a:rPr>
              <a:t>Match</a:t>
            </a:r>
            <a:r>
              <a:rPr lang="en-US" altLang="zh-CN" sz="2000"/>
              <a:t>: Match a token on top of the stack with the next input token.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The list of generating actions in the above table: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             S =&gt; (S)S    [S→(S) S]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               =&gt; ( )S    [S→ε]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               =&gt; ( )     [S→ε]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Which corresponds precisely to the steps in a leftmost derivation of string ( ).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This is the characteristic of top-down parsing.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The Grammar of the TINY language in BNF</a:t>
            </a:r>
            <a:r>
              <a:rPr lang="en-US" altLang="zh-CN" sz="4000"/>
              <a:t> </a:t>
            </a:r>
            <a:endParaRPr lang="zh-CN" altLang="en-US" sz="4000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 i="1"/>
              <a:t>exp </a:t>
            </a:r>
            <a:r>
              <a:rPr lang="en-US" altLang="zh-CN" sz="2800" i="1">
                <a:sym typeface="Symbol" pitchFamily="18" charset="2"/>
              </a:rPr>
              <a:t></a:t>
            </a:r>
            <a:r>
              <a:rPr lang="en-US" altLang="zh-CN" sz="2800" i="1"/>
              <a:t> simple-exp comparison-op simple-exp | simple-exp</a:t>
            </a:r>
          </a:p>
          <a:p>
            <a:r>
              <a:rPr lang="en-US" altLang="zh-CN" sz="2800" i="1"/>
              <a:t>comparison-op </a:t>
            </a:r>
            <a:r>
              <a:rPr lang="en-US" altLang="zh-CN" sz="2800" i="1">
                <a:sym typeface="Symbol" pitchFamily="18" charset="2"/>
              </a:rPr>
              <a:t></a:t>
            </a:r>
            <a:r>
              <a:rPr lang="en-US" altLang="zh-CN" sz="2800" i="1"/>
              <a:t> </a:t>
            </a:r>
            <a:r>
              <a:rPr lang="en-US" altLang="zh-CN" sz="2800" b="1"/>
              <a:t>&lt; | =</a:t>
            </a:r>
            <a:endParaRPr lang="en-US" altLang="zh-CN" sz="2800" i="1"/>
          </a:p>
          <a:p>
            <a:r>
              <a:rPr lang="en-US" altLang="zh-CN" sz="2800" i="1"/>
              <a:t>simple-exp </a:t>
            </a:r>
            <a:r>
              <a:rPr lang="en-US" altLang="zh-CN" sz="2800" i="1">
                <a:sym typeface="Symbol" pitchFamily="18" charset="2"/>
              </a:rPr>
              <a:t></a:t>
            </a:r>
            <a:r>
              <a:rPr lang="en-US" altLang="zh-CN" sz="2800" i="1"/>
              <a:t> simple-exp addop term | term </a:t>
            </a:r>
          </a:p>
          <a:p>
            <a:r>
              <a:rPr lang="en-US" altLang="zh-CN" sz="2800" i="1"/>
              <a:t>addop </a:t>
            </a:r>
            <a:r>
              <a:rPr lang="en-US" altLang="zh-CN" sz="2800" i="1">
                <a:sym typeface="Symbol" pitchFamily="18" charset="2"/>
              </a:rPr>
              <a:t></a:t>
            </a:r>
            <a:r>
              <a:rPr lang="en-US" altLang="zh-CN" sz="2800" i="1"/>
              <a:t> </a:t>
            </a:r>
            <a:r>
              <a:rPr lang="en-US" altLang="zh-CN" sz="2800" b="1"/>
              <a:t>+|-</a:t>
            </a:r>
            <a:endParaRPr lang="en-US" altLang="zh-CN" sz="2800" i="1"/>
          </a:p>
          <a:p>
            <a:r>
              <a:rPr lang="en-US" altLang="zh-CN" sz="2800" i="1"/>
              <a:t>term </a:t>
            </a:r>
            <a:r>
              <a:rPr lang="en-US" altLang="zh-CN" sz="2800" i="1">
                <a:sym typeface="Symbol" pitchFamily="18" charset="2"/>
              </a:rPr>
              <a:t></a:t>
            </a:r>
            <a:r>
              <a:rPr lang="en-US" altLang="zh-CN" sz="2800" i="1"/>
              <a:t> term mulop factor factor | factor	</a:t>
            </a:r>
          </a:p>
          <a:p>
            <a:r>
              <a:rPr lang="en-US" altLang="zh-CN" sz="2800" i="1"/>
              <a:t>mulop </a:t>
            </a:r>
            <a:r>
              <a:rPr lang="en-US" altLang="zh-CN" sz="2800" i="1">
                <a:sym typeface="Symbol" pitchFamily="18" charset="2"/>
              </a:rPr>
              <a:t></a:t>
            </a:r>
            <a:r>
              <a:rPr lang="en-US" altLang="zh-CN" sz="2800" b="1"/>
              <a:t> *|/</a:t>
            </a:r>
            <a:endParaRPr lang="en-US" altLang="zh-CN" sz="2800" i="1"/>
          </a:p>
          <a:p>
            <a:r>
              <a:rPr lang="en-US" altLang="zh-CN" sz="2800" i="1"/>
              <a:t>factor </a:t>
            </a:r>
            <a:r>
              <a:rPr lang="en-US" altLang="zh-CN" sz="2800" i="1">
                <a:sym typeface="Symbol" pitchFamily="18" charset="2"/>
              </a:rPr>
              <a:t></a:t>
            </a:r>
            <a:r>
              <a:rPr lang="en-US" altLang="zh-CN" sz="2800" i="1"/>
              <a:t> </a:t>
            </a:r>
            <a:r>
              <a:rPr lang="en-US" altLang="zh-CN" sz="2800" b="1"/>
              <a:t>(</a:t>
            </a:r>
            <a:r>
              <a:rPr lang="en-US" altLang="zh-CN" sz="2800" i="1"/>
              <a:t>exp</a:t>
            </a:r>
            <a:r>
              <a:rPr lang="en-US" altLang="zh-CN" sz="2800" b="1"/>
              <a:t>) |number |identifier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TINY PARSER CODES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The TINY parser consists of two code files: </a:t>
            </a:r>
            <a:endParaRPr lang="en-US" altLang="zh-CN" sz="2800" b="1"/>
          </a:p>
          <a:p>
            <a:pPr lvl="1">
              <a:lnSpc>
                <a:spcPct val="80000"/>
              </a:lnSpc>
            </a:pPr>
            <a:r>
              <a:rPr lang="en-US" altLang="zh-CN" sz="2400" b="1"/>
              <a:t>parse.h and parse.c</a:t>
            </a:r>
            <a:endParaRPr lang="en-US" altLang="zh-CN" sz="2400"/>
          </a:p>
          <a:p>
            <a:pPr lvl="1">
              <a:lnSpc>
                <a:spcPct val="80000"/>
              </a:lnSpc>
            </a:pPr>
            <a:r>
              <a:rPr lang="en-US" altLang="zh-CN" sz="2400"/>
              <a:t>The parse.h: (see appendix B, lines 850-865)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		</a:t>
            </a:r>
            <a:r>
              <a:rPr lang="en-US" altLang="zh-CN" sz="2400" b="1"/>
              <a:t>TreeNode * parse(void) </a:t>
            </a:r>
            <a:endParaRPr lang="en-US" altLang="zh-CN" sz="2400"/>
          </a:p>
          <a:p>
            <a:pPr lvl="1">
              <a:lnSpc>
                <a:spcPct val="80000"/>
              </a:lnSpc>
            </a:pPr>
            <a:r>
              <a:rPr lang="en-US" altLang="zh-CN" sz="2400"/>
              <a:t>The main routine parse will return a pointer to the syntax tree constructed by the parser.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	The parse.c(see appendix B, lines 900-1114)</a:t>
            </a:r>
            <a:endParaRPr lang="en-US" altLang="zh-CN" sz="2400" b="1"/>
          </a:p>
          <a:p>
            <a:pPr>
              <a:lnSpc>
                <a:spcPct val="80000"/>
              </a:lnSpc>
            </a:pPr>
            <a:r>
              <a:rPr lang="en-US" altLang="zh-CN" sz="2800" b="1"/>
              <a:t>11 mutually recursive procedure</a:t>
            </a:r>
            <a:r>
              <a:rPr lang="en-US" altLang="zh-CN" sz="2800"/>
              <a:t> that correspond directly to the EBNF grammar.</a:t>
            </a:r>
            <a:endParaRPr lang="en-US" altLang="zh-CN" sz="2800" b="1"/>
          </a:p>
          <a:p>
            <a:pPr>
              <a:lnSpc>
                <a:spcPct val="80000"/>
              </a:lnSpc>
            </a:pPr>
            <a:r>
              <a:rPr lang="en-US" altLang="zh-CN" sz="2800" b="1"/>
              <a:t>The operators non-terminals</a:t>
            </a:r>
            <a:r>
              <a:rPr lang="en-US" altLang="zh-CN" sz="2800"/>
              <a:t> are recognized as part of their associated expressions.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TINY PARSER CODES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000"/>
              <a:t>The static variable</a:t>
            </a:r>
            <a:r>
              <a:rPr lang="en-US" altLang="zh-CN" sz="2000" b="1"/>
              <a:t> token </a:t>
            </a:r>
            <a:r>
              <a:rPr lang="en-US" altLang="zh-CN" sz="2000"/>
              <a:t>is used to keep the look-ahead token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The contents of each recursive procedures should be relatively </a:t>
            </a:r>
            <a:r>
              <a:rPr lang="en-US" altLang="zh-CN" sz="2000" b="1"/>
              <a:t>self-explanatory</a:t>
            </a:r>
            <a:r>
              <a:rPr lang="en-US" altLang="zh-CN" sz="2000"/>
              <a:t> except stmt-sequence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The </a:t>
            </a:r>
            <a:r>
              <a:rPr lang="en-US" altLang="zh-CN" sz="2000" b="1"/>
              <a:t>utility procedures</a:t>
            </a:r>
            <a:r>
              <a:rPr lang="en-US" altLang="zh-CN" sz="2000"/>
              <a:t> used by the recursive parsing procedures in util.c:( Appendix B, lines 350-526).</a:t>
            </a:r>
          </a:p>
          <a:p>
            <a:pPr>
              <a:lnSpc>
                <a:spcPct val="80000"/>
              </a:lnSpc>
            </a:pPr>
            <a:endParaRPr lang="en-US" altLang="zh-CN" sz="2000"/>
          </a:p>
          <a:p>
            <a:pPr>
              <a:lnSpc>
                <a:spcPct val="80000"/>
              </a:lnSpc>
            </a:pPr>
            <a:r>
              <a:rPr lang="en-US" altLang="zh-CN" sz="2000" b="1"/>
              <a:t>NewStmtNode</a:t>
            </a:r>
            <a:r>
              <a:rPr lang="en-US" altLang="zh-CN" sz="2000"/>
              <a:t>(line 405-421): take the type of statement as parameter;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							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Allocate a new statement node of this kind;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Return a pointer to the newly allocated node.</a:t>
            </a:r>
          </a:p>
          <a:p>
            <a:pPr>
              <a:lnSpc>
                <a:spcPct val="80000"/>
              </a:lnSpc>
            </a:pPr>
            <a:endParaRPr lang="en-US" altLang="zh-CN" sz="2000"/>
          </a:p>
          <a:p>
            <a:pPr>
              <a:lnSpc>
                <a:spcPct val="80000"/>
              </a:lnSpc>
            </a:pPr>
            <a:r>
              <a:rPr lang="en-US" altLang="zh-CN" sz="2000" b="1"/>
              <a:t>NewExpNode</a:t>
            </a:r>
            <a:r>
              <a:rPr lang="en-US" altLang="zh-CN" sz="2000"/>
              <a:t>(line 423-440): take the type of exp ad parameter;</a:t>
            </a:r>
            <a:r>
              <a:rPr lang="en-US" altLang="zh-CN" sz="1800"/>
              <a:t>								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TINY PARSER CODES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Allocate a new exp node of this kind;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Return a pointer to the new allocated node.</a:t>
            </a:r>
          </a:p>
          <a:p>
            <a:pPr>
              <a:lnSpc>
                <a:spcPct val="80000"/>
              </a:lnSpc>
            </a:pPr>
            <a:r>
              <a:rPr lang="en-US" altLang="zh-CN" sz="2800" b="1"/>
              <a:t>Copystring</a:t>
            </a:r>
            <a:r>
              <a:rPr lang="en-US" altLang="zh-CN" sz="2800"/>
              <a:t>(line 442-455): take a string as parameter;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Allocate a sufficient space for a copy, and copy the string;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Return a pointer to the newly allocated copy.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A procedure PrintTree in util.c (linge 473-506) writes a linear version of the syntax tree to the listing, so that we may view the result of a parse.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End of Part Two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4.2.2 The LL(1) Parsing Table and Algorithm</a:t>
            </a:r>
            <a:endParaRPr lang="zh-CN" altLang="en-US" b="1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Purpose and Example of LL(1) Table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415213" cy="2743200"/>
          </a:xfrm>
        </p:spPr>
        <p:txBody>
          <a:bodyPr/>
          <a:lstStyle/>
          <a:p>
            <a:r>
              <a:rPr lang="en-US" altLang="zh-CN" sz="2400" b="1"/>
              <a:t>Purpose of the LL(1) Parsing Table:</a:t>
            </a:r>
          </a:p>
          <a:p>
            <a:pPr lvl="1"/>
            <a:r>
              <a:rPr lang="en-US" altLang="zh-CN" sz="2000" b="1"/>
              <a:t>To express </a:t>
            </a:r>
            <a:r>
              <a:rPr lang="en-US" altLang="zh-CN" sz="2000" b="1">
                <a:solidFill>
                  <a:srgbClr val="FF3300"/>
                </a:solidFill>
              </a:rPr>
              <a:t>the possible rule choices</a:t>
            </a:r>
            <a:r>
              <a:rPr lang="en-US" altLang="zh-CN" sz="2000" b="1"/>
              <a:t> for a non-terminal A when the </a:t>
            </a:r>
            <a:r>
              <a:rPr lang="en-US" altLang="zh-CN" sz="2000" b="1">
                <a:solidFill>
                  <a:srgbClr val="FF3300"/>
                </a:solidFill>
              </a:rPr>
              <a:t>A is at the top of parsing stack</a:t>
            </a:r>
            <a:r>
              <a:rPr lang="en-US" altLang="zh-CN" sz="2000" b="1"/>
              <a:t> based on the </a:t>
            </a:r>
            <a:r>
              <a:rPr lang="en-US" altLang="zh-CN" sz="2000" b="1">
                <a:solidFill>
                  <a:srgbClr val="FF3300"/>
                </a:solidFill>
              </a:rPr>
              <a:t>current input token</a:t>
            </a:r>
            <a:r>
              <a:rPr lang="en-US" altLang="zh-CN" sz="2000" b="1"/>
              <a:t> (the look-ahead).</a:t>
            </a:r>
          </a:p>
          <a:p>
            <a:r>
              <a:rPr lang="en-US" altLang="zh-CN" sz="2400" b="1"/>
              <a:t>The LL(1) Parsing table for the following simple grammar:</a:t>
            </a:r>
          </a:p>
          <a:p>
            <a:pPr lvl="1">
              <a:buFontTx/>
              <a:buNone/>
            </a:pPr>
            <a:r>
              <a:rPr lang="en-US" altLang="zh-CN" sz="2000" b="1"/>
              <a:t>				S→(S) S∣ε</a:t>
            </a:r>
            <a:endParaRPr lang="zh-CN" altLang="en-US" sz="2000" b="1"/>
          </a:p>
        </p:txBody>
      </p:sp>
      <p:graphicFrame>
        <p:nvGraphicFramePr>
          <p:cNvPr id="124985" name="Group 57"/>
          <p:cNvGraphicFramePr>
            <a:graphicFrameLocks noGrp="1"/>
          </p:cNvGraphicFramePr>
          <p:nvPr>
            <p:ph sz="half" idx="2"/>
          </p:nvPr>
        </p:nvGraphicFramePr>
        <p:xfrm>
          <a:off x="1620838" y="5021263"/>
          <a:ext cx="5903912" cy="1071563"/>
        </p:xfrm>
        <a:graphic>
          <a:graphicData uri="http://schemas.openxmlformats.org/drawingml/2006/table">
            <a:tbl>
              <a:tblPr/>
              <a:tblGrid>
                <a:gridCol w="1096962"/>
                <a:gridCol w="1546225"/>
                <a:gridCol w="1706563"/>
                <a:gridCol w="1554162"/>
              </a:tblGrid>
              <a:tr h="577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M[N,T]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(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S→(S)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S→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ε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S→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ε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The General Definition of Table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b="1"/>
              <a:t>The table is a </a:t>
            </a:r>
            <a:r>
              <a:rPr lang="en-US" altLang="zh-CN" b="1">
                <a:solidFill>
                  <a:srgbClr val="FF3300"/>
                </a:solidFill>
              </a:rPr>
              <a:t>two-dimensional array</a:t>
            </a:r>
            <a:r>
              <a:rPr lang="en-US" altLang="zh-CN" b="1"/>
              <a:t> indexed by non-terminals and terminals </a:t>
            </a:r>
          </a:p>
          <a:p>
            <a:pPr>
              <a:lnSpc>
                <a:spcPct val="90000"/>
              </a:lnSpc>
            </a:pPr>
            <a:r>
              <a:rPr lang="en-US" altLang="zh-CN" sz="2800" b="1"/>
              <a:t>Containing production </a:t>
            </a:r>
            <a:r>
              <a:rPr lang="en-US" altLang="zh-CN" sz="2800" b="1">
                <a:solidFill>
                  <a:srgbClr val="FF3300"/>
                </a:solidFill>
              </a:rPr>
              <a:t>choices to use at the appropriate parsing step</a:t>
            </a:r>
            <a:r>
              <a:rPr lang="en-US" altLang="zh-CN" sz="2800" b="1"/>
              <a:t> called M[N,T]</a:t>
            </a:r>
          </a:p>
          <a:p>
            <a:pPr lvl="2">
              <a:lnSpc>
                <a:spcPct val="90000"/>
              </a:lnSpc>
            </a:pPr>
            <a:r>
              <a:rPr lang="en-US" altLang="zh-CN" b="1"/>
              <a:t>N is the set of non-terminals of the grammar</a:t>
            </a:r>
          </a:p>
          <a:p>
            <a:pPr lvl="2">
              <a:lnSpc>
                <a:spcPct val="90000"/>
              </a:lnSpc>
            </a:pPr>
            <a:r>
              <a:rPr lang="en-US" altLang="zh-CN" b="1"/>
              <a:t>T is the set of terminals or tokens (including $)</a:t>
            </a:r>
          </a:p>
          <a:p>
            <a:pPr>
              <a:lnSpc>
                <a:spcPct val="90000"/>
              </a:lnSpc>
            </a:pPr>
            <a:r>
              <a:rPr lang="en-US" altLang="zh-CN" b="1"/>
              <a:t>Any entrances remaining </a:t>
            </a:r>
            <a:r>
              <a:rPr lang="en-US" altLang="zh-CN" b="1">
                <a:solidFill>
                  <a:srgbClr val="FF3300"/>
                </a:solidFill>
              </a:rPr>
              <a:t>empty</a:t>
            </a:r>
            <a:r>
              <a:rPr lang="en-US" altLang="zh-CN" b="1"/>
              <a:t> </a:t>
            </a:r>
          </a:p>
          <a:p>
            <a:pPr lvl="2">
              <a:lnSpc>
                <a:spcPct val="90000"/>
              </a:lnSpc>
            </a:pPr>
            <a:r>
              <a:rPr lang="en-US" altLang="zh-CN" b="1"/>
              <a:t>Representing </a:t>
            </a:r>
            <a:r>
              <a:rPr lang="en-US" altLang="zh-CN" b="1">
                <a:solidFill>
                  <a:srgbClr val="FF3300"/>
                </a:solidFill>
              </a:rPr>
              <a:t>potential errors</a:t>
            </a:r>
            <a:endParaRPr lang="zh-CN" altLang="en-US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Table-Constructing Rule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The table-constructing rule</a:t>
            </a:r>
          </a:p>
          <a:p>
            <a:pPr lvl="1"/>
            <a:r>
              <a:rPr lang="en-US" altLang="zh-CN"/>
              <a:t>If A→αis a production choice, and </a:t>
            </a:r>
            <a:r>
              <a:rPr lang="en-US" altLang="zh-CN">
                <a:solidFill>
                  <a:srgbClr val="FF3300"/>
                </a:solidFill>
              </a:rPr>
              <a:t>there is a derivation α=&gt;*aβ</a:t>
            </a:r>
            <a:r>
              <a:rPr lang="en-US" altLang="zh-CN"/>
              <a:t>, where</a:t>
            </a:r>
            <a:r>
              <a:rPr lang="en-US" altLang="zh-CN">
                <a:solidFill>
                  <a:srgbClr val="FF3300"/>
                </a:solidFill>
              </a:rPr>
              <a:t> a</a:t>
            </a:r>
            <a:r>
              <a:rPr lang="en-US" altLang="zh-CN"/>
              <a:t> is a token, then add A→αto the table entry M[A,a];            </a:t>
            </a:r>
          </a:p>
          <a:p>
            <a:pPr lvl="1"/>
            <a:r>
              <a:rPr lang="en-US" altLang="zh-CN"/>
              <a:t>If A→αis a production choice, and </a:t>
            </a:r>
            <a:r>
              <a:rPr lang="en-US" altLang="zh-CN">
                <a:solidFill>
                  <a:srgbClr val="FF3300"/>
                </a:solidFill>
              </a:rPr>
              <a:t>there are derivations α=&gt;*εand S$=&gt;*βAaγ</a:t>
            </a:r>
            <a:r>
              <a:rPr lang="en-US" altLang="zh-CN"/>
              <a:t>, where S is the start symbol and </a:t>
            </a:r>
            <a:r>
              <a:rPr lang="en-US" altLang="zh-CN">
                <a:solidFill>
                  <a:srgbClr val="FF3300"/>
                </a:solidFill>
              </a:rPr>
              <a:t>a</a:t>
            </a:r>
            <a:r>
              <a:rPr lang="en-US" altLang="zh-CN"/>
              <a:t> is a token (or </a:t>
            </a:r>
            <a:r>
              <a:rPr lang="en-US" altLang="zh-CN">
                <a:solidFill>
                  <a:srgbClr val="FF3300"/>
                </a:solidFill>
              </a:rPr>
              <a:t>$</a:t>
            </a:r>
            <a:r>
              <a:rPr lang="en-US" altLang="zh-CN"/>
              <a:t>), then add A→αto the table entry M[A,a];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 A Table-Constructing Case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6910388" cy="2600325"/>
          </a:xfrm>
        </p:spPr>
        <p:txBody>
          <a:bodyPr/>
          <a:lstStyle/>
          <a:p>
            <a:r>
              <a:rPr lang="en-US" altLang="zh-CN" sz="2400" b="1"/>
              <a:t>The constructing-process of the following table</a:t>
            </a:r>
          </a:p>
          <a:p>
            <a:pPr lvl="1"/>
            <a:r>
              <a:rPr lang="en-US" altLang="zh-CN" sz="2000" b="1"/>
              <a:t>For the production : S→(S) S, α=(S)S, where a=(, this choice will be added to the entry M[S, (] ;                               </a:t>
            </a:r>
          </a:p>
          <a:p>
            <a:pPr lvl="1"/>
            <a:r>
              <a:rPr lang="en-US" altLang="zh-CN" sz="2000" b="1"/>
              <a:t>Since: S=&gt;(S)Sε</a:t>
            </a:r>
            <a:r>
              <a:rPr lang="zh-CN" altLang="en-US" sz="2000" b="1"/>
              <a:t>，</a:t>
            </a:r>
            <a:r>
              <a:rPr lang="en-US" altLang="zh-CN" sz="2000" b="1"/>
              <a:t>rule 2 applied withα= ε, β=(,A = S, </a:t>
            </a:r>
            <a:r>
              <a:rPr lang="en-US" altLang="zh-CN" sz="2000" b="1" i="1"/>
              <a:t>a </a:t>
            </a:r>
            <a:r>
              <a:rPr lang="en-US" altLang="zh-CN" sz="2000" b="1"/>
              <a:t>= ), and </a:t>
            </a:r>
            <a:r>
              <a:rPr lang="el-GR" altLang="zh-CN" sz="2000" b="1">
                <a:cs typeface="Times New Roman" pitchFamily="18" charset="0"/>
              </a:rPr>
              <a:t>γ</a:t>
            </a:r>
            <a:r>
              <a:rPr lang="en-US" altLang="zh-CN" sz="2000" b="1">
                <a:cs typeface="Times New Roman" pitchFamily="18" charset="0"/>
              </a:rPr>
              <a:t>=S$,</a:t>
            </a:r>
            <a:r>
              <a:rPr lang="en-US" altLang="zh-CN" sz="2000" b="1"/>
              <a:t>so add the choice S→εto  M[S, )]</a:t>
            </a:r>
          </a:p>
          <a:p>
            <a:pPr lvl="1"/>
            <a:r>
              <a:rPr lang="en-US" altLang="zh-CN" sz="2000" b="1"/>
              <a:t>Since S$=&gt;* S$, S→εis also added to M[S, $].</a:t>
            </a:r>
            <a:endParaRPr lang="zh-CN" altLang="en-US" sz="2000" b="1"/>
          </a:p>
        </p:txBody>
      </p:sp>
      <p:graphicFrame>
        <p:nvGraphicFramePr>
          <p:cNvPr id="236567" name="Group 23"/>
          <p:cNvGraphicFramePr>
            <a:graphicFrameLocks noGrp="1"/>
          </p:cNvGraphicFramePr>
          <p:nvPr>
            <p:ph sz="half" idx="2"/>
          </p:nvPr>
        </p:nvGraphicFramePr>
        <p:xfrm>
          <a:off x="1619250" y="4867275"/>
          <a:ext cx="5545138" cy="1514475"/>
        </p:xfrm>
        <a:graphic>
          <a:graphicData uri="http://schemas.openxmlformats.org/drawingml/2006/table">
            <a:tbl>
              <a:tblPr/>
              <a:tblGrid>
                <a:gridCol w="1030288"/>
                <a:gridCol w="1450975"/>
                <a:gridCol w="1603375"/>
                <a:gridCol w="1460500"/>
              </a:tblGrid>
              <a:tr h="8159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M[N,T]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(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S→(S)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S→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ε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S→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ε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Properties of LL(1) Grammar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/>
              <a:t>Definition of LL(1) Grammar	</a:t>
            </a:r>
          </a:p>
          <a:p>
            <a:pPr lvl="1"/>
            <a:r>
              <a:rPr lang="en-US" altLang="zh-CN" b="1"/>
              <a:t>A grammar is an LL(1) grammar if the associated LL(1) parsing table has </a:t>
            </a:r>
            <a:r>
              <a:rPr lang="en-US" altLang="zh-CN" b="1">
                <a:solidFill>
                  <a:srgbClr val="FF3300"/>
                </a:solidFill>
              </a:rPr>
              <a:t>at most on production in each table entry</a:t>
            </a:r>
            <a:endParaRPr lang="en-US" altLang="zh-CN" b="1"/>
          </a:p>
          <a:p>
            <a:r>
              <a:rPr lang="en-US" altLang="zh-CN" b="1"/>
              <a:t>An LL(1) grammar </a:t>
            </a:r>
            <a:r>
              <a:rPr lang="en-US" altLang="zh-CN" b="1">
                <a:solidFill>
                  <a:srgbClr val="FF3300"/>
                </a:solidFill>
              </a:rPr>
              <a:t>cannot be ambiguous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/>
              <a:t> </a:t>
            </a:r>
            <a:r>
              <a:rPr lang="en-US" altLang="zh-CN" sz="4000" b="1"/>
              <a:t>A Parsing Algorithm Using the LL(1) Parsing Table </a:t>
            </a:r>
            <a:endParaRPr lang="zh-CN" altLang="en-US" sz="4000" b="1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b="1"/>
              <a:t>(* assumes $ marks the bottom of the stack and the end of the input *)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push the start symbol onto the top the parsing stack;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while the top of the parsing stack ≠ $ and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				 the next input token ≠ $ do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if</a:t>
            </a:r>
            <a:r>
              <a:rPr lang="en-US" altLang="zh-CN" sz="2400" b="1" i="1"/>
              <a:t> the top of the parsing stack is terminal a and the next input token = a</a:t>
            </a:r>
            <a:endParaRPr lang="en-US" altLang="zh-CN" sz="24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     then </a:t>
            </a:r>
            <a:r>
              <a:rPr lang="en-US" altLang="zh-CN" sz="2400" b="1">
                <a:solidFill>
                  <a:srgbClr val="FF3300"/>
                </a:solidFill>
              </a:rPr>
              <a:t>(* match *)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       pop the parsing stack;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       advance the input;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/>
              <a:t> </a:t>
            </a:r>
            <a:r>
              <a:rPr lang="en-US" altLang="zh-CN" sz="4000" b="1"/>
              <a:t>A Parsing Algorithm Using the LL(1) Parsing Table </a:t>
            </a:r>
            <a:endParaRPr lang="zh-CN" altLang="en-US" sz="4000" b="1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else if </a:t>
            </a:r>
            <a:r>
              <a:rPr lang="en-US" altLang="zh-CN" sz="2000" b="1" i="1"/>
              <a:t>the top of the parsing stack is non-terminal A</a:t>
            </a:r>
            <a:endParaRPr lang="en-US" altLang="zh-CN" sz="20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and </a:t>
            </a:r>
            <a:r>
              <a:rPr lang="en-US" altLang="zh-CN" sz="2000" b="1" i="1"/>
              <a:t>the next input token is terminal a</a:t>
            </a:r>
            <a:endParaRPr lang="en-US" altLang="zh-CN" sz="20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and </a:t>
            </a:r>
            <a:r>
              <a:rPr lang="en-US" altLang="zh-CN" sz="2000" b="1" i="1"/>
              <a:t>parsing table entry M[A,a] contains production A→								X1X2</a:t>
            </a:r>
            <a:r>
              <a:rPr lang="en-US" altLang="zh-CN" sz="2000" b="1" i="1">
                <a:latin typeface="Arial"/>
              </a:rPr>
              <a:t>…</a:t>
            </a:r>
            <a:r>
              <a:rPr lang="en-US" altLang="zh-CN" sz="2000" b="1" i="1"/>
              <a:t>Xn</a:t>
            </a:r>
            <a:endParaRPr lang="en-US" altLang="zh-CN" sz="20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then </a:t>
            </a:r>
            <a:r>
              <a:rPr lang="en-US" altLang="zh-CN" sz="2000" b="1">
                <a:solidFill>
                  <a:srgbClr val="FF3300"/>
                </a:solidFill>
              </a:rPr>
              <a:t>(* generate *)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pop the parsing stack;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for i:=n downto 1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push Xi onto the parsing stack;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else error;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if</a:t>
            </a:r>
            <a:r>
              <a:rPr lang="en-US" altLang="zh-CN" sz="2000" b="1" i="1"/>
              <a:t> the top of the parsing stack = $</a:t>
            </a:r>
            <a:endParaRPr lang="en-US" altLang="zh-CN" sz="20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and the next input token = $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then </a:t>
            </a:r>
            <a:r>
              <a:rPr lang="en-US" altLang="zh-CN" sz="2000" b="1">
                <a:solidFill>
                  <a:srgbClr val="FF3300"/>
                </a:solidFill>
              </a:rPr>
              <a:t>accept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else error.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Example: If-Statements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 b="1"/>
              <a:t>The LL(1) parsing table for simplified grammar of if-statements:</a:t>
            </a:r>
          </a:p>
          <a:p>
            <a:pPr>
              <a:buFontTx/>
              <a:buNone/>
            </a:pPr>
            <a:endParaRPr lang="en-US" altLang="zh-CN" sz="2800" b="1"/>
          </a:p>
          <a:p>
            <a:pPr lvl="1">
              <a:buFontTx/>
              <a:buNone/>
            </a:pPr>
            <a:r>
              <a:rPr lang="en-US" altLang="zh-CN" sz="2400" b="1"/>
              <a:t>	Statement → if-stmt | other</a:t>
            </a:r>
          </a:p>
          <a:p>
            <a:pPr lvl="1">
              <a:buFontTx/>
              <a:buNone/>
            </a:pPr>
            <a:r>
              <a:rPr lang="en-US" altLang="zh-CN" sz="2400" b="1"/>
              <a:t>	If-stmt → if (exp) statement else-part</a:t>
            </a:r>
          </a:p>
          <a:p>
            <a:pPr lvl="1">
              <a:buFontTx/>
              <a:buNone/>
            </a:pPr>
            <a:r>
              <a:rPr lang="en-US" altLang="zh-CN" sz="2400" b="1"/>
              <a:t>	Else-part → else statement | ε</a:t>
            </a:r>
          </a:p>
          <a:p>
            <a:pPr lvl="1">
              <a:buFontTx/>
              <a:buNone/>
            </a:pPr>
            <a:r>
              <a:rPr lang="en-US" altLang="zh-CN" sz="2400" b="1"/>
              <a:t>	Exp → 0 | 1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 Top-Down Parsing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PART TWO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357" name="Group 237"/>
          <p:cNvGraphicFramePr>
            <a:graphicFrameLocks noGrp="1"/>
          </p:cNvGraphicFramePr>
          <p:nvPr>
            <p:ph/>
          </p:nvPr>
        </p:nvGraphicFramePr>
        <p:xfrm>
          <a:off x="685800" y="609600"/>
          <a:ext cx="7772400" cy="5869940"/>
        </p:xfrm>
        <a:graphic>
          <a:graphicData uri="http://schemas.openxmlformats.org/drawingml/2006/table">
            <a:tbl>
              <a:tblPr/>
              <a:tblGrid>
                <a:gridCol w="1141413"/>
                <a:gridCol w="1298575"/>
                <a:gridCol w="1298575"/>
                <a:gridCol w="1112837"/>
                <a:gridCol w="906463"/>
                <a:gridCol w="936625"/>
                <a:gridCol w="1077912"/>
              </a:tblGrid>
              <a:tr h="409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M[N,T]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If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Other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Else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Statement</a:t>
                      </a: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Statement → if-stmt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Statement → other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If-stmt</a:t>
                      </a: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If-stmt → if (exp) statement else-part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14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Else-part</a:t>
                      </a: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Else-part → else statement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Else-part →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ε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Else-part →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ε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Exp</a:t>
                      </a: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Exp 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→ 0 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Exp 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→ 1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b="1"/>
              <a:t>Notice for Example: If-Statement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The entry </a:t>
            </a:r>
            <a:r>
              <a:rPr lang="en-US" altLang="zh-CN" sz="2400" b="1">
                <a:solidFill>
                  <a:srgbClr val="FF3300"/>
                </a:solidFill>
              </a:rPr>
              <a:t>M[else-part, else] contains two entries</a:t>
            </a:r>
            <a:r>
              <a:rPr lang="en-US" altLang="zh-CN" sz="2400" b="1"/>
              <a:t>, i.e. </a:t>
            </a:r>
            <a:r>
              <a:rPr lang="en-US" altLang="zh-CN" sz="2400" b="1" i="1"/>
              <a:t>the dangling else ambiguity.</a:t>
            </a:r>
            <a:endParaRPr lang="en-US" altLang="zh-CN" sz="2400" b="1"/>
          </a:p>
          <a:p>
            <a:pPr>
              <a:lnSpc>
                <a:spcPct val="90000"/>
              </a:lnSpc>
            </a:pPr>
            <a:r>
              <a:rPr lang="en-US" altLang="zh-CN" sz="2400" b="1">
                <a:solidFill>
                  <a:srgbClr val="FF3300"/>
                </a:solidFill>
              </a:rPr>
              <a:t>Disambiguating rule</a:t>
            </a:r>
            <a:r>
              <a:rPr lang="en-US" altLang="zh-CN" sz="2400" b="1"/>
              <a:t>: </a:t>
            </a:r>
            <a:r>
              <a:rPr lang="en-US" altLang="zh-CN" sz="2400" b="1" i="1"/>
              <a:t>always prefer the rule that generates the current look-ahead token over any other, and thus the production</a:t>
            </a:r>
            <a:endParaRPr lang="en-US" altLang="zh-CN" sz="2400" b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 b="1"/>
              <a:t>                	Else-part → else statement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 b="1"/>
              <a:t>        		ove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 b="1"/>
              <a:t>                      Else-part →ε</a:t>
            </a:r>
          </a:p>
          <a:p>
            <a:pPr>
              <a:lnSpc>
                <a:spcPct val="90000"/>
              </a:lnSpc>
            </a:pPr>
            <a:r>
              <a:rPr lang="en-US" altLang="zh-CN" sz="2400" b="1"/>
              <a:t>With this modification, the above table will become unambiguous</a:t>
            </a:r>
          </a:p>
          <a:p>
            <a:pPr lvl="1">
              <a:lnSpc>
                <a:spcPct val="90000"/>
              </a:lnSpc>
            </a:pPr>
            <a:r>
              <a:rPr lang="en-US" altLang="zh-CN" sz="2000" b="1"/>
              <a:t> The grammar can be parsed </a:t>
            </a:r>
            <a:r>
              <a:rPr lang="en-US" altLang="zh-CN" sz="2000" b="1">
                <a:solidFill>
                  <a:srgbClr val="FF3300"/>
                </a:solidFill>
              </a:rPr>
              <a:t>as if</a:t>
            </a:r>
            <a:r>
              <a:rPr lang="en-US" altLang="zh-CN" sz="2000" b="1"/>
              <a:t> it were an LL(1) grammar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The parsing based LL(1) Table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/>
              <a:t>The parsing actions for the string:</a:t>
            </a:r>
          </a:p>
          <a:p>
            <a:pPr lvl="2">
              <a:buFontTx/>
              <a:buNone/>
            </a:pPr>
            <a:r>
              <a:rPr lang="en-US" altLang="zh-CN" b="1"/>
              <a:t>If (0) if (1) other else other</a:t>
            </a:r>
          </a:p>
          <a:p>
            <a:pPr lvl="2">
              <a:buFontTx/>
              <a:buNone/>
            </a:pPr>
            <a:endParaRPr lang="en-US" altLang="zh-CN" b="1"/>
          </a:p>
          <a:p>
            <a:r>
              <a:rPr lang="en-US" altLang="zh-CN" b="1"/>
              <a:t> ( for conciseness, statement= S, if-stmt=I, else-part=L, exp=E, if=I, else=e, other=o)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822" name="Group 606"/>
          <p:cNvGraphicFramePr>
            <a:graphicFrameLocks noGrp="1"/>
          </p:cNvGraphicFramePr>
          <p:nvPr/>
        </p:nvGraphicFramePr>
        <p:xfrm>
          <a:off x="1187450" y="44450"/>
          <a:ext cx="7129463" cy="6863406"/>
        </p:xfrm>
        <a:graphic>
          <a:graphicData uri="http://schemas.openxmlformats.org/drawingml/2006/table">
            <a:tbl>
              <a:tblPr/>
              <a:tblGrid>
                <a:gridCol w="915988"/>
                <a:gridCol w="2071687"/>
                <a:gridCol w="2070100"/>
                <a:gridCol w="2071688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Steps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Parsing Stack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Input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Action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$S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i(0)i(1)oeo$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S→I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$I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i(0)i(1)oeo$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I→i(E)SL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$LS)E(i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i(0)i(1)oeo$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4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 LS)E(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(0)i(1)oeo $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 LS)E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0)i(1)oeo $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E→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o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S→I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I→i(E)SL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E→1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S→o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L→eS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S→o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L→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ε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accept</a:t>
                      </a:r>
                      <a:endParaRPr kumimoji="0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4.2.3 Left Recursion Removal and Left Factoring</a:t>
            </a:r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Repetition and Choice Problem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Repetition and choice in LL(1) parsing suffer from similar problems</a:t>
            </a:r>
            <a:r>
              <a:rPr lang="en-US" altLang="zh-CN" sz="2400"/>
              <a:t> to be those that occur in recursive-descent parsing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and for that reason we have </a:t>
            </a:r>
            <a:r>
              <a:rPr lang="en-US" altLang="zh-CN" sz="2000">
                <a:solidFill>
                  <a:srgbClr val="FF3300"/>
                </a:solidFill>
              </a:rPr>
              <a:t>not yet been able to give an LL(1) parsing table for the simple arithmetic expression</a:t>
            </a:r>
            <a:r>
              <a:rPr lang="en-US" altLang="zh-CN" sz="2000"/>
              <a:t> grammar of previous sections. 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Solve  these problems for </a:t>
            </a:r>
            <a:r>
              <a:rPr lang="en-US" altLang="zh-CN" sz="2400" b="1"/>
              <a:t>recursive-descent by using EBNF notation</a:t>
            </a:r>
            <a:r>
              <a:rPr lang="en-US" altLang="zh-CN" sz="240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We cannot apply the same ideas to LL(1) parsing;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instead, we </a:t>
            </a:r>
            <a:r>
              <a:rPr lang="en-US" altLang="zh-CN" sz="2000">
                <a:solidFill>
                  <a:srgbClr val="FF3300"/>
                </a:solidFill>
              </a:rPr>
              <a:t>must rewrite the grammar within the BNF notation</a:t>
            </a:r>
            <a:r>
              <a:rPr lang="en-US" altLang="zh-CN" sz="2000"/>
              <a:t> into a form that the LL(1) parsing algorithm can accept. 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Two standard techniques for Repetition and Choice</a:t>
            </a:r>
            <a:endParaRPr lang="zh-CN" altLang="en-US" sz="4000" b="1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b="1"/>
              <a:t> Left Recursion removal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b="1"/>
              <a:t>exp → exp addop term | term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b="1"/>
              <a:t>(in recursive-descent parsing, EBNF: exp→ term {addop term})</a:t>
            </a:r>
          </a:p>
          <a:p>
            <a:pPr>
              <a:lnSpc>
                <a:spcPct val="90000"/>
              </a:lnSpc>
            </a:pPr>
            <a:r>
              <a:rPr lang="en-US" altLang="zh-CN" b="1"/>
              <a:t> Left Factoring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b="1"/>
              <a:t>If-stmt → if ( exp ) statement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b="1"/>
              <a:t>                ∣ if ( exp ) statement else statement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b="1"/>
              <a:t>(in recursive-descent parsing, EBNF: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b="1"/>
              <a:t>if-stmt→ if (exp) statement [else statement])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Left Recursion Removal</a:t>
            </a:r>
            <a:endParaRPr lang="zh-CN" altLang="en-US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altLang="zh-CN" sz="2400" b="1"/>
              <a:t>Left recursion is commonly used to make operations left associative, as in the simple expression grammar, where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  exp → exp addop term | term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zh-CN" sz="2400" b="1"/>
              <a:t>Immediate left recursion: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	The left recursion occurs only within the production of a single non-terminal.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 exp → exp + term | exp - term |term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zh-CN" sz="2400" b="1"/>
              <a:t>Indirect left recursion: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Never occur in actual programming language grammars, but be included for completeness.</a:t>
            </a:r>
          </a:p>
          <a:p>
            <a:pPr marL="2209800" lvl="4" indent="-381000">
              <a:lnSpc>
                <a:spcPct val="80000"/>
              </a:lnSpc>
              <a:buFontTx/>
              <a:buNone/>
            </a:pPr>
            <a:r>
              <a:rPr lang="en-US" altLang="zh-CN" sz="1600" b="1"/>
              <a:t>A → Bb |</a:t>
            </a:r>
            <a:r>
              <a:rPr lang="en-US" altLang="zh-CN" sz="1600" b="1">
                <a:latin typeface="Arial"/>
              </a:rPr>
              <a:t>…</a:t>
            </a:r>
            <a:endParaRPr lang="en-US" altLang="zh-CN" sz="1600" b="1"/>
          </a:p>
          <a:p>
            <a:pPr marL="2209800" lvl="4" indent="-381000">
              <a:lnSpc>
                <a:spcPct val="80000"/>
              </a:lnSpc>
              <a:buFontTx/>
              <a:buNone/>
            </a:pPr>
            <a:r>
              <a:rPr lang="en-US" altLang="zh-CN" sz="1600" b="1"/>
              <a:t>B → Aa |</a:t>
            </a:r>
            <a:r>
              <a:rPr lang="en-US" altLang="zh-CN" sz="1600" b="1">
                <a:latin typeface="Arial"/>
              </a:rPr>
              <a:t>…</a:t>
            </a:r>
            <a:endParaRPr lang="zh-CN" altLang="en-US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CASE 1: Simple Immediate Left Recursion</a:t>
            </a:r>
            <a:endParaRPr lang="zh-CN" altLang="en-US" sz="4000" b="1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z="2400" b="1"/>
              <a:t> </a:t>
            </a:r>
            <a:r>
              <a:rPr lang="en-US" altLang="zh-CN" sz="2400" b="1"/>
              <a:t>A → Aα| β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Where, αandβare strings of terminals and non-terminals;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               βdoes not begin with A.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altLang="zh-CN" sz="1800" b="1"/>
          </a:p>
          <a:p>
            <a:pPr>
              <a:lnSpc>
                <a:spcPct val="80000"/>
              </a:lnSpc>
            </a:pPr>
            <a:r>
              <a:rPr lang="en-US" altLang="zh-CN" sz="2400" b="1"/>
              <a:t>The grammar will generate the strings of the form. </a:t>
            </a:r>
            <a:endParaRPr lang="en-US" altLang="zh-CN" sz="2400" b="1" baseline="30000"/>
          </a:p>
          <a:p>
            <a:pPr>
              <a:lnSpc>
                <a:spcPct val="80000"/>
              </a:lnSpc>
            </a:pPr>
            <a:endParaRPr lang="en-US" altLang="zh-CN" sz="2400" b="1" i="1"/>
          </a:p>
          <a:p>
            <a:pPr>
              <a:lnSpc>
                <a:spcPct val="80000"/>
              </a:lnSpc>
            </a:pPr>
            <a:r>
              <a:rPr lang="en-US" altLang="zh-CN" sz="2400" b="1" i="1"/>
              <a:t>We rewrite this grammar rule into two rules:</a:t>
            </a:r>
            <a:endParaRPr lang="en-US" altLang="zh-CN" sz="24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           	A → βA</a:t>
            </a:r>
            <a:r>
              <a:rPr lang="en-US" altLang="zh-CN" sz="2400" b="1">
                <a:latin typeface="Arial"/>
              </a:rPr>
              <a:t>’</a:t>
            </a:r>
            <a:endParaRPr lang="en-US" altLang="zh-CN" sz="24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   To generate β first;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           	A</a:t>
            </a:r>
            <a:r>
              <a:rPr lang="en-US" altLang="zh-CN" sz="2400" b="1">
                <a:latin typeface="Arial"/>
              </a:rPr>
              <a:t>’</a:t>
            </a:r>
            <a:r>
              <a:rPr lang="en-US" altLang="zh-CN" sz="2400" b="1"/>
              <a:t> → αA</a:t>
            </a:r>
            <a:r>
              <a:rPr lang="en-US" altLang="zh-CN" sz="2400" b="1">
                <a:latin typeface="Arial"/>
              </a:rPr>
              <a:t>’</a:t>
            </a:r>
            <a:r>
              <a:rPr lang="en-US" altLang="zh-CN" sz="2400" b="1"/>
              <a:t>| ε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To generate the repetitions of α, using right recursion.</a:t>
            </a:r>
            <a:endParaRPr lang="zh-CN" altLang="en-US" sz="2000" b="1"/>
          </a:p>
        </p:txBody>
      </p:sp>
      <p:sp>
        <p:nvSpPr>
          <p:cNvPr id="1413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1316" name="Object 4"/>
          <p:cNvGraphicFramePr>
            <a:graphicFrameLocks noChangeAspect="1"/>
          </p:cNvGraphicFramePr>
          <p:nvPr/>
        </p:nvGraphicFramePr>
        <p:xfrm>
          <a:off x="7812088" y="3213100"/>
          <a:ext cx="431800" cy="323850"/>
        </p:xfrm>
        <a:graphic>
          <a:graphicData uri="http://schemas.openxmlformats.org/presentationml/2006/ole">
            <p:oleObj spid="_x0000_s141316" r:id="rId3" imgW="304668" imgH="228501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Example</a:t>
            </a:r>
            <a:endParaRPr lang="zh-CN" altLang="en-US" b="1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altLang="zh-CN" b="1"/>
          </a:p>
          <a:p>
            <a:r>
              <a:rPr lang="en-US" altLang="zh-CN" b="1"/>
              <a:t>exp → exp addop term | term</a:t>
            </a:r>
          </a:p>
          <a:p>
            <a:r>
              <a:rPr lang="en-US" altLang="zh-CN" b="1"/>
              <a:t>To rewrite this grammar to remove left recursion, we obtain</a:t>
            </a:r>
          </a:p>
          <a:p>
            <a:pPr lvl="1">
              <a:buFontTx/>
              <a:buNone/>
            </a:pPr>
            <a:r>
              <a:rPr lang="en-US" altLang="zh-CN" b="1"/>
              <a:t>   exp → term exp</a:t>
            </a:r>
            <a:r>
              <a:rPr lang="en-US" altLang="zh-CN" b="1">
                <a:latin typeface="Arial"/>
              </a:rPr>
              <a:t>’</a:t>
            </a:r>
            <a:r>
              <a:rPr lang="en-US" altLang="zh-CN" b="1"/>
              <a:t> </a:t>
            </a:r>
          </a:p>
          <a:p>
            <a:pPr lvl="1">
              <a:buFontTx/>
              <a:buNone/>
            </a:pPr>
            <a:r>
              <a:rPr lang="en-US" altLang="zh-CN" b="1"/>
              <a:t>   exp</a:t>
            </a:r>
            <a:r>
              <a:rPr lang="en-US" altLang="zh-CN" b="1">
                <a:latin typeface="Arial"/>
              </a:rPr>
              <a:t>’</a:t>
            </a:r>
            <a:r>
              <a:rPr lang="en-US" altLang="zh-CN" b="1"/>
              <a:t> → addop term exp</a:t>
            </a:r>
            <a:r>
              <a:rPr lang="en-US" altLang="zh-CN" b="1">
                <a:latin typeface="Arial"/>
              </a:rPr>
              <a:t>’</a:t>
            </a:r>
            <a:r>
              <a:rPr lang="en-US" altLang="zh-CN" b="1"/>
              <a:t> | ε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Contents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PART ONE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4.1 Top-Down Parsing by Recursive-Descent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4.2 LL(1) Parsing </a:t>
            </a:r>
            <a:r>
              <a:rPr lang="en-US" altLang="zh-CN" sz="2800">
                <a:hlinkClick r:id="rId2" action="ppaction://hlinksldjump"/>
              </a:rPr>
              <a:t>[More]</a:t>
            </a:r>
            <a:endParaRPr lang="en-US" altLang="zh-CN" sz="280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altLang="zh-CN" sz="28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PART TWO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4.3 First and Follow Sets </a:t>
            </a:r>
            <a:r>
              <a:rPr lang="en-US" altLang="zh-CN" sz="2800">
                <a:hlinkClick r:id="rId3" action="ppaction://hlinksldjump"/>
              </a:rPr>
              <a:t>[More]</a:t>
            </a:r>
            <a:endParaRPr lang="en-US" altLang="zh-CN" sz="28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4.4 A Recursive-Descent Parser for the TINY Language </a:t>
            </a:r>
            <a:r>
              <a:rPr lang="en-US" altLang="zh-CN" sz="2800">
                <a:hlinkClick r:id="rId4" action="ppaction://hlinksldjump"/>
              </a:rPr>
              <a:t>[More]</a:t>
            </a:r>
            <a:endParaRPr lang="en-US" altLang="zh-CN" sz="28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4.5 Error Recovery in Top-Down Parsers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CASE2: General Immediate Left Recursion</a:t>
            </a:r>
            <a:endParaRPr lang="zh-CN" altLang="en-US" sz="4000" b="1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2800" b="1"/>
          </a:p>
          <a:p>
            <a:pPr>
              <a:buFontTx/>
              <a:buNone/>
            </a:pPr>
            <a:r>
              <a:rPr lang="en-US" altLang="zh-CN" sz="2800" b="1"/>
              <a:t> A → Aα1| Aα2| </a:t>
            </a:r>
            <a:r>
              <a:rPr lang="en-US" altLang="zh-CN" sz="2800" b="1">
                <a:latin typeface="Arial"/>
              </a:rPr>
              <a:t>…</a:t>
            </a:r>
            <a:r>
              <a:rPr lang="en-US" altLang="zh-CN" sz="2800" b="1"/>
              <a:t> |Aαn|β1|β2|</a:t>
            </a:r>
            <a:r>
              <a:rPr lang="en-US" altLang="zh-CN" sz="2800" b="1">
                <a:latin typeface="Arial"/>
              </a:rPr>
              <a:t>…</a:t>
            </a:r>
            <a:r>
              <a:rPr lang="en-US" altLang="zh-CN" sz="2800" b="1"/>
              <a:t>|βm</a:t>
            </a:r>
          </a:p>
          <a:p>
            <a:pPr>
              <a:buFontTx/>
              <a:buNone/>
            </a:pPr>
            <a:r>
              <a:rPr lang="en-US" altLang="zh-CN" sz="2800" b="1"/>
              <a:t>         Where none ofβ1,</a:t>
            </a:r>
            <a:r>
              <a:rPr lang="en-US" altLang="zh-CN" sz="2800" b="1">
                <a:latin typeface="Arial"/>
              </a:rPr>
              <a:t>…</a:t>
            </a:r>
            <a:r>
              <a:rPr lang="en-US" altLang="zh-CN" sz="2800" b="1"/>
              <a:t>,βm begin with A.</a:t>
            </a:r>
          </a:p>
          <a:p>
            <a:pPr>
              <a:buFontTx/>
              <a:buNone/>
            </a:pPr>
            <a:r>
              <a:rPr lang="en-US" altLang="zh-CN" sz="2800" b="1"/>
              <a:t> </a:t>
            </a:r>
          </a:p>
          <a:p>
            <a:pPr>
              <a:buFontTx/>
              <a:buNone/>
            </a:pPr>
            <a:r>
              <a:rPr lang="en-US" altLang="zh-CN" sz="2800" b="1"/>
              <a:t>The solution is similar to the simple case:</a:t>
            </a:r>
          </a:p>
          <a:p>
            <a:pPr>
              <a:buFontTx/>
              <a:buNone/>
            </a:pPr>
            <a:r>
              <a:rPr lang="en-US" altLang="zh-CN" sz="2800" b="1"/>
              <a:t>         		A →β1A</a:t>
            </a:r>
            <a:r>
              <a:rPr lang="en-US" altLang="zh-CN" sz="2800" b="1">
                <a:latin typeface="Arial"/>
              </a:rPr>
              <a:t>’</a:t>
            </a:r>
            <a:r>
              <a:rPr lang="en-US" altLang="zh-CN" sz="2800" b="1"/>
              <a:t>|β2A</a:t>
            </a:r>
            <a:r>
              <a:rPr lang="en-US" altLang="zh-CN" sz="2800" b="1">
                <a:latin typeface="Arial"/>
              </a:rPr>
              <a:t>’</a:t>
            </a:r>
            <a:r>
              <a:rPr lang="en-US" altLang="zh-CN" sz="2800" b="1"/>
              <a:t>| </a:t>
            </a:r>
            <a:r>
              <a:rPr lang="en-US" altLang="zh-CN" sz="2800" b="1">
                <a:latin typeface="Arial"/>
              </a:rPr>
              <a:t>…</a:t>
            </a:r>
            <a:r>
              <a:rPr lang="en-US" altLang="zh-CN" sz="2800" b="1"/>
              <a:t>|βmA</a:t>
            </a:r>
            <a:r>
              <a:rPr lang="en-US" altLang="zh-CN" sz="2800" b="1">
                <a:latin typeface="Arial"/>
              </a:rPr>
              <a:t>’</a:t>
            </a:r>
            <a:endParaRPr lang="en-US" altLang="zh-CN" sz="2800" b="1"/>
          </a:p>
          <a:p>
            <a:pPr>
              <a:buFontTx/>
              <a:buNone/>
            </a:pPr>
            <a:r>
              <a:rPr lang="en-US" altLang="zh-CN" sz="2800" b="1"/>
              <a:t>         		A</a:t>
            </a:r>
            <a:r>
              <a:rPr lang="en-US" altLang="zh-CN" sz="2800" b="1">
                <a:latin typeface="Arial"/>
              </a:rPr>
              <a:t>’</a:t>
            </a:r>
            <a:r>
              <a:rPr lang="en-US" altLang="zh-CN" sz="2800" b="1"/>
              <a:t> → α1A</a:t>
            </a:r>
            <a:r>
              <a:rPr lang="en-US" altLang="zh-CN" sz="2800" b="1">
                <a:latin typeface="Arial"/>
              </a:rPr>
              <a:t>’</a:t>
            </a:r>
            <a:r>
              <a:rPr lang="en-US" altLang="zh-CN" sz="2800" b="1"/>
              <a:t>| α2A</a:t>
            </a:r>
            <a:r>
              <a:rPr lang="en-US" altLang="zh-CN" sz="2800" b="1">
                <a:latin typeface="Arial"/>
              </a:rPr>
              <a:t>’</a:t>
            </a:r>
            <a:r>
              <a:rPr lang="en-US" altLang="zh-CN" sz="2800" b="1"/>
              <a:t>| </a:t>
            </a:r>
            <a:r>
              <a:rPr lang="en-US" altLang="zh-CN" sz="2800" b="1">
                <a:latin typeface="Arial"/>
              </a:rPr>
              <a:t>…</a:t>
            </a:r>
            <a:r>
              <a:rPr lang="en-US" altLang="zh-CN" sz="2800" b="1"/>
              <a:t> |αnA</a:t>
            </a:r>
            <a:r>
              <a:rPr lang="en-US" altLang="zh-CN" sz="2800" b="1">
                <a:latin typeface="Arial"/>
              </a:rPr>
              <a:t>’</a:t>
            </a:r>
            <a:r>
              <a:rPr lang="en-US" altLang="zh-CN" sz="2800" b="1"/>
              <a:t>|ε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Example</a:t>
            </a:r>
            <a:endParaRPr lang="zh-CN" altLang="en-US" b="1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/>
              <a:t>exp → exp + term | exp - term |term</a:t>
            </a:r>
          </a:p>
          <a:p>
            <a:pPr>
              <a:buFontTx/>
              <a:buNone/>
            </a:pPr>
            <a:endParaRPr lang="en-US" altLang="zh-CN" b="1"/>
          </a:p>
          <a:p>
            <a:r>
              <a:rPr lang="en-US" altLang="zh-CN" b="1"/>
              <a:t>Remove the left recursion as follows:</a:t>
            </a:r>
          </a:p>
          <a:p>
            <a:pPr lvl="1">
              <a:buFontTx/>
              <a:buNone/>
            </a:pPr>
            <a:r>
              <a:rPr lang="en-US" altLang="zh-CN" b="1"/>
              <a:t>             exp → term exp</a:t>
            </a:r>
            <a:r>
              <a:rPr lang="en-US" altLang="zh-CN" b="1">
                <a:latin typeface="Arial"/>
              </a:rPr>
              <a:t>’</a:t>
            </a:r>
            <a:r>
              <a:rPr lang="en-US" altLang="zh-CN" b="1"/>
              <a:t> </a:t>
            </a:r>
          </a:p>
          <a:p>
            <a:pPr lvl="1">
              <a:buFontTx/>
              <a:buNone/>
            </a:pPr>
            <a:r>
              <a:rPr lang="en-US" altLang="zh-CN" b="1"/>
              <a:t>             exp</a:t>
            </a:r>
            <a:r>
              <a:rPr lang="en-US" altLang="zh-CN" b="1">
                <a:latin typeface="Arial"/>
              </a:rPr>
              <a:t>’</a:t>
            </a:r>
            <a:r>
              <a:rPr lang="en-US" altLang="zh-CN" b="1"/>
              <a:t> → + term exp</a:t>
            </a:r>
            <a:r>
              <a:rPr lang="en-US" altLang="zh-CN" b="1">
                <a:latin typeface="Arial"/>
              </a:rPr>
              <a:t>’</a:t>
            </a:r>
            <a:r>
              <a:rPr lang="en-US" altLang="zh-CN" b="1"/>
              <a:t> | - term exp</a:t>
            </a:r>
            <a:r>
              <a:rPr lang="en-US" altLang="zh-CN" b="1">
                <a:latin typeface="Arial"/>
              </a:rPr>
              <a:t>’</a:t>
            </a:r>
            <a:r>
              <a:rPr lang="en-US" altLang="zh-CN" b="1"/>
              <a:t> |ε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CASE3: General Left Recursion</a:t>
            </a:r>
            <a:endParaRPr lang="zh-CN" altLang="en-US" sz="4000" b="1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 b="1"/>
              <a:t>Grammars with noε-productions and no cycles</a:t>
            </a:r>
          </a:p>
          <a:p>
            <a:pPr>
              <a:buFontTx/>
              <a:buNone/>
            </a:pPr>
            <a:endParaRPr lang="en-US" altLang="zh-CN" sz="2800" b="1"/>
          </a:p>
          <a:p>
            <a:pPr lvl="1">
              <a:buFontTx/>
              <a:buNone/>
            </a:pPr>
            <a:r>
              <a:rPr lang="en-US" altLang="zh-CN" sz="2400" b="1"/>
              <a:t>(1) A cycle is a derivation of at least one step that begins and ends with same non-terminal: </a:t>
            </a:r>
          </a:p>
          <a:p>
            <a:pPr lvl="2">
              <a:buFontTx/>
              <a:buNone/>
            </a:pPr>
            <a:r>
              <a:rPr lang="en-US" altLang="zh-CN" sz="2000" b="1"/>
              <a:t>             A=&gt;α=&gt;A</a:t>
            </a:r>
          </a:p>
          <a:p>
            <a:pPr lvl="1">
              <a:buFontTx/>
              <a:buNone/>
            </a:pPr>
            <a:endParaRPr lang="en-US" altLang="zh-CN" sz="2400" b="1"/>
          </a:p>
          <a:p>
            <a:pPr lvl="1">
              <a:buFontTx/>
              <a:buNone/>
            </a:pPr>
            <a:r>
              <a:rPr lang="en-US" altLang="zh-CN" sz="2400" b="1"/>
              <a:t>(2) Programming language grammars do have ε-productions, but usually in very restricted forms. 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Algorithm for General Left Recursion Removal</a:t>
            </a:r>
            <a:r>
              <a:rPr lang="en-US" altLang="zh-CN" sz="4000"/>
              <a:t> </a:t>
            </a:r>
            <a:endParaRPr lang="zh-CN" altLang="en-US" sz="4000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zh-CN" sz="1800"/>
              <a:t>For i:=1 to m do </a:t>
            </a:r>
          </a:p>
          <a:p>
            <a:pPr>
              <a:buFontTx/>
              <a:buNone/>
            </a:pPr>
            <a:r>
              <a:rPr lang="en-US" altLang="zh-CN" sz="1800"/>
              <a:t>   For j:=1 to i-1 do</a:t>
            </a:r>
          </a:p>
          <a:p>
            <a:pPr>
              <a:buFontTx/>
              <a:buNone/>
            </a:pPr>
            <a:r>
              <a:rPr lang="en-US" altLang="zh-CN" sz="1800"/>
              <a:t>        Replace each grammar rule choice of the form </a:t>
            </a:r>
          </a:p>
          <a:p>
            <a:pPr>
              <a:buFontTx/>
              <a:buNone/>
            </a:pPr>
            <a:r>
              <a:rPr lang="en-US" altLang="zh-CN" sz="1800"/>
              <a:t>        Ai→ Ajβ by the rule</a:t>
            </a:r>
          </a:p>
          <a:p>
            <a:pPr>
              <a:buFontTx/>
              <a:buNone/>
            </a:pPr>
            <a:r>
              <a:rPr lang="en-US" altLang="zh-CN" sz="1800"/>
              <a:t>        Ai→α1β|α2β| </a:t>
            </a:r>
            <a:r>
              <a:rPr lang="en-US" altLang="zh-CN" sz="1800">
                <a:latin typeface="Arial"/>
              </a:rPr>
              <a:t>…</a:t>
            </a:r>
            <a:r>
              <a:rPr lang="en-US" altLang="zh-CN" sz="1800"/>
              <a:t> |αkβ, </a:t>
            </a:r>
          </a:p>
          <a:p>
            <a:pPr>
              <a:buFontTx/>
              <a:buNone/>
            </a:pPr>
            <a:r>
              <a:rPr lang="en-US" altLang="zh-CN" sz="1800"/>
              <a:t>        where Aj→α1|α2| </a:t>
            </a:r>
            <a:r>
              <a:rPr lang="en-US" altLang="zh-CN" sz="1800">
                <a:latin typeface="Arial"/>
              </a:rPr>
              <a:t>…</a:t>
            </a:r>
            <a:r>
              <a:rPr lang="en-US" altLang="zh-CN" sz="1800"/>
              <a:t> |αk is the current rule for Aj.</a:t>
            </a:r>
          </a:p>
          <a:p>
            <a:pPr>
              <a:buFontTx/>
              <a:buNone/>
            </a:pPr>
            <a:r>
              <a:rPr lang="en-US" altLang="zh-CN" sz="2400"/>
              <a:t>Explanation:</a:t>
            </a:r>
          </a:p>
          <a:p>
            <a:pPr lvl="1">
              <a:buFontTx/>
              <a:buNone/>
            </a:pPr>
            <a:r>
              <a:rPr lang="en-US" altLang="zh-CN" sz="2000"/>
              <a:t>(1) Picking an arbitrary order for all non-terminals, say, A1,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,Am;</a:t>
            </a:r>
          </a:p>
          <a:p>
            <a:pPr lvl="1">
              <a:buFontTx/>
              <a:buNone/>
            </a:pPr>
            <a:r>
              <a:rPr lang="en-US" altLang="zh-CN" sz="2000"/>
              <a:t>(2) Eliminates all rules of the form Ai→ Ajγwith j≤i;</a:t>
            </a:r>
          </a:p>
          <a:p>
            <a:pPr lvl="1">
              <a:buFontTx/>
              <a:buNone/>
            </a:pPr>
            <a:r>
              <a:rPr lang="en-US" altLang="zh-CN" sz="2000"/>
              <a:t>(3) Every step in such a loop would only increase the index, and thus the original index cannot be reached again.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Example</a:t>
            </a:r>
            <a:endParaRPr lang="zh-CN" altLang="en-US" b="1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zh-CN" sz="2800" b="1"/>
              <a:t>Consider the following grammar:</a:t>
            </a:r>
          </a:p>
          <a:p>
            <a:pPr lvl="1">
              <a:buFontTx/>
              <a:buNone/>
            </a:pPr>
            <a:r>
              <a:rPr lang="en-US" altLang="zh-CN" sz="2400" b="1"/>
              <a:t>    A→Ba| Aa| c</a:t>
            </a:r>
          </a:p>
          <a:p>
            <a:pPr lvl="1">
              <a:buFontTx/>
              <a:buNone/>
            </a:pPr>
            <a:r>
              <a:rPr lang="en-US" altLang="zh-CN" sz="2400" b="1"/>
              <a:t>    B→Bb| Ab| d</a:t>
            </a:r>
          </a:p>
          <a:p>
            <a:pPr lvl="1">
              <a:buFontTx/>
              <a:buNone/>
            </a:pPr>
            <a:r>
              <a:rPr lang="en-US" altLang="zh-CN" sz="2400" b="1"/>
              <a:t>    Where, A1=A, A2=B and m=2</a:t>
            </a:r>
          </a:p>
          <a:p>
            <a:pPr>
              <a:buFontTx/>
              <a:buNone/>
            </a:pPr>
            <a:r>
              <a:rPr lang="en-US" altLang="zh-CN" sz="2800" b="1"/>
              <a:t>(1) When i=1, the inner loop does not execute, So only to remove the immediate left recursion of A</a:t>
            </a:r>
          </a:p>
          <a:p>
            <a:pPr lvl="1">
              <a:buFontTx/>
              <a:buNone/>
            </a:pPr>
            <a:r>
              <a:rPr lang="en-US" altLang="zh-CN" sz="2400" b="1"/>
              <a:t>        A→BaA</a:t>
            </a:r>
            <a:r>
              <a:rPr lang="en-US" altLang="zh-CN" sz="2400" b="1">
                <a:latin typeface="Arial"/>
              </a:rPr>
              <a:t>’</a:t>
            </a:r>
            <a:r>
              <a:rPr lang="en-US" altLang="zh-CN" sz="2400" b="1"/>
              <a:t>| c A</a:t>
            </a:r>
            <a:r>
              <a:rPr lang="en-US" altLang="zh-CN" sz="2400" b="1">
                <a:latin typeface="Arial"/>
              </a:rPr>
              <a:t>’</a:t>
            </a:r>
            <a:endParaRPr lang="en-US" altLang="zh-CN" sz="2400" b="1"/>
          </a:p>
          <a:p>
            <a:pPr lvl="1">
              <a:buFontTx/>
              <a:buNone/>
            </a:pPr>
            <a:r>
              <a:rPr lang="en-US" altLang="zh-CN" sz="2400" b="1"/>
              <a:t>        A</a:t>
            </a:r>
            <a:r>
              <a:rPr lang="en-US" altLang="zh-CN" sz="2400" b="1">
                <a:latin typeface="Arial"/>
              </a:rPr>
              <a:t>’</a:t>
            </a:r>
            <a:r>
              <a:rPr lang="en-US" altLang="zh-CN" sz="2400" b="1"/>
              <a:t>→aA</a:t>
            </a:r>
            <a:r>
              <a:rPr lang="en-US" altLang="zh-CN" sz="2400" b="1">
                <a:latin typeface="Arial"/>
              </a:rPr>
              <a:t>’</a:t>
            </a:r>
            <a:r>
              <a:rPr lang="en-US" altLang="zh-CN" sz="2400" b="1"/>
              <a:t>| ε</a:t>
            </a:r>
          </a:p>
          <a:p>
            <a:pPr lvl="1">
              <a:buFontTx/>
              <a:buNone/>
            </a:pPr>
            <a:r>
              <a:rPr lang="en-US" altLang="zh-CN" sz="2400" b="1"/>
              <a:t>        B→Bb| Ab| d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Example</a:t>
            </a:r>
            <a:endParaRPr lang="zh-CN" altLang="en-US" b="1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(2) when i=2, the inner loop execute once, with j=1;To eliminate the rule B→Ab by replacing A with it choices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 b="1"/>
              <a:t>        A→BaA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| c A</a:t>
            </a:r>
            <a:r>
              <a:rPr lang="en-US" altLang="zh-CN" sz="1800" b="1">
                <a:latin typeface="Arial"/>
              </a:rPr>
              <a:t>’</a:t>
            </a:r>
            <a:endParaRPr lang="en-US" altLang="zh-CN" sz="18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 b="1"/>
              <a:t>        A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→aA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| ε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 b="1"/>
              <a:t>        B→Bb| BaA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b|cAb| d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0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(3) We remove the immediate left recursion of B to obtain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 b="1"/>
              <a:t>       A→BaA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| c A</a:t>
            </a:r>
            <a:r>
              <a:rPr lang="en-US" altLang="zh-CN" sz="1800" b="1">
                <a:latin typeface="Arial"/>
              </a:rPr>
              <a:t>’</a:t>
            </a:r>
            <a:endParaRPr lang="en-US" altLang="zh-CN" sz="18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 b="1"/>
              <a:t>       A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→aA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| ε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 b="1"/>
              <a:t>       B→|cA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bB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| dB</a:t>
            </a:r>
            <a:r>
              <a:rPr lang="en-US" altLang="zh-CN" sz="1800" b="1">
                <a:latin typeface="Arial"/>
              </a:rPr>
              <a:t>’</a:t>
            </a:r>
            <a:endParaRPr lang="en-US" altLang="zh-CN" sz="18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 b="1"/>
              <a:t>       B→bB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 |aA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bB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|ε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18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Now, the grammar has no left recursion.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Notice</a:t>
            </a:r>
            <a:endParaRPr lang="zh-CN" altLang="en-US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altLang="zh-CN"/>
          </a:p>
          <a:p>
            <a:r>
              <a:rPr lang="en-US" altLang="zh-CN"/>
              <a:t>Left recursion removal not changes the language, but</a:t>
            </a:r>
          </a:p>
          <a:p>
            <a:pPr lvl="1"/>
            <a:r>
              <a:rPr lang="en-US" altLang="zh-CN"/>
              <a:t>Change the grammar and the parse tree</a:t>
            </a:r>
          </a:p>
          <a:p>
            <a:r>
              <a:rPr lang="en-US" altLang="zh-CN"/>
              <a:t>This change causes a complication for the parser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Example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4246563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CN" sz="2400" b="1"/>
              <a:t>Simple arithmetic expression grammar</a:t>
            </a:r>
            <a:endParaRPr lang="en-US" altLang="zh-CN" b="1"/>
          </a:p>
          <a:p>
            <a:pPr marL="0" indent="0">
              <a:buFontTx/>
              <a:buNone/>
            </a:pPr>
            <a:endParaRPr lang="en-US" altLang="zh-CN" b="1"/>
          </a:p>
          <a:p>
            <a:pPr marL="0" indent="0">
              <a:buFontTx/>
              <a:buNone/>
            </a:pPr>
            <a:r>
              <a:rPr lang="en-US" altLang="zh-CN" sz="2000" b="1"/>
              <a:t>expr → expr addop term∣term</a:t>
            </a:r>
          </a:p>
          <a:p>
            <a:pPr marL="0" indent="0">
              <a:buFontTx/>
              <a:buNone/>
            </a:pPr>
            <a:r>
              <a:rPr lang="en-US" altLang="zh-CN" sz="2000" b="1"/>
              <a:t>addop → +|-</a:t>
            </a:r>
          </a:p>
          <a:p>
            <a:pPr marL="0" indent="0">
              <a:buFontTx/>
              <a:buNone/>
            </a:pPr>
            <a:r>
              <a:rPr lang="en-US" altLang="zh-CN" sz="2000" b="1"/>
              <a:t>term → term mulop factor ∣ factor</a:t>
            </a:r>
          </a:p>
          <a:p>
            <a:pPr marL="0" indent="0">
              <a:buFontTx/>
              <a:buNone/>
            </a:pPr>
            <a:r>
              <a:rPr lang="en-US" altLang="zh-CN" sz="2000" b="1"/>
              <a:t>mulop →*</a:t>
            </a:r>
          </a:p>
          <a:p>
            <a:pPr marL="0" indent="0">
              <a:buFontTx/>
              <a:buNone/>
            </a:pPr>
            <a:r>
              <a:rPr lang="en-US" altLang="zh-CN" sz="2000" b="1"/>
              <a:t>factor →(expr) ∣ number</a:t>
            </a:r>
            <a:endParaRPr lang="zh-CN" altLang="en-US" sz="2000" b="1"/>
          </a:p>
        </p:txBody>
      </p:sp>
      <p:sp>
        <p:nvSpPr>
          <p:cNvPr id="150532" name="Rectangle 4"/>
          <p:cNvSpPr>
            <a:spLocks noChangeArrowheads="1"/>
          </p:cNvSpPr>
          <p:nvPr/>
        </p:nvSpPr>
        <p:spPr bwMode="auto">
          <a:xfrm>
            <a:off x="4716463" y="1989138"/>
            <a:ext cx="42465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b="1"/>
              <a:t>After removal of the left recursion</a:t>
            </a:r>
          </a:p>
          <a:p>
            <a:pPr>
              <a:spcBef>
                <a:spcPct val="20000"/>
              </a:spcBef>
            </a:pPr>
            <a:endParaRPr lang="en-US" altLang="zh-CN" b="1"/>
          </a:p>
          <a:p>
            <a:pPr>
              <a:spcBef>
                <a:spcPct val="20000"/>
              </a:spcBef>
            </a:pPr>
            <a:r>
              <a:rPr lang="en-US" altLang="zh-CN" sz="2000" b="1"/>
              <a:t>exp → term exp</a:t>
            </a:r>
            <a:r>
              <a:rPr lang="en-US" altLang="zh-CN" sz="2000" b="1">
                <a:latin typeface="Arial"/>
              </a:rPr>
              <a:t>’</a:t>
            </a:r>
            <a:endParaRPr lang="en-US" altLang="zh-CN" sz="2000" b="1"/>
          </a:p>
          <a:p>
            <a:pPr>
              <a:spcBef>
                <a:spcPct val="20000"/>
              </a:spcBef>
            </a:pPr>
            <a:r>
              <a:rPr lang="en-US" altLang="zh-CN" sz="2000" b="1"/>
              <a:t>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→ addop term 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∣ε</a:t>
            </a:r>
          </a:p>
          <a:p>
            <a:pPr>
              <a:spcBef>
                <a:spcPct val="20000"/>
              </a:spcBef>
            </a:pPr>
            <a:r>
              <a:rPr lang="en-US" altLang="zh-CN" sz="2000" b="1"/>
              <a:t>addop → + -</a:t>
            </a:r>
          </a:p>
          <a:p>
            <a:pPr>
              <a:spcBef>
                <a:spcPct val="20000"/>
              </a:spcBef>
            </a:pPr>
            <a:r>
              <a:rPr lang="en-US" altLang="zh-CN" sz="2000" b="1"/>
              <a:t>term → factor term</a:t>
            </a:r>
            <a:r>
              <a:rPr lang="en-US" altLang="zh-CN" sz="2000" b="1">
                <a:latin typeface="Arial"/>
              </a:rPr>
              <a:t>’</a:t>
            </a:r>
            <a:endParaRPr lang="en-US" altLang="zh-CN" sz="2000" b="1"/>
          </a:p>
          <a:p>
            <a:pPr>
              <a:spcBef>
                <a:spcPct val="20000"/>
              </a:spcBef>
            </a:pPr>
            <a:r>
              <a:rPr lang="en-US" altLang="zh-CN" sz="2000" b="1"/>
              <a:t>term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 → mulop factor term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∣ε</a:t>
            </a:r>
          </a:p>
          <a:p>
            <a:pPr>
              <a:spcBef>
                <a:spcPct val="20000"/>
              </a:spcBef>
            </a:pPr>
            <a:r>
              <a:rPr lang="en-US" altLang="zh-CN" sz="2000" b="1"/>
              <a:t>mulop →*</a:t>
            </a:r>
          </a:p>
          <a:p>
            <a:pPr>
              <a:spcBef>
                <a:spcPct val="20000"/>
              </a:spcBef>
            </a:pPr>
            <a:r>
              <a:rPr lang="en-US" altLang="zh-CN" sz="2000" b="1"/>
              <a:t>factor →(expr) ∣ number 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Parsing Tree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558088" cy="1016000"/>
          </a:xfrm>
        </p:spPr>
        <p:txBody>
          <a:bodyPr/>
          <a:lstStyle/>
          <a:p>
            <a:r>
              <a:rPr lang="en-US" altLang="zh-CN" sz="2800" b="1"/>
              <a:t>The parse tree for the expression 3-4-5</a:t>
            </a:r>
          </a:p>
          <a:p>
            <a:pPr lvl="1"/>
            <a:r>
              <a:rPr lang="en-US" altLang="zh-CN" sz="2400" b="1"/>
              <a:t>Not express the left associativity of subtraction. </a:t>
            </a:r>
            <a:endParaRPr lang="zh-CN" altLang="en-US" sz="2400" b="1"/>
          </a:p>
        </p:txBody>
      </p:sp>
      <p:graphicFrame>
        <p:nvGraphicFramePr>
          <p:cNvPr id="15155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827088" y="2924175"/>
          <a:ext cx="6121400" cy="3600450"/>
        </p:xfrm>
        <a:graphic>
          <a:graphicData uri="http://schemas.openxmlformats.org/presentationml/2006/ole">
            <p:oleObj spid="_x0000_s151556" name="文档" r:id="rId3" imgW="4182015" imgH="3398277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Syntax Tree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415213" cy="1016000"/>
          </a:xfrm>
        </p:spPr>
        <p:txBody>
          <a:bodyPr/>
          <a:lstStyle/>
          <a:p>
            <a:r>
              <a:rPr lang="en-US" altLang="zh-CN" sz="2800" b="1"/>
              <a:t>Nevertheless, a parse should still construct the appropriate left associative syntax tree</a:t>
            </a:r>
            <a:endParaRPr lang="zh-CN" altLang="en-US" sz="2800" b="1"/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684213" y="5221288"/>
            <a:ext cx="7772400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3200" b="1"/>
              <a:t>From the given parse tree, we can see how the value of 3-4-5 is computed.</a:t>
            </a:r>
            <a:endParaRPr lang="zh-CN" altLang="en-US" sz="3200" b="1"/>
          </a:p>
        </p:txBody>
      </p:sp>
      <p:graphicFrame>
        <p:nvGraphicFramePr>
          <p:cNvPr id="153605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1763713" y="2905125"/>
          <a:ext cx="3960812" cy="2355850"/>
        </p:xfrm>
        <a:graphic>
          <a:graphicData uri="http://schemas.openxmlformats.org/presentationml/2006/ole">
            <p:oleObj spid="_x0000_s153605" name="文档" r:id="rId3" imgW="2896015" imgH="2255197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4.1 Top-Down Parsing by Recursive-Descent</a:t>
            </a:r>
            <a:endParaRPr lang="zh-CN" altLang="en-US"/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Left-Recursion Removed Grammar and its Procedures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5922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The grammar with its left recursion removed, exp and exp</a:t>
            </a:r>
            <a:r>
              <a:rPr lang="en-US" altLang="zh-CN" sz="2800" b="1">
                <a:latin typeface="Arial"/>
              </a:rPr>
              <a:t>’</a:t>
            </a:r>
            <a:r>
              <a:rPr lang="en-US" altLang="zh-CN" sz="2800" b="1"/>
              <a:t> as follows: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exp → term exp</a:t>
            </a:r>
            <a:r>
              <a:rPr lang="en-US" altLang="zh-CN" sz="2000" b="1">
                <a:latin typeface="Arial"/>
              </a:rPr>
              <a:t>’</a:t>
            </a:r>
            <a:endParaRPr lang="en-US" altLang="zh-CN" sz="2000" b="1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→ addop term 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∣ε</a:t>
            </a:r>
            <a:endParaRPr lang="zh-CN" altLang="en-US" sz="2000" b="1"/>
          </a:p>
        </p:txBody>
      </p:sp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1187450" y="4103688"/>
            <a:ext cx="27368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b="1"/>
              <a:t>Procedure exp</a:t>
            </a:r>
          </a:p>
          <a:p>
            <a:r>
              <a:rPr lang="en-US" altLang="zh-CN" sz="2000" b="1"/>
              <a:t>      Begin</a:t>
            </a:r>
          </a:p>
          <a:p>
            <a:r>
              <a:rPr lang="en-US" altLang="zh-CN" sz="2000" b="1"/>
              <a:t>        Term;</a:t>
            </a:r>
          </a:p>
          <a:p>
            <a:r>
              <a:rPr lang="en-US" altLang="zh-CN" sz="2000" b="1"/>
              <a:t>        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;</a:t>
            </a:r>
          </a:p>
          <a:p>
            <a:r>
              <a:rPr lang="en-US" altLang="zh-CN" sz="2000" b="1"/>
              <a:t>      End exp;</a:t>
            </a:r>
            <a:endParaRPr lang="zh-CN" altLang="en-US" sz="2000" b="1"/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5076825" y="3152775"/>
            <a:ext cx="3671888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b="1"/>
              <a:t>Procedure exp</a:t>
            </a:r>
            <a:r>
              <a:rPr lang="en-US" altLang="zh-CN" sz="2000" b="1">
                <a:latin typeface="Arial"/>
              </a:rPr>
              <a:t>’</a:t>
            </a:r>
            <a:endParaRPr lang="en-US" altLang="zh-CN" sz="2000" b="1"/>
          </a:p>
          <a:p>
            <a:r>
              <a:rPr lang="en-US" altLang="zh-CN" sz="2000" b="1"/>
              <a:t>      Begin</a:t>
            </a:r>
          </a:p>
          <a:p>
            <a:r>
              <a:rPr lang="en-US" altLang="zh-CN" sz="2000" b="1"/>
              <a:t>        Case token of</a:t>
            </a:r>
          </a:p>
          <a:p>
            <a:r>
              <a:rPr lang="en-US" altLang="zh-CN" sz="2000" b="1"/>
              <a:t>         +: match(+);</a:t>
            </a:r>
          </a:p>
          <a:p>
            <a:r>
              <a:rPr lang="en-US" altLang="zh-CN" sz="2000" b="1"/>
              <a:t>           term;</a:t>
            </a:r>
          </a:p>
          <a:p>
            <a:r>
              <a:rPr lang="en-US" altLang="zh-CN" sz="2000" b="1"/>
              <a:t>           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;</a:t>
            </a:r>
          </a:p>
          <a:p>
            <a:r>
              <a:rPr lang="en-US" altLang="zh-CN" sz="2000" b="1"/>
              <a:t>         -: match(-);</a:t>
            </a:r>
          </a:p>
          <a:p>
            <a:r>
              <a:rPr lang="en-US" altLang="zh-CN" sz="2000" b="1"/>
              <a:t>           term;</a:t>
            </a:r>
          </a:p>
          <a:p>
            <a:r>
              <a:rPr lang="en-US" altLang="zh-CN" sz="2000" b="1"/>
              <a:t>           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;</a:t>
            </a:r>
          </a:p>
          <a:p>
            <a:r>
              <a:rPr lang="en-US" altLang="zh-CN" sz="2000" b="1"/>
              <a:t>        end case;</a:t>
            </a:r>
          </a:p>
          <a:p>
            <a:r>
              <a:rPr lang="en-US" altLang="zh-CN" sz="2000" b="1"/>
              <a:t>      end exp</a:t>
            </a:r>
            <a:r>
              <a:rPr lang="en-US" altLang="zh-CN" sz="2000" b="1">
                <a:latin typeface="Arial"/>
              </a:rPr>
              <a:t>’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Left-Recursion Removed Grammar and its Procedures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5922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To compute the value of the expression,  exp</a:t>
            </a:r>
            <a:r>
              <a:rPr lang="en-US" altLang="zh-CN" sz="2800" b="1">
                <a:latin typeface="Arial"/>
              </a:rPr>
              <a:t>’</a:t>
            </a:r>
            <a:r>
              <a:rPr lang="en-US" altLang="zh-CN" sz="2800" b="1"/>
              <a:t> needs a parameter from the exp procedure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exp → term exp</a:t>
            </a:r>
            <a:r>
              <a:rPr lang="en-US" altLang="zh-CN" sz="2000" b="1">
                <a:latin typeface="Arial"/>
              </a:rPr>
              <a:t>’</a:t>
            </a:r>
            <a:endParaRPr lang="en-US" altLang="zh-CN" sz="2000" b="1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→ addop term 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∣ε</a:t>
            </a:r>
            <a:endParaRPr lang="zh-CN" altLang="en-US" sz="2000" b="1"/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900113" y="3860800"/>
            <a:ext cx="388778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b="1"/>
              <a:t>function exp:integer;</a:t>
            </a:r>
          </a:p>
          <a:p>
            <a:r>
              <a:rPr lang="en-US" altLang="zh-CN" b="1"/>
              <a:t>      var temp:integer;</a:t>
            </a:r>
          </a:p>
          <a:p>
            <a:r>
              <a:rPr lang="en-US" altLang="zh-CN" b="1"/>
              <a:t>      Begin</a:t>
            </a:r>
          </a:p>
          <a:p>
            <a:r>
              <a:rPr lang="en-US" altLang="zh-CN" b="1"/>
              <a:t>        Temp:=Term;</a:t>
            </a:r>
          </a:p>
          <a:p>
            <a:r>
              <a:rPr lang="en-US" altLang="zh-CN" b="1"/>
              <a:t>        Return Exp</a:t>
            </a:r>
            <a:r>
              <a:rPr lang="en-US" altLang="zh-CN" b="1">
                <a:latin typeface="Arial"/>
              </a:rPr>
              <a:t>’</a:t>
            </a:r>
            <a:r>
              <a:rPr lang="en-US" altLang="zh-CN" b="1"/>
              <a:t>(temp);</a:t>
            </a:r>
          </a:p>
          <a:p>
            <a:r>
              <a:rPr lang="en-US" altLang="zh-CN" b="1"/>
              <a:t>      End exp;</a:t>
            </a:r>
            <a:endParaRPr lang="zh-CN" altLang="en-US" b="1"/>
          </a:p>
        </p:txBody>
      </p:sp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4211638" y="3468688"/>
            <a:ext cx="47529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b="1"/>
              <a:t> </a:t>
            </a:r>
            <a:r>
              <a:rPr lang="en-US" altLang="zh-CN" sz="2000" b="1"/>
              <a:t>function 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(valsofar:integer):integer;</a:t>
            </a:r>
          </a:p>
          <a:p>
            <a:r>
              <a:rPr lang="en-US" altLang="zh-CN" sz="2000" b="1"/>
              <a:t>      Begin</a:t>
            </a:r>
          </a:p>
          <a:p>
            <a:r>
              <a:rPr lang="en-US" altLang="zh-CN" sz="2000" b="1"/>
              <a:t>        If token=+ or token=- then</a:t>
            </a:r>
          </a:p>
          <a:p>
            <a:r>
              <a:rPr lang="en-US" altLang="zh-CN" sz="2000" b="1"/>
              <a:t>        Case token of</a:t>
            </a:r>
          </a:p>
          <a:p>
            <a:r>
              <a:rPr lang="en-US" altLang="zh-CN" sz="2000" b="1"/>
              <a:t>         +: match(+);</a:t>
            </a:r>
          </a:p>
          <a:p>
            <a:r>
              <a:rPr lang="en-US" altLang="zh-CN" sz="2000" b="1"/>
              <a:t>           valsofar:=valsofar+term;</a:t>
            </a:r>
          </a:p>
          <a:p>
            <a:r>
              <a:rPr lang="en-US" altLang="zh-CN" sz="2000" b="1"/>
              <a:t>         -: match(-);</a:t>
            </a:r>
          </a:p>
          <a:p>
            <a:r>
              <a:rPr lang="en-US" altLang="zh-CN" sz="2000" b="1"/>
              <a:t>           valsofar:=valsofar-term;</a:t>
            </a:r>
          </a:p>
          <a:p>
            <a:r>
              <a:rPr lang="en-US" altLang="zh-CN" sz="2000" b="1"/>
              <a:t>        end case;</a:t>
            </a:r>
          </a:p>
          <a:p>
            <a:r>
              <a:rPr lang="en-US" altLang="zh-CN" sz="2000" b="1"/>
              <a:t>        return 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(valsofar);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719137"/>
          </a:xfrm>
        </p:spPr>
        <p:txBody>
          <a:bodyPr/>
          <a:lstStyle/>
          <a:p>
            <a:r>
              <a:rPr lang="en-US" altLang="zh-CN" sz="2800" b="1"/>
              <a:t>The LL(1) parsing table for the new expression</a:t>
            </a:r>
            <a:r>
              <a:rPr lang="en-US" altLang="zh-CN" sz="4000" b="1"/>
              <a:t> </a:t>
            </a:r>
            <a:endParaRPr lang="zh-CN" altLang="en-US" sz="4000" b="1"/>
          </a:p>
        </p:txBody>
      </p:sp>
      <p:graphicFrame>
        <p:nvGraphicFramePr>
          <p:cNvPr id="157700" name="Object 4"/>
          <p:cNvGraphicFramePr>
            <a:graphicFrameLocks noChangeAspect="1"/>
          </p:cNvGraphicFramePr>
          <p:nvPr>
            <p:ph idx="1"/>
          </p:nvPr>
        </p:nvGraphicFramePr>
        <p:xfrm>
          <a:off x="900113" y="1052513"/>
          <a:ext cx="7848600" cy="5907087"/>
        </p:xfrm>
        <a:graphic>
          <a:graphicData uri="http://schemas.openxmlformats.org/presentationml/2006/ole">
            <p:oleObj spid="_x0000_s157700" name="文档" r:id="rId3" imgW="6223092" imgH="5970296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Left Factoring</a:t>
            </a:r>
            <a:endParaRPr lang="zh-CN" altLang="en-US" b="1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000" b="1"/>
              <a:t>Left factoring is required when two or more grammar rule choices </a:t>
            </a:r>
            <a:r>
              <a:rPr lang="en-US" altLang="zh-CN" sz="2000" b="1">
                <a:solidFill>
                  <a:srgbClr val="FF3300"/>
                </a:solidFill>
              </a:rPr>
              <a:t>share a common prefix string</a:t>
            </a:r>
            <a:r>
              <a:rPr lang="en-US" altLang="zh-CN" sz="2000" b="1"/>
              <a:t>, as in the rule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 b="1"/>
              <a:t>                       A→αβ|αγ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1800" b="1"/>
          </a:p>
          <a:p>
            <a:pPr>
              <a:lnSpc>
                <a:spcPct val="80000"/>
              </a:lnSpc>
            </a:pPr>
            <a:r>
              <a:rPr lang="en-US" altLang="zh-CN" sz="2000" b="1"/>
              <a:t>Example: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 b="1"/>
              <a:t>                       stmt-sequence→stmt; stmt-sequence | stmt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 b="1"/>
              <a:t>                       stmt→s</a:t>
            </a:r>
          </a:p>
          <a:p>
            <a:pPr>
              <a:lnSpc>
                <a:spcPct val="80000"/>
              </a:lnSpc>
            </a:pPr>
            <a:r>
              <a:rPr lang="en-US" altLang="zh-CN" sz="2000" b="1"/>
              <a:t>An LL(1) parser </a:t>
            </a:r>
            <a:r>
              <a:rPr lang="en-US" altLang="zh-CN" sz="2000" b="1">
                <a:solidFill>
                  <a:srgbClr val="FF3300"/>
                </a:solidFill>
              </a:rPr>
              <a:t>cannot distinguish</a:t>
            </a:r>
            <a:r>
              <a:rPr lang="en-US" altLang="zh-CN" sz="2000" b="1"/>
              <a:t> between the production choices in such a situation</a:t>
            </a:r>
          </a:p>
          <a:p>
            <a:pPr>
              <a:lnSpc>
                <a:spcPct val="80000"/>
              </a:lnSpc>
            </a:pPr>
            <a:endParaRPr lang="en-US" altLang="zh-CN" sz="2000" b="1"/>
          </a:p>
          <a:p>
            <a:pPr>
              <a:lnSpc>
                <a:spcPct val="80000"/>
              </a:lnSpc>
            </a:pPr>
            <a:r>
              <a:rPr lang="en-US" altLang="zh-CN" sz="2000" b="1"/>
              <a:t>The solution in this simple case is to </a:t>
            </a:r>
            <a:r>
              <a:rPr lang="en-US" altLang="zh-CN" sz="2000" b="1">
                <a:latin typeface="Arial"/>
              </a:rPr>
              <a:t>“</a:t>
            </a:r>
            <a:r>
              <a:rPr lang="en-US" altLang="zh-CN" sz="2000" b="1"/>
              <a:t>factor</a:t>
            </a:r>
            <a:r>
              <a:rPr lang="en-US" altLang="zh-CN" sz="2000" b="1">
                <a:latin typeface="Arial"/>
              </a:rPr>
              <a:t>”</a:t>
            </a:r>
            <a:r>
              <a:rPr lang="en-US" altLang="zh-CN" sz="2000" b="1"/>
              <a:t> the α out on the left and rewrite the rule as two rules: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 b="1"/>
              <a:t>         	 A→αA</a:t>
            </a:r>
            <a:r>
              <a:rPr lang="en-US" altLang="zh-CN" sz="1800" b="1">
                <a:latin typeface="Arial"/>
              </a:rPr>
              <a:t>’</a:t>
            </a:r>
            <a:endParaRPr lang="en-US" altLang="zh-CN" sz="18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 b="1"/>
              <a:t>          	A</a:t>
            </a:r>
            <a:r>
              <a:rPr lang="en-US" altLang="zh-CN" sz="1800" b="1">
                <a:latin typeface="Arial"/>
              </a:rPr>
              <a:t>’</a:t>
            </a:r>
            <a:r>
              <a:rPr lang="en-US" altLang="zh-CN" sz="1800" b="1"/>
              <a:t>→β|γ</a:t>
            </a:r>
            <a:endParaRPr lang="zh-CN" altLang="en-US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Algorithm for Left Factoring a Grammar </a:t>
            </a:r>
            <a:endParaRPr lang="zh-CN" altLang="en-US" sz="4000" b="1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/>
              <a:t> </a:t>
            </a:r>
            <a:r>
              <a:rPr lang="en-US" altLang="zh-CN" sz="2000" b="1"/>
              <a:t>While there are changes to the grammar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For each non-terminal A 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Let α be a prefix of maximal length that is shared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  By two or more production choices for A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0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If α≠εthen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Let A →α1|α2|</a:t>
            </a:r>
            <a:r>
              <a:rPr lang="en-US" altLang="zh-CN" sz="2000" b="1">
                <a:latin typeface="Arial"/>
              </a:rPr>
              <a:t>…</a:t>
            </a:r>
            <a:r>
              <a:rPr lang="en-US" altLang="zh-CN" sz="2000" b="1"/>
              <a:t>|αn be all the production choices for 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    	And suppose thatα1,α2,</a:t>
            </a:r>
            <a:r>
              <a:rPr lang="en-US" altLang="zh-CN" sz="2000" b="1">
                <a:latin typeface="Arial"/>
              </a:rPr>
              <a:t>…</a:t>
            </a:r>
            <a:r>
              <a:rPr lang="en-US" altLang="zh-CN" sz="2000" b="1"/>
              <a:t>,αk shareα, so that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   A →αβ1|αβ2|</a:t>
            </a:r>
            <a:r>
              <a:rPr lang="en-US" altLang="zh-CN" sz="2000" b="1">
                <a:latin typeface="Arial"/>
              </a:rPr>
              <a:t>…</a:t>
            </a:r>
            <a:r>
              <a:rPr lang="en-US" altLang="zh-CN" sz="2000" b="1"/>
              <a:t>|αβk|αK+1|</a:t>
            </a:r>
            <a:r>
              <a:rPr lang="en-US" altLang="zh-CN" sz="2000" b="1">
                <a:latin typeface="Arial"/>
              </a:rPr>
              <a:t>…</a:t>
            </a:r>
            <a:r>
              <a:rPr lang="en-US" altLang="zh-CN" sz="2000" b="1"/>
              <a:t>|αn, the βj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s share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 No common prefix, andαK+1,</a:t>
            </a:r>
            <a:r>
              <a:rPr lang="en-US" altLang="zh-CN" sz="2000" b="1">
                <a:latin typeface="Arial"/>
              </a:rPr>
              <a:t>…</a:t>
            </a:r>
            <a:r>
              <a:rPr lang="en-US" altLang="zh-CN" sz="2000" b="1"/>
              <a:t>,αn do not share α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 Replace the rule A →α1|α2|</a:t>
            </a:r>
            <a:r>
              <a:rPr lang="en-US" altLang="zh-CN" sz="2000" b="1">
                <a:latin typeface="Arial"/>
              </a:rPr>
              <a:t>…</a:t>
            </a:r>
            <a:r>
              <a:rPr lang="en-US" altLang="zh-CN" sz="2000" b="1"/>
              <a:t>|αn by the rules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     A →αA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|αK+1|</a:t>
            </a:r>
            <a:r>
              <a:rPr lang="en-US" altLang="zh-CN" sz="2000" b="1">
                <a:latin typeface="Arial"/>
              </a:rPr>
              <a:t>…</a:t>
            </a:r>
            <a:r>
              <a:rPr lang="en-US" altLang="zh-CN" sz="2000" b="1"/>
              <a:t>|αn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     A </a:t>
            </a:r>
            <a:r>
              <a:rPr lang="en-US" altLang="zh-CN" sz="2000" b="1">
                <a:latin typeface="Arial"/>
              </a:rPr>
              <a:t>‘</a:t>
            </a:r>
            <a:r>
              <a:rPr lang="en-US" altLang="zh-CN" sz="2000" b="1"/>
              <a:t>→β1|β2|</a:t>
            </a:r>
            <a:r>
              <a:rPr lang="en-US" altLang="zh-CN" sz="2000" b="1">
                <a:latin typeface="Arial"/>
              </a:rPr>
              <a:t>…</a:t>
            </a:r>
            <a:r>
              <a:rPr lang="en-US" altLang="zh-CN" sz="2000" b="1"/>
              <a:t>|βk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 </a:t>
            </a:r>
            <a:r>
              <a:rPr lang="en-US" altLang="zh-CN" b="1"/>
              <a:t>Example 4.4</a:t>
            </a:r>
            <a:endParaRPr lang="zh-CN" altLang="en-US" b="1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/>
              <a:t>Consider the grammar for statement sequences, written in right recursive form:</a:t>
            </a:r>
          </a:p>
          <a:p>
            <a:pPr lvl="1">
              <a:buFontTx/>
              <a:buNone/>
            </a:pPr>
            <a:r>
              <a:rPr lang="en-US" altLang="zh-CN" b="1"/>
              <a:t>     Stmt-sequence→stmt; stmt-sequence | stmt</a:t>
            </a:r>
          </a:p>
          <a:p>
            <a:pPr lvl="1">
              <a:buFontTx/>
              <a:buNone/>
            </a:pPr>
            <a:r>
              <a:rPr lang="en-US" altLang="zh-CN" b="1"/>
              <a:t>     Stmt→s</a:t>
            </a:r>
          </a:p>
          <a:p>
            <a:r>
              <a:rPr lang="en-US" altLang="zh-CN" b="1"/>
              <a:t>Left Factored as follows:</a:t>
            </a:r>
          </a:p>
          <a:p>
            <a:pPr lvl="1">
              <a:buFontTx/>
              <a:buNone/>
            </a:pPr>
            <a:r>
              <a:rPr lang="en-US" altLang="zh-CN" b="1"/>
              <a:t>     Stmt-sequence→stmt stmt-seq</a:t>
            </a:r>
            <a:r>
              <a:rPr lang="en-US" altLang="zh-CN" b="1">
                <a:latin typeface="Arial"/>
              </a:rPr>
              <a:t>’</a:t>
            </a:r>
            <a:endParaRPr lang="en-US" altLang="zh-CN" b="1"/>
          </a:p>
          <a:p>
            <a:pPr lvl="1">
              <a:buFontTx/>
              <a:buNone/>
            </a:pPr>
            <a:r>
              <a:rPr lang="en-US" altLang="zh-CN" b="1"/>
              <a:t>     Stmt-seq</a:t>
            </a:r>
            <a:r>
              <a:rPr lang="en-US" altLang="zh-CN" b="1">
                <a:latin typeface="Arial"/>
              </a:rPr>
              <a:t>’</a:t>
            </a:r>
            <a:r>
              <a:rPr lang="en-US" altLang="zh-CN" b="1"/>
              <a:t>→; stmt-sequence | ε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 </a:t>
            </a:r>
            <a:r>
              <a:rPr lang="en-US" altLang="zh-CN" b="1"/>
              <a:t>Example 4.4</a:t>
            </a:r>
            <a:endParaRPr lang="zh-CN" altLang="en-US" b="1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/>
              <a:t>Notices: </a:t>
            </a:r>
          </a:p>
          <a:p>
            <a:pPr lvl="1"/>
            <a:r>
              <a:rPr lang="en-US" altLang="zh-CN" b="1"/>
              <a:t>if we had written the stmt-sequence rule left recursively,</a:t>
            </a:r>
          </a:p>
          <a:p>
            <a:pPr lvl="1"/>
            <a:r>
              <a:rPr lang="en-US" altLang="zh-CN" b="1"/>
              <a:t>Stmt-sequence→stmt-sequence ;stmt | stmt</a:t>
            </a:r>
          </a:p>
          <a:p>
            <a:r>
              <a:rPr lang="en-US" altLang="zh-CN" b="1"/>
              <a:t>Then removing the immediate left recursion would result in the same rules:</a:t>
            </a:r>
          </a:p>
          <a:p>
            <a:pPr lvl="2">
              <a:buFontTx/>
              <a:buNone/>
            </a:pPr>
            <a:r>
              <a:rPr lang="en-US" altLang="zh-CN" b="1"/>
              <a:t> Stmt-sequence→stmt stmt-seq</a:t>
            </a:r>
            <a:r>
              <a:rPr lang="en-US" altLang="zh-CN" b="1">
                <a:latin typeface="Arial"/>
              </a:rPr>
              <a:t>’</a:t>
            </a:r>
            <a:endParaRPr lang="en-US" altLang="zh-CN" b="1"/>
          </a:p>
          <a:p>
            <a:pPr lvl="2">
              <a:buFontTx/>
              <a:buNone/>
            </a:pPr>
            <a:r>
              <a:rPr lang="en-US" altLang="zh-CN" b="1"/>
              <a:t> Stmt-seq</a:t>
            </a:r>
            <a:r>
              <a:rPr lang="en-US" altLang="zh-CN" b="1">
                <a:latin typeface="Arial"/>
              </a:rPr>
              <a:t>’</a:t>
            </a:r>
            <a:r>
              <a:rPr lang="en-US" altLang="zh-CN" b="1"/>
              <a:t>→; stmt-sequence | ε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Example 4.5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/>
              <a:t>Consider the following grammar for if-statements:</a:t>
            </a:r>
          </a:p>
          <a:p>
            <a:pPr lvl="2">
              <a:buFontTx/>
              <a:buNone/>
            </a:pPr>
            <a:r>
              <a:rPr lang="en-US" altLang="zh-CN" b="1"/>
              <a:t> If-stmt → if ( exp ) statement</a:t>
            </a:r>
          </a:p>
          <a:p>
            <a:pPr lvl="2">
              <a:buFontTx/>
              <a:buNone/>
            </a:pPr>
            <a:r>
              <a:rPr lang="en-US" altLang="zh-CN" b="1"/>
              <a:t>                ∣ if ( exp ) statement else statement</a:t>
            </a:r>
          </a:p>
          <a:p>
            <a:r>
              <a:rPr lang="en-US" altLang="zh-CN" b="1"/>
              <a:t> The left factored form of this grammar is:</a:t>
            </a:r>
          </a:p>
          <a:p>
            <a:pPr lvl="2">
              <a:buFontTx/>
              <a:buNone/>
            </a:pPr>
            <a:r>
              <a:rPr lang="en-US" altLang="zh-CN" b="1"/>
              <a:t> If-stmt → if (exp) statement else-part</a:t>
            </a:r>
          </a:p>
          <a:p>
            <a:pPr lvl="2">
              <a:buFontTx/>
              <a:buNone/>
            </a:pPr>
            <a:r>
              <a:rPr lang="en-US" altLang="zh-CN" b="1"/>
              <a:t> Else-part → else statement | ε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Example 4.6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An arithmetic expression grammar with right associativity operation: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 b="1"/>
              <a:t>                    exp → term+exp |term</a:t>
            </a:r>
          </a:p>
          <a:p>
            <a:pPr>
              <a:lnSpc>
                <a:spcPct val="90000"/>
              </a:lnSpc>
            </a:pPr>
            <a:r>
              <a:rPr lang="en-US" altLang="zh-CN" sz="2400" b="1"/>
              <a:t>This grammar needs to be left factored, and we obtain the rules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 b="1"/>
              <a:t>                    exp → term exp</a:t>
            </a:r>
            <a:r>
              <a:rPr lang="en-US" altLang="zh-CN" sz="2000" b="1">
                <a:latin typeface="Arial"/>
              </a:rPr>
              <a:t>’</a:t>
            </a:r>
            <a:endParaRPr lang="en-US" altLang="zh-CN" sz="2000" b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 b="1"/>
              <a:t>                    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→ + exp∣ε</a:t>
            </a:r>
          </a:p>
          <a:p>
            <a:pPr>
              <a:lnSpc>
                <a:spcPct val="90000"/>
              </a:lnSpc>
            </a:pPr>
            <a:r>
              <a:rPr lang="en-US" altLang="zh-CN" sz="2400" b="1"/>
              <a:t>Suppose we substitute term exp</a:t>
            </a:r>
            <a:r>
              <a:rPr lang="en-US" altLang="zh-CN" sz="2400" b="1">
                <a:latin typeface="Arial"/>
              </a:rPr>
              <a:t>’</a:t>
            </a:r>
            <a:r>
              <a:rPr lang="en-US" altLang="zh-CN" sz="2400" b="1"/>
              <a:t> for exp, we then obtain: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 b="1"/>
              <a:t>                   exp → term exp</a:t>
            </a:r>
            <a:r>
              <a:rPr lang="en-US" altLang="zh-CN" sz="2000" b="1">
                <a:latin typeface="Arial"/>
              </a:rPr>
              <a:t>’</a:t>
            </a:r>
            <a:endParaRPr lang="en-US" altLang="zh-CN" sz="2000" b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 b="1"/>
              <a:t>                   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→ + term exp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∣ε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Example 4.7</a:t>
            </a:r>
            <a:endParaRPr lang="zh-CN" altLang="en-US" b="1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 b="1"/>
              <a:t>An typical case where a grammar fails to be LL(1)</a:t>
            </a:r>
          </a:p>
          <a:p>
            <a:pPr lvl="1">
              <a:buFontTx/>
              <a:buNone/>
            </a:pPr>
            <a:r>
              <a:rPr lang="en-US" altLang="zh-CN" sz="2400" b="1"/>
              <a:t>         Statement → assign-stmt| call-stmt| other</a:t>
            </a:r>
          </a:p>
          <a:p>
            <a:pPr lvl="1">
              <a:buFontTx/>
              <a:buNone/>
            </a:pPr>
            <a:r>
              <a:rPr lang="en-US" altLang="zh-CN" sz="2400" b="1"/>
              <a:t>         Assign-stmt→identifier:=exp</a:t>
            </a:r>
          </a:p>
          <a:p>
            <a:pPr lvl="1">
              <a:buFontTx/>
              <a:buNone/>
            </a:pPr>
            <a:r>
              <a:rPr lang="en-US" altLang="zh-CN" sz="2400" b="1"/>
              <a:t>         Call-stmt→indentifier(exp-list)</a:t>
            </a:r>
          </a:p>
          <a:p>
            <a:r>
              <a:rPr lang="en-US" altLang="zh-CN" sz="2800" b="1"/>
              <a:t>Where, identifier is shared as first token of both assign-stmt and call-stmt and, </a:t>
            </a:r>
          </a:p>
          <a:p>
            <a:r>
              <a:rPr lang="en-US" altLang="zh-CN" sz="2800" b="1"/>
              <a:t>thus, could be the lookahead token for either. </a:t>
            </a:r>
          </a:p>
          <a:p>
            <a:r>
              <a:rPr lang="en-US" altLang="zh-CN" sz="2800" b="1"/>
              <a:t>But not in the form can be left factored.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4.2 LL(1) Parsing</a:t>
            </a:r>
            <a:endParaRPr lang="zh-CN" altLang="en-US" b="1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Example 4.7</a:t>
            </a:r>
            <a:endParaRPr lang="zh-CN" altLang="en-US" b="1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First replace assign-stmt and call-stmt by the right-hand sides of their definition productions: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 b="1"/>
              <a:t>Statement → identifier:=exp | indentifier(exp-list)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 b="1"/>
              <a:t>                     | other</a:t>
            </a:r>
          </a:p>
          <a:p>
            <a:pPr>
              <a:lnSpc>
                <a:spcPct val="80000"/>
              </a:lnSpc>
            </a:pPr>
            <a:r>
              <a:rPr lang="en-US" altLang="zh-CN" sz="2800" b="1"/>
              <a:t>Then, we left factor to obtain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 b="1"/>
              <a:t>Statement → identifier statement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 | other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 b="1"/>
              <a:t>Statement</a:t>
            </a:r>
            <a:r>
              <a:rPr lang="en-US" altLang="zh-CN" sz="2000" b="1">
                <a:latin typeface="Arial"/>
              </a:rPr>
              <a:t>’</a:t>
            </a:r>
            <a:r>
              <a:rPr lang="en-US" altLang="zh-CN" sz="2000" b="1"/>
              <a:t> →:=exp |(exp-list)</a:t>
            </a:r>
          </a:p>
          <a:p>
            <a:pPr>
              <a:lnSpc>
                <a:spcPct val="80000"/>
              </a:lnSpc>
            </a:pPr>
            <a:r>
              <a:rPr lang="en-US" altLang="zh-CN" sz="2800" b="1"/>
              <a:t>Note: 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this obscures the semantics of call and assignment by separating the identifier from the actual call or assign action.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4.2.4 Syntax Tree Construction in LL(1) Parsing</a:t>
            </a:r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Difficulty in Construction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600" b="1"/>
              <a:t>It is more difficult for LL(1) to adapt to syntax tree construction than recursive descent parsing</a:t>
            </a:r>
          </a:p>
          <a:p>
            <a:pPr>
              <a:lnSpc>
                <a:spcPct val="90000"/>
              </a:lnSpc>
            </a:pPr>
            <a:endParaRPr lang="en-US" altLang="zh-CN" sz="2600" b="1"/>
          </a:p>
          <a:p>
            <a:pPr>
              <a:lnSpc>
                <a:spcPct val="90000"/>
              </a:lnSpc>
            </a:pPr>
            <a:r>
              <a:rPr lang="en-US" altLang="zh-CN" sz="2600" b="1"/>
              <a:t>The structure of the syntax tree can be obscured by left factoring and left recursion removal</a:t>
            </a:r>
          </a:p>
          <a:p>
            <a:pPr>
              <a:lnSpc>
                <a:spcPct val="90000"/>
              </a:lnSpc>
            </a:pPr>
            <a:endParaRPr lang="en-US" altLang="zh-CN" sz="2600" b="1"/>
          </a:p>
          <a:p>
            <a:pPr>
              <a:lnSpc>
                <a:spcPct val="90000"/>
              </a:lnSpc>
            </a:pPr>
            <a:r>
              <a:rPr lang="en-US" altLang="zh-CN" sz="2600" b="1"/>
              <a:t>The parsing stack represents only predicated structure, not structure that have been actually seen</a:t>
            </a:r>
            <a:endParaRPr lang="zh-CN" altLang="en-US" sz="2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Solution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2800" b="1"/>
              <a:t> </a:t>
            </a:r>
            <a:r>
              <a:rPr lang="en-US" altLang="zh-CN" sz="2800" b="1"/>
              <a:t>The solution</a:t>
            </a:r>
          </a:p>
          <a:p>
            <a:pPr lvl="1"/>
            <a:r>
              <a:rPr lang="en-US" altLang="zh-CN" sz="2400" b="1" i="1"/>
              <a:t>Delay the construction of syntax tree nodes to the point when structures are removed from the parsing stack.</a:t>
            </a:r>
            <a:endParaRPr lang="en-US" altLang="zh-CN" sz="2400" b="1"/>
          </a:p>
          <a:p>
            <a:r>
              <a:rPr lang="en-US" altLang="zh-CN" sz="2800" b="1"/>
              <a:t>An extra stack is used to keep track of syntax tree nodes, and</a:t>
            </a:r>
          </a:p>
          <a:p>
            <a:r>
              <a:rPr lang="en-US" altLang="zh-CN" sz="2800" b="1"/>
              <a:t>The </a:t>
            </a:r>
            <a:r>
              <a:rPr lang="en-US" altLang="zh-CN" sz="2800" b="1">
                <a:latin typeface="Arial"/>
              </a:rPr>
              <a:t>“</a:t>
            </a:r>
            <a:r>
              <a:rPr lang="en-US" altLang="zh-CN" sz="2800" b="1"/>
              <a:t>action</a:t>
            </a:r>
            <a:r>
              <a:rPr lang="en-US" altLang="zh-CN" sz="2800" b="1">
                <a:latin typeface="Arial"/>
              </a:rPr>
              <a:t>”</a:t>
            </a:r>
            <a:r>
              <a:rPr lang="en-US" altLang="zh-CN" sz="2800" b="1"/>
              <a:t> markers are placed in the parsing stack to indicate when and what actions on the tree stack should occur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Example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b="1"/>
              <a:t>A barebones expression grammar with only an addition operation.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b="1"/>
              <a:t>       E →E + n |n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b="1"/>
              <a:t>       /* be applied left association*/</a:t>
            </a:r>
          </a:p>
          <a:p>
            <a:pPr>
              <a:lnSpc>
                <a:spcPct val="90000"/>
              </a:lnSpc>
            </a:pPr>
            <a:r>
              <a:rPr lang="en-US" altLang="zh-CN" b="1"/>
              <a:t>The corresponding LL(1) grammar with left recursion removal is.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b="1"/>
              <a:t>       E →n E</a:t>
            </a:r>
            <a:r>
              <a:rPr lang="en-US" altLang="zh-CN" b="1">
                <a:latin typeface="Arial"/>
              </a:rPr>
              <a:t>’</a:t>
            </a:r>
            <a:endParaRPr lang="en-US" altLang="zh-CN" b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b="1"/>
              <a:t>       E</a:t>
            </a:r>
            <a:r>
              <a:rPr lang="en-US" altLang="zh-CN" b="1">
                <a:latin typeface="Arial"/>
              </a:rPr>
              <a:t>’</a:t>
            </a:r>
            <a:r>
              <a:rPr lang="en-US" altLang="zh-CN" b="1"/>
              <a:t> →+nE</a:t>
            </a:r>
            <a:r>
              <a:rPr lang="en-US" altLang="zh-CN" b="1">
                <a:latin typeface="Arial"/>
              </a:rPr>
              <a:t>’</a:t>
            </a:r>
            <a:r>
              <a:rPr lang="en-US" altLang="zh-CN" b="1"/>
              <a:t>|ε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To compute the arithmetic value of the expression</a:t>
            </a:r>
            <a:endParaRPr lang="zh-CN" altLang="en-US" sz="4000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Use a separate stack to store the intermediate values of the computation, called </a:t>
            </a:r>
            <a:r>
              <a:rPr lang="en-US" altLang="zh-CN" sz="2400">
                <a:solidFill>
                  <a:srgbClr val="FF3300"/>
                </a:solidFill>
              </a:rPr>
              <a:t>the value stack</a:t>
            </a:r>
            <a:r>
              <a:rPr lang="en-US" altLang="zh-CN" sz="2400"/>
              <a:t>;</a:t>
            </a:r>
          </a:p>
          <a:p>
            <a:pPr lvl="1">
              <a:lnSpc>
                <a:spcPct val="80000"/>
              </a:lnSpc>
            </a:pPr>
            <a:r>
              <a:rPr lang="en-US" altLang="zh-CN" sz="2000"/>
              <a:t>Schedule two operations on that stack: </a:t>
            </a:r>
          </a:p>
          <a:p>
            <a:pPr lvl="2">
              <a:lnSpc>
                <a:spcPct val="80000"/>
              </a:lnSpc>
            </a:pPr>
            <a:r>
              <a:rPr lang="en-US" altLang="zh-CN" sz="1800"/>
              <a:t>A push of a number;</a:t>
            </a:r>
          </a:p>
          <a:p>
            <a:pPr lvl="2">
              <a:lnSpc>
                <a:spcPct val="80000"/>
              </a:lnSpc>
            </a:pPr>
            <a:r>
              <a:rPr lang="en-US" altLang="zh-CN" sz="1800"/>
              <a:t>The addition of two numbers.</a:t>
            </a:r>
          </a:p>
          <a:p>
            <a:pPr lvl="2">
              <a:lnSpc>
                <a:spcPct val="80000"/>
              </a:lnSpc>
            </a:pPr>
            <a:r>
              <a:rPr lang="en-US" altLang="zh-CN" sz="1800">
                <a:solidFill>
                  <a:srgbClr val="FF3300"/>
                </a:solidFill>
              </a:rPr>
              <a:t>PUSH</a:t>
            </a:r>
            <a:r>
              <a:rPr lang="en-US" altLang="zh-CN" sz="1800"/>
              <a:t> can be performed </a:t>
            </a:r>
            <a:r>
              <a:rPr lang="en-US" altLang="zh-CN" sz="1800">
                <a:solidFill>
                  <a:srgbClr val="FF3300"/>
                </a:solidFill>
              </a:rPr>
              <a:t>by the match procedure</a:t>
            </a:r>
            <a:r>
              <a:rPr lang="en-US" altLang="zh-CN" sz="1800"/>
              <a:t>, and</a:t>
            </a:r>
          </a:p>
          <a:p>
            <a:pPr lvl="2">
              <a:lnSpc>
                <a:spcPct val="80000"/>
              </a:lnSpc>
            </a:pPr>
            <a:r>
              <a:rPr lang="en-US" altLang="zh-CN" sz="1800">
                <a:solidFill>
                  <a:srgbClr val="FF3300"/>
                </a:solidFill>
              </a:rPr>
              <a:t>ADDITION</a:t>
            </a:r>
            <a:r>
              <a:rPr lang="en-US" altLang="zh-CN" sz="1800"/>
              <a:t> should be scheduled on the stack, by pushing a </a:t>
            </a:r>
            <a:r>
              <a:rPr lang="en-US" altLang="zh-CN" sz="1800">
                <a:solidFill>
                  <a:srgbClr val="FF3300"/>
                </a:solidFill>
              </a:rPr>
              <a:t>special symbol (such as #)</a:t>
            </a:r>
            <a:r>
              <a:rPr lang="en-US" altLang="zh-CN" sz="1800"/>
              <a:t> on the parsing stack.</a:t>
            </a:r>
          </a:p>
          <a:p>
            <a:pPr lvl="1">
              <a:lnSpc>
                <a:spcPct val="80000"/>
              </a:lnSpc>
            </a:pPr>
            <a:r>
              <a:rPr lang="en-US" altLang="zh-CN" sz="2000"/>
              <a:t>This symbol must also be added to the grammar rule that match a +, namely, the rule for E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:</a:t>
            </a:r>
          </a:p>
          <a:p>
            <a:pPr lvl="2">
              <a:lnSpc>
                <a:spcPct val="80000"/>
              </a:lnSpc>
            </a:pPr>
            <a:r>
              <a:rPr lang="en-US" altLang="zh-CN" sz="1800"/>
              <a:t>E</a:t>
            </a:r>
            <a:r>
              <a:rPr lang="en-US" altLang="zh-CN" sz="1800">
                <a:latin typeface="Arial"/>
              </a:rPr>
              <a:t>’</a:t>
            </a:r>
            <a:r>
              <a:rPr lang="en-US" altLang="zh-CN" sz="1800"/>
              <a:t> →+n#E</a:t>
            </a:r>
            <a:r>
              <a:rPr lang="en-US" altLang="zh-CN" sz="1800">
                <a:latin typeface="Arial"/>
              </a:rPr>
              <a:t>’</a:t>
            </a:r>
            <a:r>
              <a:rPr lang="en-US" altLang="zh-CN" sz="1800"/>
              <a:t>|ε</a:t>
            </a:r>
          </a:p>
          <a:p>
            <a:pPr>
              <a:lnSpc>
                <a:spcPct val="8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Notes:</a:t>
            </a:r>
            <a:r>
              <a:rPr lang="en-US" altLang="zh-CN" sz="2400"/>
              <a:t> The addition is scheduled just after the next number, but before any more E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 non-terminals are processed. This guaranteed left associativity.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b="1"/>
              <a:t>The actions of the parser to compute the value of the expression 3+4+5</a:t>
            </a:r>
            <a:endParaRPr lang="zh-CN" altLang="en-US" sz="2800" b="1"/>
          </a:p>
        </p:txBody>
      </p:sp>
      <p:graphicFrame>
        <p:nvGraphicFramePr>
          <p:cNvPr id="172036" name="Object 4"/>
          <p:cNvGraphicFramePr>
            <a:graphicFrameLocks noChangeAspect="1"/>
          </p:cNvGraphicFramePr>
          <p:nvPr>
            <p:ph idx="1"/>
          </p:nvPr>
        </p:nvGraphicFramePr>
        <p:xfrm>
          <a:off x="971550" y="2078038"/>
          <a:ext cx="7345363" cy="4189412"/>
        </p:xfrm>
        <a:graphic>
          <a:graphicData uri="http://schemas.openxmlformats.org/presentationml/2006/ole">
            <p:oleObj spid="_x0000_s172036" name="文档" r:id="rId3" imgW="6249674" imgH="356388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4.3 First and Follow Sets</a:t>
            </a:r>
            <a:endParaRPr lang="zh-CN" altLang="en-US"/>
          </a:p>
        </p:txBody>
      </p:sp>
      <p:sp>
        <p:nvSpPr>
          <p:cNvPr id="17408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endParaRPr lang="en-US" altLang="zh-CN" sz="2400"/>
          </a:p>
          <a:p>
            <a:pPr algn="l">
              <a:lnSpc>
                <a:spcPct val="80000"/>
              </a:lnSpc>
            </a:pPr>
            <a:r>
              <a:rPr lang="en-US" altLang="zh-CN" sz="2400"/>
              <a:t>The LL(1) parsing algorithm is based on the LL(1) parsing table</a:t>
            </a:r>
          </a:p>
          <a:p>
            <a:pPr algn="l">
              <a:lnSpc>
                <a:spcPct val="8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The LL(1) parsing table construction involves the First and Follow sets</a:t>
            </a:r>
            <a:endParaRPr lang="zh-CN" altLang="en-US" sz="24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4.3.1 First Sets</a:t>
            </a:r>
            <a:endParaRPr lang="zh-CN" altLang="en-US"/>
          </a:p>
        </p:txBody>
      </p:sp>
      <p:sp>
        <p:nvSpPr>
          <p:cNvPr id="17613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Definition </a:t>
            </a:r>
            <a:endParaRPr lang="zh-CN" altLang="en-US" b="1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 b="1"/>
              <a:t>Let X be a grammar symbol( a terminal or non-terminal) or ε. Then First(X) is a set of terminals or ε, which is defined as follows:</a:t>
            </a:r>
          </a:p>
          <a:p>
            <a:pPr lvl="2">
              <a:buFontTx/>
              <a:buNone/>
            </a:pPr>
            <a:r>
              <a:rPr lang="en-US" altLang="zh-CN" sz="2000" b="1"/>
              <a:t>1. If X is a terminal or ε, then First(X) = {X};</a:t>
            </a:r>
          </a:p>
          <a:p>
            <a:pPr lvl="2">
              <a:buFontTx/>
              <a:buNone/>
            </a:pPr>
            <a:r>
              <a:rPr lang="en-US" altLang="zh-CN" sz="2000" b="1"/>
              <a:t>2. If X is a non-terminal, then for each production choice X→X1X2</a:t>
            </a:r>
            <a:r>
              <a:rPr lang="en-US" altLang="zh-CN" sz="2000" b="1">
                <a:latin typeface="Arial"/>
              </a:rPr>
              <a:t>…</a:t>
            </a:r>
            <a:r>
              <a:rPr lang="en-US" altLang="zh-CN" sz="2000" b="1"/>
              <a:t>Xn, </a:t>
            </a:r>
          </a:p>
          <a:p>
            <a:pPr lvl="2">
              <a:buFontTx/>
              <a:buNone/>
            </a:pPr>
            <a:r>
              <a:rPr lang="en-US" altLang="zh-CN" sz="2000" b="1"/>
              <a:t>First(X) contains First(X1)-{ε}. </a:t>
            </a:r>
          </a:p>
          <a:p>
            <a:pPr lvl="2">
              <a:buFontTx/>
              <a:buNone/>
            </a:pPr>
            <a:r>
              <a:rPr lang="en-US" altLang="zh-CN" sz="2000" b="1"/>
              <a:t>If also for some i&lt;n, all the set First(X1)..First(Xi) contain ε,the first(X) contains First(Xi+1)-{ε}.</a:t>
            </a:r>
          </a:p>
          <a:p>
            <a:pPr lvl="2">
              <a:buFontTx/>
              <a:buNone/>
            </a:pPr>
            <a:r>
              <a:rPr lang="en-US" altLang="zh-CN" sz="2000" b="1"/>
              <a:t>IF all the set First(X1)..First(Xn) contain ε, the First(X) contains 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4.2.1 The Basic Method of LL(1) Parsing</a:t>
            </a:r>
            <a:endParaRPr lang="zh-CN" altLang="en-US" b="1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Definition </a:t>
            </a:r>
            <a:endParaRPr lang="zh-CN" altLang="en-US" b="1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/>
              <a:t>Let α be a string of terminals and non-terminals, X1X2</a:t>
            </a:r>
            <a:r>
              <a:rPr lang="en-US" altLang="zh-CN" b="1">
                <a:latin typeface="Arial"/>
              </a:rPr>
              <a:t>…</a:t>
            </a:r>
            <a:r>
              <a:rPr lang="en-US" altLang="zh-CN" b="1"/>
              <a:t>Xn. First(α) is defined as follows:</a:t>
            </a:r>
          </a:p>
          <a:p>
            <a:pPr lvl="2">
              <a:buFontTx/>
              <a:buNone/>
            </a:pPr>
            <a:r>
              <a:rPr lang="en-US" altLang="zh-CN" b="1"/>
              <a:t>1.First(α) contains First(X1)-{ε};</a:t>
            </a:r>
          </a:p>
          <a:p>
            <a:pPr lvl="2">
              <a:buFontTx/>
              <a:buNone/>
            </a:pPr>
            <a:r>
              <a:rPr lang="en-US" altLang="zh-CN" b="1"/>
              <a:t>2.For each i=2,</a:t>
            </a:r>
            <a:r>
              <a:rPr lang="en-US" altLang="zh-CN" b="1">
                <a:latin typeface="Arial"/>
              </a:rPr>
              <a:t>…</a:t>
            </a:r>
            <a:r>
              <a:rPr lang="en-US" altLang="zh-CN" b="1"/>
              <a:t>,n, if for all k=1,..,i-1, First(Xk) contains ε, then First(α) </a:t>
            </a:r>
          </a:p>
          <a:p>
            <a:pPr lvl="2">
              <a:buFontTx/>
              <a:buNone/>
            </a:pPr>
            <a:r>
              <a:rPr lang="en-US" altLang="zh-CN" b="1"/>
              <a:t>contains First(Xk)-{ε}.</a:t>
            </a:r>
          </a:p>
          <a:p>
            <a:pPr lvl="2">
              <a:buFontTx/>
              <a:buNone/>
            </a:pPr>
            <a:r>
              <a:rPr lang="en-US" altLang="zh-CN" b="1"/>
              <a:t>3. IF all the set First(X1)..First(Xn) contain ε, the First(α) contains ε.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Algorithm Computing First (A)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i="1"/>
              <a:t>Algorithm for computing First(A) for all non-terminal A:</a:t>
            </a:r>
            <a:endParaRPr lang="en-US" altLang="zh-CN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For all non-terminal A do First(A):={ };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While there are changes to any First(A) do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  For each production choice A→X1X2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Xn do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      K:=1; Continue:=true;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      While Continue= true and k&lt;=n do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         Add First(Xk)-{ε} to First(A);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         If ε is not in First(Xk) then Continue:= false;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         k:=k+1;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/>
              <a:t>      If Continue = true then addεto First(A);</a:t>
            </a:r>
            <a:endParaRPr lang="en-US" altLang="zh-CN" sz="20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Algorithm Computing First (A)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None/>
            </a:pPr>
            <a:endParaRPr lang="en-US" altLang="zh-CN" i="1"/>
          </a:p>
          <a:p>
            <a:r>
              <a:rPr lang="en-US" altLang="zh-CN" sz="3600" i="1"/>
              <a:t>Simplified algorithm in the absence of ε-production</a:t>
            </a:r>
            <a:r>
              <a:rPr lang="en-US" altLang="zh-CN" i="1"/>
              <a:t>.</a:t>
            </a:r>
            <a:endParaRPr lang="en-US" altLang="zh-CN"/>
          </a:p>
          <a:p>
            <a:pPr lvl="2">
              <a:buFontTx/>
              <a:buNone/>
            </a:pPr>
            <a:r>
              <a:rPr lang="en-US" altLang="zh-CN"/>
              <a:t>For all non-terminal A do First(A):={ };</a:t>
            </a:r>
          </a:p>
          <a:p>
            <a:pPr lvl="2">
              <a:buFontTx/>
              <a:buNone/>
            </a:pPr>
            <a:r>
              <a:rPr lang="en-US" altLang="zh-CN"/>
              <a:t>While there are changes to any First(A) do</a:t>
            </a:r>
          </a:p>
          <a:p>
            <a:pPr lvl="2">
              <a:buFontTx/>
              <a:buNone/>
            </a:pPr>
            <a:r>
              <a:rPr lang="en-US" altLang="zh-CN"/>
              <a:t>  For each production choice A→X1X2</a:t>
            </a:r>
            <a:r>
              <a:rPr lang="en-US" altLang="zh-CN">
                <a:latin typeface="Arial"/>
              </a:rPr>
              <a:t>…</a:t>
            </a:r>
            <a:r>
              <a:rPr lang="en-US" altLang="zh-CN"/>
              <a:t>Xn do</a:t>
            </a:r>
          </a:p>
          <a:p>
            <a:pPr lvl="2">
              <a:buFontTx/>
              <a:buNone/>
            </a:pPr>
            <a:r>
              <a:rPr lang="en-US" altLang="zh-CN"/>
              <a:t>         Add First(X1) to First(A);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About Nullable Non-Terminal 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000" b="1"/>
              <a:t>Definition:  A non-terminal A is nullable if there exists a derivation A=&gt;ε.</a:t>
            </a:r>
          </a:p>
          <a:p>
            <a:pPr>
              <a:lnSpc>
                <a:spcPct val="80000"/>
              </a:lnSpc>
            </a:pPr>
            <a:r>
              <a:rPr lang="en-US" altLang="zh-CN" sz="2000" b="1"/>
              <a:t>Theorem:   A non-terminal A is nullable if and only if First(A) contains ε.</a:t>
            </a:r>
          </a:p>
          <a:p>
            <a:pPr>
              <a:lnSpc>
                <a:spcPct val="80000"/>
              </a:lnSpc>
            </a:pPr>
            <a:r>
              <a:rPr lang="en-US" altLang="zh-CN" sz="2000" b="1"/>
              <a:t>Proof : 1. If A is nullable, then First(A) contains ε.</a:t>
            </a:r>
          </a:p>
          <a:p>
            <a:pPr lvl="1">
              <a:lnSpc>
                <a:spcPct val="80000"/>
              </a:lnSpc>
            </a:pPr>
            <a:r>
              <a:rPr lang="en-US" altLang="zh-CN" sz="1800" b="1"/>
              <a:t>As A =&gt; *ε, we use induction on the length of a derivation.</a:t>
            </a:r>
          </a:p>
          <a:p>
            <a:pPr lvl="1">
              <a:lnSpc>
                <a:spcPct val="80000"/>
              </a:lnSpc>
            </a:pPr>
            <a:r>
              <a:rPr lang="en-US" altLang="zh-CN" sz="1800" b="1"/>
              <a:t>(1) A=&gt; ε, then there must be a production A→ε,by definition, </a:t>
            </a:r>
          </a:p>
          <a:p>
            <a:pPr lvl="1">
              <a:lnSpc>
                <a:spcPct val="80000"/>
              </a:lnSpc>
            </a:pPr>
            <a:r>
              <a:rPr lang="en-US" altLang="zh-CN" sz="1800" b="1"/>
              <a:t>     First(A) contain First(ε)={ε}.</a:t>
            </a:r>
          </a:p>
          <a:p>
            <a:pPr lvl="1">
              <a:lnSpc>
                <a:spcPct val="80000"/>
              </a:lnSpc>
            </a:pPr>
            <a:r>
              <a:rPr lang="en-US" altLang="zh-CN" sz="1800" b="1"/>
              <a:t>(2) Assume the truth of the statement for derivation of length &lt; n,                   </a:t>
            </a:r>
          </a:p>
          <a:p>
            <a:pPr lvl="1">
              <a:lnSpc>
                <a:spcPct val="80000"/>
              </a:lnSpc>
            </a:pPr>
            <a:r>
              <a:rPr lang="en-US" altLang="zh-CN" sz="1800" b="1"/>
              <a:t>     and let A=&gt;X1</a:t>
            </a:r>
            <a:r>
              <a:rPr lang="en-US" altLang="zh-CN" sz="1800" b="1">
                <a:latin typeface="Arial"/>
              </a:rPr>
              <a:t>…</a:t>
            </a:r>
            <a:r>
              <a:rPr lang="en-US" altLang="zh-CN" sz="1800" b="1"/>
              <a:t>XK=&gt;*ε be a derivation of length n;</a:t>
            </a:r>
          </a:p>
          <a:p>
            <a:pPr lvl="1">
              <a:lnSpc>
                <a:spcPct val="80000"/>
              </a:lnSpc>
            </a:pPr>
            <a:r>
              <a:rPr lang="en-US" altLang="zh-CN" sz="1800" b="1"/>
              <a:t>     All the Xi must be non-terminals;           </a:t>
            </a:r>
          </a:p>
          <a:p>
            <a:pPr>
              <a:lnSpc>
                <a:spcPct val="80000"/>
              </a:lnSpc>
            </a:pPr>
            <a:r>
              <a:rPr lang="en-US" altLang="zh-CN" sz="2000" b="1"/>
              <a:t>Implying that each Xi =&gt;*ε, and in fewer than n steps.</a:t>
            </a:r>
          </a:p>
          <a:p>
            <a:pPr>
              <a:lnSpc>
                <a:spcPct val="80000"/>
              </a:lnSpc>
            </a:pPr>
            <a:r>
              <a:rPr lang="en-US" altLang="zh-CN" sz="2000" b="1"/>
              <a:t>Thus, by the induction assumption, for each i First(Xi )={ ε}</a:t>
            </a:r>
          </a:p>
          <a:p>
            <a:pPr>
              <a:lnSpc>
                <a:spcPct val="80000"/>
              </a:lnSpc>
            </a:pPr>
            <a:r>
              <a:rPr lang="en-US" altLang="zh-CN" sz="2000" b="1"/>
              <a:t>Finally, by definition, First(A) must containε.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Example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35150"/>
            <a:ext cx="4248150" cy="44735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Simple integer expression grammar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80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exp → expr addop term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	∣term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addop → +|-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term → term mulop factor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 ∣ factor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mulop →*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factor →(expr) ∣ number   </a:t>
            </a:r>
            <a:endParaRPr lang="zh-CN" altLang="en-US" sz="2400"/>
          </a:p>
        </p:txBody>
      </p:sp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4284663" y="1844675"/>
            <a:ext cx="485933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1600"/>
              <a:t> </a:t>
            </a:r>
            <a:r>
              <a:rPr lang="en-US" altLang="zh-CN" sz="2800"/>
              <a:t>Write out each choice separately in order: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zh-CN" sz="2800"/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(1) exp → exp addop term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(2) exp → term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(3) addop → +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(4) addop → -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(5) term → term mulop factor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(6) term → factor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(7) mulop →*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(8) factor →(exp) 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(9) factor →number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First Set for Above Example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/>
              <a:t>We can use the simplified algorithm as there exists noε-production</a:t>
            </a:r>
          </a:p>
          <a:p>
            <a:pPr>
              <a:lnSpc>
                <a:spcPct val="90000"/>
              </a:lnSpc>
            </a:pPr>
            <a:r>
              <a:rPr lang="en-US" altLang="zh-CN"/>
              <a:t>The First sets are as follows: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        First(exp)={(,number}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        First(term)={(,number}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        First(factor)={(,number}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        First(addop)={+,-}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        First(mulop)={*}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5348" name="Object 4"/>
          <p:cNvGraphicFramePr>
            <a:graphicFrameLocks noChangeAspect="1"/>
          </p:cNvGraphicFramePr>
          <p:nvPr/>
        </p:nvGraphicFramePr>
        <p:xfrm>
          <a:off x="468313" y="2636838"/>
          <a:ext cx="8280400" cy="3240087"/>
        </p:xfrm>
        <a:graphic>
          <a:graphicData uri="http://schemas.openxmlformats.org/presentationml/2006/ole">
            <p:oleObj spid="_x0000_s185348" name="文档" r:id="rId3" imgW="5599489" imgH="2249077" progId="Word.Document.8">
              <p:embed/>
            </p:oleObj>
          </a:graphicData>
        </a:graphic>
      </p:graphicFrame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1116013" y="836613"/>
            <a:ext cx="6911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The computation process for above First Set</a:t>
            </a:r>
            <a:r>
              <a:rPr lang="en-US" altLang="zh-CN" b="1"/>
              <a:t> 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Example</a:t>
            </a:r>
            <a:endParaRPr lang="zh-CN" altLang="en-US" b="1"/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tabLst>
                <a:tab pos="1158875" algn="l"/>
              </a:tabLst>
            </a:pPr>
            <a:r>
              <a:rPr lang="en-US" altLang="zh-CN" sz="2000" b="1"/>
              <a:t>Left factored grammar of if-statement</a:t>
            </a:r>
          </a:p>
          <a:p>
            <a:pPr>
              <a:lnSpc>
                <a:spcPct val="80000"/>
              </a:lnSpc>
              <a:buFontTx/>
              <a:buNone/>
              <a:tabLst>
                <a:tab pos="1158875" algn="l"/>
              </a:tabLst>
            </a:pPr>
            <a:r>
              <a:rPr lang="en-US" altLang="zh-CN" sz="2000" b="1"/>
              <a:t>             Statement → if-stmt | other</a:t>
            </a:r>
          </a:p>
          <a:p>
            <a:pPr>
              <a:lnSpc>
                <a:spcPct val="80000"/>
              </a:lnSpc>
              <a:buFontTx/>
              <a:buNone/>
              <a:tabLst>
                <a:tab pos="1158875" algn="l"/>
              </a:tabLst>
            </a:pPr>
            <a:r>
              <a:rPr lang="en-US" altLang="zh-CN" sz="2000" b="1"/>
              <a:t>             If-stmt → if (exp) statement else-part</a:t>
            </a:r>
          </a:p>
          <a:p>
            <a:pPr>
              <a:lnSpc>
                <a:spcPct val="80000"/>
              </a:lnSpc>
              <a:buFontTx/>
              <a:buNone/>
              <a:tabLst>
                <a:tab pos="1158875" algn="l"/>
              </a:tabLst>
            </a:pPr>
            <a:r>
              <a:rPr lang="en-US" altLang="zh-CN" sz="2000" b="1"/>
              <a:t>             Else-part → else statement | ε</a:t>
            </a:r>
          </a:p>
          <a:p>
            <a:pPr>
              <a:lnSpc>
                <a:spcPct val="80000"/>
              </a:lnSpc>
              <a:buFontTx/>
              <a:buNone/>
              <a:tabLst>
                <a:tab pos="1158875" algn="l"/>
              </a:tabLst>
            </a:pPr>
            <a:r>
              <a:rPr lang="en-US" altLang="zh-CN" sz="2000" b="1"/>
              <a:t>             Exp → 0 | 1</a:t>
            </a:r>
          </a:p>
          <a:p>
            <a:pPr>
              <a:lnSpc>
                <a:spcPct val="80000"/>
              </a:lnSpc>
              <a:tabLst>
                <a:tab pos="1158875" algn="l"/>
              </a:tabLst>
            </a:pPr>
            <a:r>
              <a:rPr lang="en-US" altLang="zh-CN" sz="2000" b="1"/>
              <a:t>We write out the grammar rule choice separately and number them:</a:t>
            </a:r>
          </a:p>
          <a:p>
            <a:pPr>
              <a:lnSpc>
                <a:spcPct val="80000"/>
              </a:lnSpc>
              <a:buFontTx/>
              <a:buNone/>
              <a:tabLst>
                <a:tab pos="1158875" algn="l"/>
              </a:tabLst>
            </a:pPr>
            <a:r>
              <a:rPr lang="en-US" altLang="zh-CN" sz="2000" b="1"/>
              <a:t>	       (1) Statement → if-stmt</a:t>
            </a:r>
          </a:p>
          <a:p>
            <a:pPr>
              <a:lnSpc>
                <a:spcPct val="80000"/>
              </a:lnSpc>
              <a:buFontTx/>
              <a:buNone/>
              <a:tabLst>
                <a:tab pos="1158875" algn="l"/>
              </a:tabLst>
            </a:pPr>
            <a:r>
              <a:rPr lang="en-US" altLang="zh-CN" sz="2000" b="1"/>
              <a:t>             (2) Statement → other</a:t>
            </a:r>
          </a:p>
          <a:p>
            <a:pPr>
              <a:lnSpc>
                <a:spcPct val="80000"/>
              </a:lnSpc>
              <a:buFontTx/>
              <a:buNone/>
              <a:tabLst>
                <a:tab pos="1158875" algn="l"/>
              </a:tabLst>
            </a:pPr>
            <a:r>
              <a:rPr lang="en-US" altLang="zh-CN" sz="2000" b="1"/>
              <a:t>             (3) If-stmt → if (exp) statement else-part</a:t>
            </a:r>
          </a:p>
          <a:p>
            <a:pPr>
              <a:lnSpc>
                <a:spcPct val="80000"/>
              </a:lnSpc>
              <a:buFontTx/>
              <a:buNone/>
              <a:tabLst>
                <a:tab pos="1158875" algn="l"/>
              </a:tabLst>
            </a:pPr>
            <a:r>
              <a:rPr lang="en-US" altLang="zh-CN" sz="2000" b="1"/>
              <a:t>             (4) Else-part → else statement</a:t>
            </a:r>
          </a:p>
          <a:p>
            <a:pPr>
              <a:lnSpc>
                <a:spcPct val="80000"/>
              </a:lnSpc>
              <a:buFontTx/>
              <a:buNone/>
              <a:tabLst>
                <a:tab pos="1158875" algn="l"/>
              </a:tabLst>
            </a:pPr>
            <a:r>
              <a:rPr lang="en-US" altLang="zh-CN" sz="2000" b="1"/>
              <a:t>             (5) Else-part →ε</a:t>
            </a:r>
          </a:p>
          <a:p>
            <a:pPr>
              <a:lnSpc>
                <a:spcPct val="80000"/>
              </a:lnSpc>
              <a:buFontTx/>
              <a:buNone/>
              <a:tabLst>
                <a:tab pos="1158875" algn="l"/>
              </a:tabLst>
            </a:pPr>
            <a:r>
              <a:rPr lang="en-US" altLang="zh-CN" sz="2000" b="1"/>
              <a:t>             (6) Exp → 0 </a:t>
            </a:r>
          </a:p>
          <a:p>
            <a:pPr>
              <a:lnSpc>
                <a:spcPct val="80000"/>
              </a:lnSpc>
              <a:buFontTx/>
              <a:buNone/>
              <a:tabLst>
                <a:tab pos="1158875" algn="l"/>
              </a:tabLst>
            </a:pPr>
            <a:r>
              <a:rPr lang="en-US" altLang="zh-CN" sz="2000" b="1"/>
              <a:t>             (7) Exp → 1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The First Set for Above Example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Note: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This grammar does have an ε-production, but the only nullable non-terminal </a:t>
            </a:r>
            <a:r>
              <a:rPr lang="en-US" altLang="zh-CN" sz="2000" i="1"/>
              <a:t>else-part</a:t>
            </a:r>
            <a:r>
              <a:rPr lang="en-US" altLang="zh-CN" sz="2000"/>
              <a:t> will not in the beginning of left side of any rule choice and will not complicate the computation process.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The First Sets: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First(statement)={if,other}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First(if-stmt)={if}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First(else-part)={else,ε}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First(exp)={0,1}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The computation process for above First Set </a:t>
            </a:r>
            <a:endParaRPr lang="zh-CN" altLang="en-US" sz="4000"/>
          </a:p>
        </p:txBody>
      </p:sp>
      <p:graphicFrame>
        <p:nvGraphicFramePr>
          <p:cNvPr id="189444" name="Object 4"/>
          <p:cNvGraphicFramePr>
            <a:graphicFrameLocks noChangeAspect="1"/>
          </p:cNvGraphicFramePr>
          <p:nvPr>
            <p:ph idx="1"/>
          </p:nvPr>
        </p:nvGraphicFramePr>
        <p:xfrm>
          <a:off x="250825" y="2439988"/>
          <a:ext cx="8893175" cy="3652837"/>
        </p:xfrm>
        <a:graphic>
          <a:graphicData uri="http://schemas.openxmlformats.org/presentationml/2006/ole">
            <p:oleObj spid="_x0000_s189444" name="文档" r:id="rId3" imgW="6272305" imgH="184008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	</a:t>
            </a:r>
            <a:r>
              <a:rPr lang="en-US" altLang="zh-CN"/>
              <a:t>Main idea</a:t>
            </a:r>
            <a:endParaRPr lang="zh-CN" alt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/>
              <a:t>LL(1) Parsing uses an explicit stack rather than recursive calls to perform a parse</a:t>
            </a:r>
          </a:p>
          <a:p>
            <a:r>
              <a:rPr lang="en-US" altLang="zh-CN" sz="2800"/>
              <a:t>An example: </a:t>
            </a:r>
          </a:p>
          <a:p>
            <a:pPr lvl="1"/>
            <a:r>
              <a:rPr lang="en-US" altLang="zh-CN" sz="2400"/>
              <a:t>a simple grammar for the strings of balanced parentheses:</a:t>
            </a:r>
          </a:p>
          <a:p>
            <a:pPr lvl="1">
              <a:buFontTx/>
              <a:buNone/>
            </a:pPr>
            <a:r>
              <a:rPr lang="en-US" altLang="zh-CN" sz="2400"/>
              <a:t>		S→(S) S∣ε</a:t>
            </a:r>
          </a:p>
          <a:p>
            <a:r>
              <a:rPr lang="en-US" altLang="zh-CN" sz="2800"/>
              <a:t>The following table shows the actions of a top-down parser given this grammar and the string ( )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Example</a:t>
            </a:r>
            <a:endParaRPr lang="zh-CN" altLang="en-US"/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000"/>
              <a:t>Grammar for statement sequences: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	Stmt-sequence →stmt stmt-seq</a:t>
            </a:r>
            <a:r>
              <a:rPr lang="en-US" altLang="zh-CN" sz="2000">
                <a:latin typeface="Arial"/>
              </a:rPr>
              <a:t>’</a:t>
            </a:r>
            <a:endParaRPr lang="en-US" altLang="zh-CN" sz="2000"/>
          </a:p>
          <a:p>
            <a:pPr>
              <a:lnSpc>
                <a:spcPct val="80000"/>
              </a:lnSpc>
            </a:pPr>
            <a:r>
              <a:rPr lang="en-US" altLang="zh-CN" sz="2000"/>
              <a:t>	Stmt-seq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 →; stmt-sequence|ε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	stmt→s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We list the production choices individually: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	Stmt-sequence →stmt stmt-seq</a:t>
            </a:r>
            <a:r>
              <a:rPr lang="en-US" altLang="zh-CN" sz="2000">
                <a:latin typeface="Arial"/>
              </a:rPr>
              <a:t>’</a:t>
            </a:r>
            <a:endParaRPr lang="en-US" altLang="zh-CN" sz="2000"/>
          </a:p>
          <a:p>
            <a:pPr>
              <a:lnSpc>
                <a:spcPct val="80000"/>
              </a:lnSpc>
            </a:pPr>
            <a:r>
              <a:rPr lang="en-US" altLang="zh-CN" sz="2000"/>
              <a:t>	Stmt-seq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 →; stmt-sequence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	Stmt-seq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 →ε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         stmt→s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The First sets are as follows: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	First(stmt-sequence)={s}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	First(stmt-seq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)={;, ε}</a:t>
            </a:r>
          </a:p>
          <a:p>
            <a:pPr>
              <a:lnSpc>
                <a:spcPct val="80000"/>
              </a:lnSpc>
            </a:pPr>
            <a:r>
              <a:rPr lang="en-US" altLang="zh-CN" sz="2000"/>
              <a:t>	First(stmt)={s}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4.3.2 Follow Sets</a:t>
            </a:r>
            <a:endParaRPr lang="zh-CN" altLang="en-US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Definition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b="1"/>
              <a:t>Given a non-terminal A, the set Follow(A) is defined as follows.</a:t>
            </a:r>
          </a:p>
          <a:p>
            <a:pPr marL="990600" lvl="1" indent="-533400">
              <a:lnSpc>
                <a:spcPct val="90000"/>
              </a:lnSpc>
              <a:buFontTx/>
              <a:buAutoNum type="arabicParenBoth"/>
            </a:pPr>
            <a:r>
              <a:rPr lang="en-US" altLang="zh-CN" b="1"/>
              <a:t>if A is the start symbol, the $ is in the </a:t>
            </a:r>
          </a:p>
          <a:p>
            <a:pPr marL="990600" lvl="1" indent="-533400">
              <a:lnSpc>
                <a:spcPct val="90000"/>
              </a:lnSpc>
              <a:buFontTx/>
              <a:buNone/>
            </a:pPr>
            <a:r>
              <a:rPr lang="en-US" altLang="zh-CN" b="1"/>
              <a:t>      Follow(A).</a:t>
            </a:r>
          </a:p>
          <a:p>
            <a:pPr marL="990600" lvl="1" indent="-533400">
              <a:lnSpc>
                <a:spcPct val="90000"/>
              </a:lnSpc>
              <a:buFontTx/>
              <a:buNone/>
            </a:pPr>
            <a:r>
              <a:rPr lang="en-US" altLang="zh-CN" b="1"/>
              <a:t>(2) if there is a production B→αAγ,then First(γ)-{ε} is in Follow(A).</a:t>
            </a:r>
          </a:p>
          <a:p>
            <a:pPr marL="990600" lvl="1" indent="-533400">
              <a:lnSpc>
                <a:spcPct val="90000"/>
              </a:lnSpc>
              <a:buFontTx/>
              <a:buNone/>
            </a:pPr>
            <a:r>
              <a:rPr lang="en-US" altLang="zh-CN" b="1"/>
              <a:t>(3) if there is a production B→αAγsuch thatεin First(γ), then Follow(A) contains Follow(B).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Definition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Note: The symbol $ is used to mark the end of the input.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The empty </a:t>
            </a:r>
            <a:r>
              <a:rPr lang="en-US" altLang="zh-CN" sz="2400" b="1">
                <a:latin typeface="Arial"/>
              </a:rPr>
              <a:t>“</a:t>
            </a:r>
            <a:r>
              <a:rPr lang="en-US" altLang="zh-CN" sz="2400" b="1"/>
              <a:t>pseudotoken</a:t>
            </a:r>
            <a:r>
              <a:rPr lang="en-US" altLang="zh-CN" sz="2400" b="1">
                <a:latin typeface="Arial"/>
              </a:rPr>
              <a:t>”</a:t>
            </a:r>
            <a:r>
              <a:rPr lang="en-US" altLang="zh-CN" sz="2400" b="1"/>
              <a:t> εis never an element of a follow set.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Follow sets are defined only for non-terminal.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Follow sets work </a:t>
            </a:r>
            <a:r>
              <a:rPr lang="en-US" altLang="zh-CN" sz="2400" b="1">
                <a:latin typeface="Arial"/>
              </a:rPr>
              <a:t>“</a:t>
            </a:r>
            <a:r>
              <a:rPr lang="en-US" altLang="zh-CN" sz="2400" b="1"/>
              <a:t>on the right</a:t>
            </a:r>
            <a:r>
              <a:rPr lang="en-US" altLang="zh-CN" sz="2400" b="1">
                <a:latin typeface="Arial"/>
              </a:rPr>
              <a:t>”</a:t>
            </a:r>
            <a:r>
              <a:rPr lang="en-US" altLang="zh-CN" sz="2400" b="1"/>
              <a:t> in production while First sets work </a:t>
            </a:r>
            <a:r>
              <a:rPr lang="en-US" altLang="zh-CN" sz="2400" b="1">
                <a:latin typeface="Arial"/>
              </a:rPr>
              <a:t>“</a:t>
            </a:r>
            <a:r>
              <a:rPr lang="en-US" altLang="zh-CN" sz="2400" b="1"/>
              <a:t>on the left</a:t>
            </a:r>
            <a:r>
              <a:rPr lang="en-US" altLang="zh-CN" sz="2400" b="1">
                <a:latin typeface="Arial"/>
              </a:rPr>
              <a:t>”</a:t>
            </a:r>
            <a:r>
              <a:rPr lang="en-US" altLang="zh-CN" sz="2400" b="1"/>
              <a:t>in the production.</a:t>
            </a:r>
          </a:p>
          <a:p>
            <a:pPr>
              <a:lnSpc>
                <a:spcPct val="80000"/>
              </a:lnSpc>
            </a:pPr>
            <a:r>
              <a:rPr lang="en-US" altLang="zh-CN" sz="2800" b="1"/>
              <a:t>Given a grammar rule A →αB, Follow(B) will contain Follow(A),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the opposite of the situation for first sets, if A →Bα,First(A) contains First(B),except possibly for ε.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Algorithm for the computation of follow sets</a:t>
            </a:r>
            <a:endParaRPr lang="zh-CN" altLang="en-US" sz="4000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Follow(start-symbol):={$};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For all non-terminals A≠start-symbol do follow(A):={ };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While there changes to any follow sets do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    For each production A→X1X2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Xn do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For each Xi that is a non-terminal do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Add First(Xi+1Xi+2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Xn) </a:t>
            </a:r>
            <a:r>
              <a:rPr lang="en-US" altLang="zh-CN" sz="2400">
                <a:latin typeface="Arial"/>
              </a:rPr>
              <a:t>–</a:t>
            </a:r>
            <a:r>
              <a:rPr lang="en-US" altLang="zh-CN" sz="2400"/>
              <a:t> {ε} to Follow(Xi)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fεis in First(Xi+1Xi+2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Xn) then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	Add Follow(A) to Follow(Xi)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Example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/>
              <a:t>The simple expression grammar.</a:t>
            </a:r>
          </a:p>
          <a:p>
            <a:pPr lvl="2">
              <a:buFontTx/>
              <a:buNone/>
            </a:pPr>
            <a:r>
              <a:rPr lang="en-US" altLang="zh-CN" sz="2000"/>
              <a:t>(1) exp → exp addop term</a:t>
            </a:r>
          </a:p>
          <a:p>
            <a:pPr lvl="2">
              <a:buFontTx/>
              <a:buNone/>
            </a:pPr>
            <a:r>
              <a:rPr lang="en-US" altLang="zh-CN" sz="2000"/>
              <a:t>(2) exp → term</a:t>
            </a:r>
          </a:p>
          <a:p>
            <a:pPr lvl="2">
              <a:buFontTx/>
              <a:buNone/>
            </a:pPr>
            <a:r>
              <a:rPr lang="en-US" altLang="zh-CN" sz="2000"/>
              <a:t>(3) addop → +</a:t>
            </a:r>
          </a:p>
          <a:p>
            <a:pPr lvl="2">
              <a:buFontTx/>
              <a:buNone/>
            </a:pPr>
            <a:r>
              <a:rPr lang="en-US" altLang="zh-CN" sz="2000"/>
              <a:t>(4) addop → -</a:t>
            </a:r>
          </a:p>
          <a:p>
            <a:pPr lvl="2">
              <a:buFontTx/>
              <a:buNone/>
            </a:pPr>
            <a:r>
              <a:rPr lang="en-US" altLang="zh-CN" sz="2000"/>
              <a:t>(5) term → term mulop factor</a:t>
            </a:r>
          </a:p>
          <a:p>
            <a:pPr lvl="2">
              <a:buFontTx/>
              <a:buNone/>
            </a:pPr>
            <a:r>
              <a:rPr lang="en-US" altLang="zh-CN" sz="2000"/>
              <a:t>(6) term → factor</a:t>
            </a:r>
          </a:p>
          <a:p>
            <a:pPr lvl="2">
              <a:buFontTx/>
              <a:buNone/>
            </a:pPr>
            <a:r>
              <a:rPr lang="en-US" altLang="zh-CN" sz="2000"/>
              <a:t>(7) mulop →*</a:t>
            </a:r>
          </a:p>
          <a:p>
            <a:pPr lvl="2">
              <a:buFontTx/>
              <a:buNone/>
            </a:pPr>
            <a:r>
              <a:rPr lang="en-US" altLang="zh-CN" sz="2000"/>
              <a:t>(8) factor →(exp) </a:t>
            </a:r>
          </a:p>
          <a:p>
            <a:pPr lvl="2">
              <a:buFontTx/>
              <a:buNone/>
            </a:pPr>
            <a:r>
              <a:rPr lang="en-US" altLang="zh-CN" sz="2000"/>
              <a:t>(9) factor →number				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Example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The first sets: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        First(exp)={(,number}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        First(term)={(,number}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        First(factor)={(,number}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        First(addop)={+,-}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        First(mulop)={*}</a:t>
            </a:r>
          </a:p>
          <a:p>
            <a:pPr>
              <a:lnSpc>
                <a:spcPct val="80000"/>
              </a:lnSpc>
            </a:pPr>
            <a:r>
              <a:rPr lang="en-US" altLang="zh-CN" sz="2400"/>
              <a:t>The Follow sets: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        Follow(exp)={$,+,-, } 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        Follow(addop)={(,number)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        Follow(term)={ $,+,-, *,}}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        Follow(mulop)={(,number)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        Follow(factor)={ $,+,-, *,}}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The progress of above computation </a:t>
            </a:r>
            <a:endParaRPr lang="zh-CN" altLang="en-US" sz="4000"/>
          </a:p>
        </p:txBody>
      </p:sp>
      <p:graphicFrame>
        <p:nvGraphicFramePr>
          <p:cNvPr id="199684" name="Object 4"/>
          <p:cNvGraphicFramePr>
            <a:graphicFrameLocks noChangeAspect="1"/>
          </p:cNvGraphicFramePr>
          <p:nvPr>
            <p:ph idx="1"/>
          </p:nvPr>
        </p:nvGraphicFramePr>
        <p:xfrm>
          <a:off x="404813" y="1993900"/>
          <a:ext cx="7885112" cy="3627438"/>
        </p:xfrm>
        <a:graphic>
          <a:graphicData uri="http://schemas.openxmlformats.org/presentationml/2006/ole">
            <p:oleObj spid="_x0000_s199684" name="文档" r:id="rId3" imgW="4810647" imgH="222387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Example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/>
              <a:t>The simplified grammar of if-statements: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	       (1) Statement → if-stmt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           (2) Statement → other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           (3) If-stmt → if (exp) statement else-part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           (4) Else-part → else statement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           (5) Else-part →ε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           (6) Exp → 0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/>
              <a:t>           (7) Exp → 1		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Example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The First sets: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First(statement)={if,other}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First(if-stmt)={if}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First(else-part)={else,ε}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    First(exp)={0,1}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Computing the following Follow sets: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Follow(statement)={$,else}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Follow(if-statement)={$,else}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Follow(else-part)={$,else}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Follow(exp)={)}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24" name="Rectangle 18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Table of Actions</a:t>
            </a:r>
          </a:p>
        </p:txBody>
      </p:sp>
      <p:graphicFrame>
        <p:nvGraphicFramePr>
          <p:cNvPr id="112823" name="Group 18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114801"/>
        </p:xfrm>
        <a:graphic>
          <a:graphicData uri="http://schemas.openxmlformats.org/drawingml/2006/table">
            <a:tbl>
              <a:tblPr/>
              <a:tblGrid>
                <a:gridCol w="998538"/>
                <a:gridCol w="2259012"/>
                <a:gridCol w="2257425"/>
                <a:gridCol w="2257425"/>
              </a:tblGrid>
              <a:tr h="587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Steps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Parsing Stack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Input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Action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$S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 ) 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S→(S) S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$S)S(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 ) 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$S)S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S→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ε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4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$S)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$S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S→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ε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6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accept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Example</a:t>
            </a:r>
            <a:endParaRPr lang="zh-CN" altLang="en-US"/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The simplified statement sequence grammar.</a:t>
            </a:r>
          </a:p>
          <a:p>
            <a:pPr>
              <a:buFontTx/>
              <a:buNone/>
            </a:pPr>
            <a:r>
              <a:rPr lang="en-US" altLang="zh-CN"/>
              <a:t>		(1) Stmt-sequence →stmt stmt-seq</a:t>
            </a:r>
            <a:r>
              <a:rPr lang="en-US" altLang="zh-CN">
                <a:latin typeface="Arial"/>
              </a:rPr>
              <a:t>’</a:t>
            </a:r>
            <a:endParaRPr lang="en-US" altLang="zh-CN"/>
          </a:p>
          <a:p>
            <a:pPr>
              <a:buFontTx/>
              <a:buNone/>
            </a:pPr>
            <a:r>
              <a:rPr lang="en-US" altLang="zh-CN"/>
              <a:t>		(2) Stmt-seq</a:t>
            </a:r>
            <a:r>
              <a:rPr lang="en-US" altLang="zh-CN">
                <a:latin typeface="Arial"/>
              </a:rPr>
              <a:t>’</a:t>
            </a:r>
            <a:r>
              <a:rPr lang="en-US" altLang="zh-CN"/>
              <a:t> →; stmt-sequence</a:t>
            </a:r>
          </a:p>
          <a:p>
            <a:pPr>
              <a:buFontTx/>
              <a:buNone/>
            </a:pPr>
            <a:r>
              <a:rPr lang="en-US" altLang="zh-CN"/>
              <a:t>		(3) Stmt-seq</a:t>
            </a:r>
            <a:r>
              <a:rPr lang="en-US" altLang="zh-CN">
                <a:latin typeface="Arial"/>
              </a:rPr>
              <a:t>’</a:t>
            </a:r>
            <a:r>
              <a:rPr lang="en-US" altLang="zh-CN"/>
              <a:t> →ε</a:t>
            </a:r>
          </a:p>
          <a:p>
            <a:pPr>
              <a:buFontTx/>
              <a:buNone/>
            </a:pPr>
            <a:r>
              <a:rPr lang="en-US" altLang="zh-CN"/>
              <a:t>         (4) stmt→s		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Example</a:t>
            </a:r>
            <a:endParaRPr lang="zh-CN" altLang="en-US"/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The First sets are as follows: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First(stmt-sequence)={s}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First(stmt)={s}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First(stmt-seq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)={;, ε}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And, the Follow sets: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Follow(stmt-sequence)={$}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Follow(stmt)={;}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/>
              <a:t>	Follow(stmt-seq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)={$}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4.3.3 Constructing LL(1) Parsing Tables</a:t>
            </a:r>
            <a:endParaRPr lang="zh-CN" altLang="en-US"/>
          </a:p>
        </p:txBody>
      </p:sp>
      <p:sp>
        <p:nvSpPr>
          <p:cNvPr id="20582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The table-constructing rules </a:t>
            </a:r>
            <a:endParaRPr lang="zh-CN" altLang="en-US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(1) If A→αis a production choice, and there is a derivation α=&gt;*aβ, where a is a token, then add A→αto the table entry M[A,a]          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(2) If A→αis a production choice, and there are derivations α=&gt;*εand S$=&gt;*βAaγ, where S is the start symbol and a is a token (or $), then add A→αto the table entry M[A,a]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zh-CN" sz="2800"/>
              <a:t>Clearly, </a:t>
            </a:r>
            <a:r>
              <a:rPr lang="en-US" altLang="zh-CN" sz="2800">
                <a:solidFill>
                  <a:srgbClr val="FF3300"/>
                </a:solidFill>
              </a:rPr>
              <a:t>the token a in the rule (1) is in First(α),</a:t>
            </a:r>
            <a:r>
              <a:rPr lang="en-US" altLang="zh-CN" sz="2800"/>
              <a:t> and </a:t>
            </a:r>
            <a:r>
              <a:rPr lang="en-US" altLang="zh-CN" sz="2800">
                <a:solidFill>
                  <a:srgbClr val="FF3300"/>
                </a:solidFill>
              </a:rPr>
              <a:t>the token a of the rule (2) is in Follow(A).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zh-CN" sz="2800"/>
              <a:t>Thus we can obtain the following algorithmic construction of the LL(1) parsing table: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Algorithm and Theorem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Repeat the following two steps for each non-terminal A and production choice A→α.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For each token a in First(α), add A→αto the entry M[A,a].</a:t>
            </a:r>
          </a:p>
          <a:p>
            <a:pPr lvl="1">
              <a:lnSpc>
                <a:spcPct val="90000"/>
              </a:lnSpc>
            </a:pPr>
            <a:r>
              <a:rPr lang="en-US" altLang="zh-CN" sz="2000">
                <a:solidFill>
                  <a:srgbClr val="FF3300"/>
                </a:solidFill>
              </a:rPr>
              <a:t>Ifεis in First(α),</a:t>
            </a:r>
            <a:r>
              <a:rPr lang="en-US" altLang="zh-CN" sz="2000"/>
              <a:t> for each element a of Follow(A) ( a token or $), add A→αto M[A,a]. </a:t>
            </a:r>
          </a:p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Theorem:A grammar in BNF is LL(1) if the following conditions are satisfied</a:t>
            </a:r>
            <a:r>
              <a:rPr lang="en-US" altLang="zh-CN" sz="2400"/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For every production A→α1|α2|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|αn, First(αi)∩ First(αj) is empty for all i and j, 1≦i,j≦n, i≠j.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For every non-terminal A such that First(A) contains ε,First(A) ∩Follow(A) is empty.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Example</a:t>
            </a:r>
            <a:endParaRPr lang="zh-CN" altLang="en-US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The simple expression grammar.</a:t>
            </a:r>
          </a:p>
          <a:p>
            <a:pPr lvl="2">
              <a:buFontTx/>
              <a:buNone/>
            </a:pPr>
            <a:r>
              <a:rPr lang="en-US" altLang="zh-CN"/>
              <a:t>exp → term exp</a:t>
            </a:r>
            <a:r>
              <a:rPr lang="en-US" altLang="zh-CN">
                <a:latin typeface="Arial"/>
              </a:rPr>
              <a:t>’</a:t>
            </a:r>
            <a:endParaRPr lang="en-US" altLang="zh-CN"/>
          </a:p>
          <a:p>
            <a:pPr lvl="2">
              <a:buFontTx/>
              <a:buNone/>
            </a:pPr>
            <a:r>
              <a:rPr lang="en-US" altLang="zh-CN"/>
              <a:t>exp</a:t>
            </a:r>
            <a:r>
              <a:rPr lang="en-US" altLang="zh-CN">
                <a:latin typeface="Arial"/>
              </a:rPr>
              <a:t>’</a:t>
            </a:r>
            <a:r>
              <a:rPr lang="en-US" altLang="zh-CN"/>
              <a:t>→ addop term exp</a:t>
            </a:r>
            <a:r>
              <a:rPr lang="en-US" altLang="zh-CN">
                <a:latin typeface="Arial"/>
              </a:rPr>
              <a:t>’</a:t>
            </a:r>
            <a:r>
              <a:rPr lang="en-US" altLang="zh-CN"/>
              <a:t>∣ε</a:t>
            </a:r>
          </a:p>
          <a:p>
            <a:pPr lvl="2">
              <a:buFontTx/>
              <a:buNone/>
            </a:pPr>
            <a:r>
              <a:rPr lang="en-US" altLang="zh-CN"/>
              <a:t>addop → + -</a:t>
            </a:r>
          </a:p>
          <a:p>
            <a:pPr lvl="2">
              <a:buFontTx/>
              <a:buNone/>
            </a:pPr>
            <a:r>
              <a:rPr lang="en-US" altLang="zh-CN"/>
              <a:t>term → factor term</a:t>
            </a:r>
            <a:r>
              <a:rPr lang="en-US" altLang="zh-CN">
                <a:latin typeface="Arial"/>
              </a:rPr>
              <a:t>’</a:t>
            </a:r>
            <a:endParaRPr lang="en-US" altLang="zh-CN"/>
          </a:p>
          <a:p>
            <a:pPr lvl="2">
              <a:buFontTx/>
              <a:buNone/>
            </a:pPr>
            <a:r>
              <a:rPr lang="en-US" altLang="zh-CN"/>
              <a:t>term</a:t>
            </a:r>
            <a:r>
              <a:rPr lang="en-US" altLang="zh-CN">
                <a:latin typeface="Arial"/>
              </a:rPr>
              <a:t>’</a:t>
            </a:r>
            <a:r>
              <a:rPr lang="en-US" altLang="zh-CN"/>
              <a:t> → mulop factor term</a:t>
            </a:r>
            <a:r>
              <a:rPr lang="en-US" altLang="zh-CN">
                <a:latin typeface="Arial"/>
              </a:rPr>
              <a:t>’</a:t>
            </a:r>
            <a:r>
              <a:rPr lang="en-US" altLang="zh-CN"/>
              <a:t>∣ε</a:t>
            </a:r>
          </a:p>
          <a:p>
            <a:pPr lvl="2">
              <a:buFontTx/>
              <a:buNone/>
            </a:pPr>
            <a:r>
              <a:rPr lang="en-US" altLang="zh-CN"/>
              <a:t>mulop →*</a:t>
            </a:r>
          </a:p>
          <a:p>
            <a:pPr lvl="2">
              <a:buFontTx/>
              <a:buNone/>
            </a:pPr>
            <a:r>
              <a:rPr lang="en-US" altLang="zh-CN"/>
              <a:t>factor →(expr) ∣ number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The first and follow set</a:t>
            </a:r>
          </a:p>
        </p:txBody>
      </p:sp>
      <p:graphicFrame>
        <p:nvGraphicFramePr>
          <p:cNvPr id="210948" name="Object 4"/>
          <p:cNvGraphicFramePr>
            <a:graphicFrameLocks noChangeAspect="1"/>
          </p:cNvGraphicFramePr>
          <p:nvPr>
            <p:ph idx="1"/>
          </p:nvPr>
        </p:nvGraphicFramePr>
        <p:xfrm>
          <a:off x="338138" y="2652713"/>
          <a:ext cx="8421687" cy="3059112"/>
        </p:xfrm>
        <a:graphic>
          <a:graphicData uri="http://schemas.openxmlformats.org/presentationml/2006/ole">
            <p:oleObj spid="_x0000_s210948" name="文档" r:id="rId3" imgW="5200398" imgH="1889052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 </a:t>
            </a:r>
            <a:r>
              <a:rPr lang="en-US" altLang="zh-CN"/>
              <a:t>the LL(1) parsing table </a:t>
            </a:r>
            <a:endParaRPr lang="zh-CN" altLang="en-US"/>
          </a:p>
        </p:txBody>
      </p:sp>
      <p:graphicFrame>
        <p:nvGraphicFramePr>
          <p:cNvPr id="214020" name="Object 4"/>
          <p:cNvGraphicFramePr>
            <a:graphicFrameLocks noChangeAspect="1"/>
          </p:cNvGraphicFramePr>
          <p:nvPr>
            <p:ph idx="1"/>
          </p:nvPr>
        </p:nvGraphicFramePr>
        <p:xfrm>
          <a:off x="611188" y="1936750"/>
          <a:ext cx="7200900" cy="4371975"/>
        </p:xfrm>
        <a:graphic>
          <a:graphicData uri="http://schemas.openxmlformats.org/presentationml/2006/ole">
            <p:oleObj spid="_x0000_s214020" name="文档" r:id="rId3" imgW="5432736" imgH="3298272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Example</a:t>
            </a:r>
            <a:endParaRPr lang="zh-CN" altLang="en-US"/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The simplified grammar of if-statements</a:t>
            </a:r>
          </a:p>
          <a:p>
            <a:pPr lvl="2">
              <a:buFontTx/>
              <a:buNone/>
            </a:pPr>
            <a:r>
              <a:rPr lang="en-US" altLang="zh-CN"/>
              <a:t>Statement → if-stmt | other</a:t>
            </a:r>
          </a:p>
          <a:p>
            <a:pPr lvl="2">
              <a:buFontTx/>
              <a:buNone/>
            </a:pPr>
            <a:r>
              <a:rPr lang="en-US" altLang="zh-CN"/>
              <a:t>If-stmt → if (exp) statement else-part</a:t>
            </a:r>
          </a:p>
          <a:p>
            <a:pPr lvl="2">
              <a:buFontTx/>
              <a:buNone/>
            </a:pPr>
            <a:r>
              <a:rPr lang="en-US" altLang="zh-CN"/>
              <a:t>Else-part → else statement | ε</a:t>
            </a:r>
          </a:p>
          <a:p>
            <a:pPr lvl="2">
              <a:buFontTx/>
              <a:buNone/>
            </a:pPr>
            <a:r>
              <a:rPr lang="en-US" altLang="zh-CN"/>
              <a:t>Exp → 0 | 1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The first and follow set</a:t>
            </a:r>
          </a:p>
        </p:txBody>
      </p:sp>
      <p:graphicFrame>
        <p:nvGraphicFramePr>
          <p:cNvPr id="217091" name="Object 3"/>
          <p:cNvGraphicFramePr>
            <a:graphicFrameLocks noChangeAspect="1"/>
          </p:cNvGraphicFramePr>
          <p:nvPr>
            <p:ph idx="1"/>
          </p:nvPr>
        </p:nvGraphicFramePr>
        <p:xfrm>
          <a:off x="1290638" y="2652713"/>
          <a:ext cx="6545262" cy="2203450"/>
        </p:xfrm>
        <a:graphic>
          <a:graphicData uri="http://schemas.openxmlformats.org/presentationml/2006/ole">
            <p:oleObj spid="_x0000_s217091" name="文档" r:id="rId3" imgW="4762512" imgH="1603912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General Schematic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A top-down parser begins by pushing the start symbol onto the stack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It accepts an input string if, after a series of actions, the stack and the input become empty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 A general schematic for a successful top-down parse: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   $ StartSymbol        Inputstring$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     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				  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                 //one of the two actions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			  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               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                //one of the two actions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   $                           $  accept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 </a:t>
            </a:r>
            <a:r>
              <a:rPr lang="en-US" altLang="zh-CN"/>
              <a:t>the LL(1) parsing table </a:t>
            </a:r>
            <a:endParaRPr lang="zh-CN" altLang="en-US"/>
          </a:p>
        </p:txBody>
      </p:sp>
      <p:graphicFrame>
        <p:nvGraphicFramePr>
          <p:cNvPr id="218115" name="Object 3"/>
          <p:cNvGraphicFramePr>
            <a:graphicFrameLocks noChangeAspect="1"/>
          </p:cNvGraphicFramePr>
          <p:nvPr>
            <p:ph idx="1"/>
          </p:nvPr>
        </p:nvGraphicFramePr>
        <p:xfrm>
          <a:off x="323850" y="2414588"/>
          <a:ext cx="8004175" cy="3416300"/>
        </p:xfrm>
        <a:graphic>
          <a:graphicData uri="http://schemas.openxmlformats.org/presentationml/2006/ole">
            <p:oleObj spid="_x0000_s218115" name="文档" r:id="rId3" imgW="5568067" imgH="2377272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Example</a:t>
            </a:r>
            <a:endParaRPr lang="zh-CN" altLang="en-US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 Consider the following grammar with left factoring applied.</a:t>
            </a:r>
          </a:p>
          <a:p>
            <a:pPr lvl="1">
              <a:buFontTx/>
              <a:buNone/>
            </a:pPr>
            <a:r>
              <a:rPr lang="en-US" altLang="zh-CN"/>
              <a:t>	(1) Stmt-sequence →stmt stmt-seq</a:t>
            </a:r>
            <a:r>
              <a:rPr lang="en-US" altLang="zh-CN">
                <a:latin typeface="Arial"/>
              </a:rPr>
              <a:t>’</a:t>
            </a:r>
            <a:endParaRPr lang="en-US" altLang="zh-CN"/>
          </a:p>
          <a:p>
            <a:pPr lvl="1">
              <a:buFontTx/>
              <a:buNone/>
            </a:pPr>
            <a:r>
              <a:rPr lang="en-US" altLang="zh-CN"/>
              <a:t>	(2) Stmt-seq</a:t>
            </a:r>
            <a:r>
              <a:rPr lang="en-US" altLang="zh-CN">
                <a:latin typeface="Arial"/>
              </a:rPr>
              <a:t>’</a:t>
            </a:r>
            <a:r>
              <a:rPr lang="en-US" altLang="zh-CN"/>
              <a:t> →; stmt-sequence|ε</a:t>
            </a:r>
          </a:p>
          <a:p>
            <a:pPr lvl="1">
              <a:buFontTx/>
              <a:buNone/>
            </a:pPr>
            <a:r>
              <a:rPr lang="en-US" altLang="zh-CN"/>
              <a:t>   (3) stmt→s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The first and follow set</a:t>
            </a:r>
          </a:p>
        </p:txBody>
      </p:sp>
      <p:graphicFrame>
        <p:nvGraphicFramePr>
          <p:cNvPr id="220163" name="Object 3"/>
          <p:cNvGraphicFramePr>
            <a:graphicFrameLocks noChangeAspect="1"/>
          </p:cNvGraphicFramePr>
          <p:nvPr>
            <p:ph idx="1"/>
          </p:nvPr>
        </p:nvGraphicFramePr>
        <p:xfrm>
          <a:off x="179388" y="2652713"/>
          <a:ext cx="8496300" cy="1652587"/>
        </p:xfrm>
        <a:graphic>
          <a:graphicData uri="http://schemas.openxmlformats.org/presentationml/2006/ole">
            <p:oleObj spid="_x0000_s220163" name="文档" r:id="rId3" imgW="5190340" imgH="100951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 </a:t>
            </a:r>
            <a:r>
              <a:rPr lang="en-US" altLang="zh-CN"/>
              <a:t>the LL(1) parsing table </a:t>
            </a:r>
            <a:endParaRPr lang="zh-CN" altLang="en-US"/>
          </a:p>
        </p:txBody>
      </p:sp>
      <p:graphicFrame>
        <p:nvGraphicFramePr>
          <p:cNvPr id="221187" name="Object 3"/>
          <p:cNvGraphicFramePr>
            <a:graphicFrameLocks noChangeAspect="1"/>
          </p:cNvGraphicFramePr>
          <p:nvPr>
            <p:ph idx="1"/>
          </p:nvPr>
        </p:nvGraphicFramePr>
        <p:xfrm>
          <a:off x="323850" y="2646363"/>
          <a:ext cx="8223250" cy="2151062"/>
        </p:xfrm>
        <a:graphic>
          <a:graphicData uri="http://schemas.openxmlformats.org/presentationml/2006/ole">
            <p:oleObj spid="_x0000_s221187" name="文档" r:id="rId3" imgW="5414331" imgH="141601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4.3.4 Extending the lookahead: LL(k) Parsers</a:t>
            </a:r>
            <a:endParaRPr lang="zh-CN" altLang="en-US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Definition of LL(k)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The LL(1) parsing method can be extend to k symbols of look-ahead.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Definitions: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Firstk(α)={</a:t>
            </a:r>
            <a:r>
              <a:rPr lang="en-US" altLang="zh-CN" sz="2400" i="1"/>
              <a:t>w</a:t>
            </a:r>
            <a:r>
              <a:rPr lang="en-US" altLang="zh-CN" sz="2400"/>
              <a:t>k | α=&gt;* </a:t>
            </a:r>
            <a:r>
              <a:rPr lang="en-US" altLang="zh-CN" sz="2400" i="1"/>
              <a:t>w</a:t>
            </a:r>
            <a:r>
              <a:rPr lang="en-US" altLang="zh-CN" sz="2400"/>
              <a:t>}, where, </a:t>
            </a:r>
            <a:r>
              <a:rPr lang="en-US" altLang="zh-CN" sz="2400" i="1"/>
              <a:t>w</a:t>
            </a:r>
            <a:r>
              <a:rPr lang="en-US" altLang="zh-CN" sz="2400"/>
              <a:t>k is the first k tokens of the string </a:t>
            </a:r>
            <a:r>
              <a:rPr lang="en-US" altLang="zh-CN" sz="2400" i="1"/>
              <a:t>w</a:t>
            </a:r>
            <a:r>
              <a:rPr lang="en-US" altLang="zh-CN" sz="2400"/>
              <a:t> if the length of w &gt; k, otherwise it is the same as </a:t>
            </a:r>
            <a:r>
              <a:rPr lang="en-US" altLang="zh-CN" sz="2400" i="1"/>
              <a:t>w</a:t>
            </a:r>
            <a:r>
              <a:rPr lang="en-US" altLang="zh-CN" sz="2400"/>
              <a:t>.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Followk(A)={</a:t>
            </a:r>
            <a:r>
              <a:rPr lang="en-US" altLang="zh-CN" sz="2400" i="1"/>
              <a:t>w</a:t>
            </a:r>
            <a:r>
              <a:rPr lang="en-US" altLang="zh-CN" sz="2400"/>
              <a:t>k | S$=&gt;*αA</a:t>
            </a:r>
            <a:r>
              <a:rPr lang="en-US" altLang="zh-CN" sz="2400" i="1"/>
              <a:t>w</a:t>
            </a:r>
            <a:r>
              <a:rPr lang="en-US" altLang="zh-CN" sz="2400"/>
              <a:t>}, where, </a:t>
            </a:r>
            <a:r>
              <a:rPr lang="en-US" altLang="zh-CN" sz="2400" i="1"/>
              <a:t>w</a:t>
            </a:r>
            <a:r>
              <a:rPr lang="en-US" altLang="zh-CN" sz="2400"/>
              <a:t>k is the first k tokens of the string </a:t>
            </a:r>
            <a:r>
              <a:rPr lang="en-US" altLang="zh-CN" sz="2400" i="1"/>
              <a:t>w</a:t>
            </a:r>
            <a:r>
              <a:rPr lang="en-US" altLang="zh-CN" sz="2400"/>
              <a:t> if the length of w &gt; k, otherwise it is the same as </a:t>
            </a:r>
            <a:r>
              <a:rPr lang="en-US" altLang="zh-CN" sz="2400" i="1"/>
              <a:t>w</a:t>
            </a:r>
            <a:r>
              <a:rPr lang="en-US" altLang="zh-CN" sz="2400"/>
              <a:t>.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LL(k) parsing table: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The construction can be performed as that of LL(1).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Complications in LL(k)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/>
              <a:t>The complications in LL(k) parsing:</a:t>
            </a:r>
          </a:p>
          <a:p>
            <a:pPr lvl="1"/>
            <a:r>
              <a:rPr lang="en-US" altLang="zh-CN" sz="2400"/>
              <a:t>The parsing table become larger; since the number of columns increases exponentially with k.</a:t>
            </a:r>
          </a:p>
          <a:p>
            <a:pPr lvl="1"/>
            <a:r>
              <a:rPr lang="en-US" altLang="zh-CN" sz="2400"/>
              <a:t>The parsing table itself does not express the complete power of LL(k) because the follow strings do not occur in all contexts. </a:t>
            </a:r>
          </a:p>
          <a:p>
            <a:pPr lvl="1"/>
            <a:r>
              <a:rPr lang="en-US" altLang="zh-CN" sz="2400"/>
              <a:t>Thus parsing using the table as we have constructed it is distinguished from LL(k) parsing by calling it Strong LL(k) parsing, or SLL(k) parsing.</a:t>
            </a:r>
          </a:p>
          <a:p>
            <a:pPr>
              <a:buFontTx/>
              <a:buNone/>
            </a:pP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Complications in LL(k)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  <a:p>
            <a:r>
              <a:rPr lang="en-US" altLang="zh-CN"/>
              <a:t>The LL(k) and SLL(k) parsers are uncommon.</a:t>
            </a:r>
          </a:p>
          <a:p>
            <a:pPr lvl="1"/>
            <a:r>
              <a:rPr lang="en-US" altLang="zh-CN"/>
              <a:t>Partially because of the added complex;</a:t>
            </a:r>
          </a:p>
          <a:p>
            <a:pPr lvl="1"/>
            <a:r>
              <a:rPr lang="en-US" altLang="zh-CN"/>
              <a:t>Primarily because of the fact that a grammar fails to be LL(1) is in practice likely not to be LL(k) for any k.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4.4 A Recursive-Descent Parser For The Tiny Language</a:t>
            </a:r>
            <a:endParaRPr lang="zh-CN" altLang="en-US"/>
          </a:p>
        </p:txBody>
      </p:sp>
      <p:sp>
        <p:nvSpPr>
          <p:cNvPr id="22630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The Grammar of the TINY language in BNF</a:t>
            </a:r>
            <a:r>
              <a:rPr lang="en-US" altLang="zh-CN" sz="4000"/>
              <a:t> </a:t>
            </a:r>
            <a:endParaRPr lang="zh-CN" altLang="en-US" sz="400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i="1"/>
              <a:t>program </a:t>
            </a:r>
            <a:r>
              <a:rPr lang="en-US" altLang="zh-CN" sz="2400" i="1">
                <a:sym typeface="Symbol" pitchFamily="18" charset="2"/>
              </a:rPr>
              <a:t></a:t>
            </a:r>
            <a:r>
              <a:rPr lang="en-US" altLang="zh-CN" sz="2400" i="1"/>
              <a:t> stmt-sequence</a:t>
            </a:r>
          </a:p>
          <a:p>
            <a:pPr>
              <a:lnSpc>
                <a:spcPct val="90000"/>
              </a:lnSpc>
            </a:pPr>
            <a:r>
              <a:rPr lang="en-US" altLang="zh-CN" sz="2400" i="1"/>
              <a:t>stmt-sequence</a:t>
            </a:r>
            <a:r>
              <a:rPr lang="en-US" altLang="zh-CN" sz="2400">
                <a:sym typeface="Symbol" pitchFamily="18" charset="2"/>
              </a:rPr>
              <a:t></a:t>
            </a:r>
            <a:r>
              <a:rPr lang="en-US" altLang="zh-CN" sz="2400" i="1"/>
              <a:t> stmt-sequence</a:t>
            </a:r>
            <a:r>
              <a:rPr lang="en-US" altLang="zh-CN" sz="2400" b="1"/>
              <a:t>;</a:t>
            </a:r>
            <a:r>
              <a:rPr lang="en-US" altLang="zh-CN" sz="2400" i="1"/>
              <a:t> statement | statement</a:t>
            </a:r>
          </a:p>
          <a:p>
            <a:pPr>
              <a:lnSpc>
                <a:spcPct val="90000"/>
              </a:lnSpc>
            </a:pPr>
            <a:r>
              <a:rPr lang="en-US" altLang="zh-CN" sz="2400" i="1"/>
              <a:t>statement </a:t>
            </a:r>
            <a:r>
              <a:rPr lang="en-US" altLang="zh-CN" sz="2400">
                <a:sym typeface="Symbol" pitchFamily="18" charset="2"/>
              </a:rPr>
              <a:t></a:t>
            </a:r>
            <a:r>
              <a:rPr lang="en-US" altLang="zh-CN" sz="2400"/>
              <a:t> </a:t>
            </a:r>
            <a:r>
              <a:rPr lang="en-US" altLang="zh-CN" sz="2400" i="1"/>
              <a:t>if-stmt | repeat-stmt | assign-stmt | read-stmt | write-stmt</a:t>
            </a:r>
          </a:p>
          <a:p>
            <a:pPr>
              <a:lnSpc>
                <a:spcPct val="90000"/>
              </a:lnSpc>
            </a:pPr>
            <a:r>
              <a:rPr lang="en-US" altLang="zh-CN" sz="2400" i="1"/>
              <a:t>if-stmt</a:t>
            </a:r>
            <a:r>
              <a:rPr lang="en-US" altLang="zh-CN" sz="2400" i="1">
                <a:sym typeface="Symbol" pitchFamily="18" charset="2"/>
              </a:rPr>
              <a:t></a:t>
            </a:r>
            <a:r>
              <a:rPr lang="en-US" altLang="zh-CN" sz="2400" i="1"/>
              <a:t> </a:t>
            </a:r>
            <a:r>
              <a:rPr lang="en-US" altLang="zh-CN" sz="2400" b="1"/>
              <a:t>if </a:t>
            </a:r>
            <a:r>
              <a:rPr lang="en-US" altLang="zh-CN" sz="2400" i="1"/>
              <a:t>exp</a:t>
            </a:r>
            <a:r>
              <a:rPr lang="en-US" altLang="zh-CN" sz="2400" b="1"/>
              <a:t> then</a:t>
            </a:r>
            <a:r>
              <a:rPr lang="en-US" altLang="zh-CN" sz="2400" i="1"/>
              <a:t> stmt-sequence </a:t>
            </a:r>
            <a:r>
              <a:rPr lang="en-US" altLang="zh-CN" sz="2400" b="1"/>
              <a:t>end</a:t>
            </a:r>
            <a:endParaRPr lang="en-US" altLang="zh-CN" sz="2400" i="1"/>
          </a:p>
          <a:p>
            <a:pPr>
              <a:lnSpc>
                <a:spcPct val="90000"/>
              </a:lnSpc>
            </a:pPr>
            <a:r>
              <a:rPr lang="en-US" altLang="zh-CN" sz="2400" i="1"/>
              <a:t>       	| </a:t>
            </a:r>
            <a:r>
              <a:rPr lang="en-US" altLang="zh-CN" sz="2400" b="1"/>
              <a:t>if</a:t>
            </a:r>
            <a:r>
              <a:rPr lang="en-US" altLang="zh-CN" sz="2400" i="1"/>
              <a:t> exp </a:t>
            </a:r>
            <a:r>
              <a:rPr lang="en-US" altLang="zh-CN" sz="2400" b="1"/>
              <a:t>then </a:t>
            </a:r>
            <a:r>
              <a:rPr lang="en-US" altLang="zh-CN" sz="2400" i="1"/>
              <a:t>stmt-sequence </a:t>
            </a:r>
            <a:r>
              <a:rPr lang="en-US" altLang="zh-CN" sz="2400" b="1"/>
              <a:t>else</a:t>
            </a:r>
            <a:r>
              <a:rPr lang="en-US" altLang="zh-CN" sz="2400" i="1"/>
              <a:t> stmt-sequence </a:t>
            </a:r>
            <a:r>
              <a:rPr lang="en-US" altLang="zh-CN" sz="2400" b="1"/>
              <a:t>end</a:t>
            </a:r>
            <a:endParaRPr lang="en-US" altLang="zh-CN" sz="2400" i="1"/>
          </a:p>
          <a:p>
            <a:pPr>
              <a:lnSpc>
                <a:spcPct val="90000"/>
              </a:lnSpc>
            </a:pPr>
            <a:r>
              <a:rPr lang="en-US" altLang="zh-CN" sz="2400" i="1"/>
              <a:t>repeat-stmt</a:t>
            </a:r>
            <a:r>
              <a:rPr lang="en-US" altLang="zh-CN" sz="2400" i="1">
                <a:sym typeface="Symbol" pitchFamily="18" charset="2"/>
              </a:rPr>
              <a:t></a:t>
            </a:r>
            <a:r>
              <a:rPr lang="en-US" altLang="zh-CN" sz="2400" i="1"/>
              <a:t> </a:t>
            </a:r>
            <a:r>
              <a:rPr lang="en-US" altLang="zh-CN" sz="2400" b="1"/>
              <a:t>repeat</a:t>
            </a:r>
            <a:r>
              <a:rPr lang="en-US" altLang="zh-CN" sz="2400" i="1"/>
              <a:t> stmt-sequence </a:t>
            </a:r>
            <a:r>
              <a:rPr lang="en-US" altLang="zh-CN" sz="2400" b="1"/>
              <a:t>until </a:t>
            </a:r>
            <a:r>
              <a:rPr lang="en-US" altLang="zh-CN" sz="2400" i="1"/>
              <a:t>exp</a:t>
            </a:r>
          </a:p>
          <a:p>
            <a:pPr>
              <a:lnSpc>
                <a:spcPct val="90000"/>
              </a:lnSpc>
            </a:pPr>
            <a:r>
              <a:rPr lang="en-US" altLang="zh-CN" sz="2400" i="1"/>
              <a:t>assign-stmt</a:t>
            </a:r>
            <a:r>
              <a:rPr lang="en-US" altLang="zh-CN" sz="2400" i="1">
                <a:sym typeface="Symbol" pitchFamily="18" charset="2"/>
              </a:rPr>
              <a:t></a:t>
            </a:r>
            <a:r>
              <a:rPr lang="en-US" altLang="zh-CN" sz="2400" b="1"/>
              <a:t> identifier := </a:t>
            </a:r>
            <a:r>
              <a:rPr lang="en-US" altLang="zh-CN" sz="2400" i="1"/>
              <a:t>exp</a:t>
            </a:r>
          </a:p>
          <a:p>
            <a:pPr>
              <a:lnSpc>
                <a:spcPct val="90000"/>
              </a:lnSpc>
            </a:pPr>
            <a:r>
              <a:rPr lang="en-US" altLang="zh-CN" sz="2400" i="1"/>
              <a:t>read-stmt </a:t>
            </a:r>
            <a:r>
              <a:rPr lang="en-US" altLang="zh-CN" sz="2400" i="1">
                <a:sym typeface="Symbol" pitchFamily="18" charset="2"/>
              </a:rPr>
              <a:t></a:t>
            </a:r>
            <a:r>
              <a:rPr lang="en-US" altLang="zh-CN" sz="2400" i="1"/>
              <a:t> </a:t>
            </a:r>
            <a:r>
              <a:rPr lang="en-US" altLang="zh-CN" sz="2400" b="1"/>
              <a:t>read identifier</a:t>
            </a:r>
            <a:endParaRPr lang="en-US" altLang="zh-CN" sz="2400" i="1"/>
          </a:p>
          <a:p>
            <a:pPr>
              <a:lnSpc>
                <a:spcPct val="90000"/>
              </a:lnSpc>
            </a:pPr>
            <a:r>
              <a:rPr lang="en-US" altLang="zh-CN" sz="2400" i="1"/>
              <a:t>write-stmt </a:t>
            </a:r>
            <a:r>
              <a:rPr lang="en-US" altLang="zh-CN" sz="2400" i="1">
                <a:sym typeface="Symbol" pitchFamily="18" charset="2"/>
              </a:rPr>
              <a:t></a:t>
            </a:r>
            <a:r>
              <a:rPr lang="en-US" altLang="zh-CN" sz="2400" i="1"/>
              <a:t> </a:t>
            </a:r>
            <a:r>
              <a:rPr lang="en-US" altLang="zh-CN" sz="2400" b="1"/>
              <a:t>write</a:t>
            </a:r>
            <a:r>
              <a:rPr lang="en-US" altLang="zh-CN" sz="2400" i="1"/>
              <a:t> exp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</TotalTime>
  <Words>4860</Words>
  <Application>Microsoft PowerPoint</Application>
  <PresentationFormat>On-screen Show (4:3)</PresentationFormat>
  <Paragraphs>797</Paragraphs>
  <Slides>104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104</vt:i4>
      </vt:variant>
    </vt:vector>
  </HeadingPairs>
  <TitlesOfParts>
    <vt:vector size="111" baseType="lpstr">
      <vt:lpstr>Times New Roman</vt:lpstr>
      <vt:lpstr>宋体</vt:lpstr>
      <vt:lpstr>Arial</vt:lpstr>
      <vt:lpstr>Symbol</vt:lpstr>
      <vt:lpstr>默认设计模板</vt:lpstr>
      <vt:lpstr>Equation.DSMT4</vt:lpstr>
      <vt:lpstr>Microsoft Word 文档</vt:lpstr>
      <vt:lpstr>COMPILER CONSTRUCTION</vt:lpstr>
      <vt:lpstr>4. Top-Down Parsing</vt:lpstr>
      <vt:lpstr>Contents</vt:lpstr>
      <vt:lpstr>4.1 Top-Down Parsing by Recursive-Descent</vt:lpstr>
      <vt:lpstr>4.2 LL(1) Parsing</vt:lpstr>
      <vt:lpstr>4.2.1 The Basic Method of LL(1) Parsing</vt:lpstr>
      <vt:lpstr> Main idea</vt:lpstr>
      <vt:lpstr>Table of Actions</vt:lpstr>
      <vt:lpstr>General Schematic</vt:lpstr>
      <vt:lpstr>Two Actions</vt:lpstr>
      <vt:lpstr>4.2.2 The LL(1) Parsing Table and Algorithm</vt:lpstr>
      <vt:lpstr>Purpose and Example of LL(1) Table</vt:lpstr>
      <vt:lpstr>The General Definition of Table</vt:lpstr>
      <vt:lpstr>Table-Constructing Rule</vt:lpstr>
      <vt:lpstr> A Table-Constructing Case</vt:lpstr>
      <vt:lpstr>Properties of LL(1) Grammar</vt:lpstr>
      <vt:lpstr> A Parsing Algorithm Using the LL(1) Parsing Table </vt:lpstr>
      <vt:lpstr> A Parsing Algorithm Using the LL(1) Parsing Table </vt:lpstr>
      <vt:lpstr>Example: If-Statements</vt:lpstr>
      <vt:lpstr>Slide 20</vt:lpstr>
      <vt:lpstr>Notice for Example: If-Statement</vt:lpstr>
      <vt:lpstr>The parsing based LL(1) Table</vt:lpstr>
      <vt:lpstr>Slide 23</vt:lpstr>
      <vt:lpstr>4.2.3 Left Recursion Removal and Left Factoring</vt:lpstr>
      <vt:lpstr>Repetition and Choice Problem</vt:lpstr>
      <vt:lpstr>Two standard techniques for Repetition and Choice</vt:lpstr>
      <vt:lpstr>Left Recursion Removal</vt:lpstr>
      <vt:lpstr>CASE 1: Simple Immediate Left Recursion</vt:lpstr>
      <vt:lpstr>Example</vt:lpstr>
      <vt:lpstr>CASE2: General Immediate Left Recursion</vt:lpstr>
      <vt:lpstr>Example</vt:lpstr>
      <vt:lpstr>CASE3: General Left Recursion</vt:lpstr>
      <vt:lpstr>Algorithm for General Left Recursion Removal </vt:lpstr>
      <vt:lpstr>Example</vt:lpstr>
      <vt:lpstr>Example</vt:lpstr>
      <vt:lpstr>Notice</vt:lpstr>
      <vt:lpstr>Example</vt:lpstr>
      <vt:lpstr>Parsing Tree</vt:lpstr>
      <vt:lpstr>Syntax Tree</vt:lpstr>
      <vt:lpstr>Left-Recursion Removed Grammar and its Procedures</vt:lpstr>
      <vt:lpstr>Left-Recursion Removed Grammar and its Procedures</vt:lpstr>
      <vt:lpstr>The LL(1) parsing table for the new expression </vt:lpstr>
      <vt:lpstr>Left Factoring</vt:lpstr>
      <vt:lpstr>Algorithm for Left Factoring a Grammar </vt:lpstr>
      <vt:lpstr> Example 4.4</vt:lpstr>
      <vt:lpstr> Example 4.4</vt:lpstr>
      <vt:lpstr>Example 4.5</vt:lpstr>
      <vt:lpstr>Example 4.6</vt:lpstr>
      <vt:lpstr>Example 4.7</vt:lpstr>
      <vt:lpstr>Example 4.7</vt:lpstr>
      <vt:lpstr>4.2.4 Syntax Tree Construction in LL(1) Parsing</vt:lpstr>
      <vt:lpstr>Difficulty in Construction</vt:lpstr>
      <vt:lpstr>Solution</vt:lpstr>
      <vt:lpstr>Example</vt:lpstr>
      <vt:lpstr>To compute the arithmetic value of the expression</vt:lpstr>
      <vt:lpstr>The actions of the parser to compute the value of the expression 3+4+5</vt:lpstr>
      <vt:lpstr>4.3 First and Follow Sets</vt:lpstr>
      <vt:lpstr>4.3.1 First Sets</vt:lpstr>
      <vt:lpstr>Definition </vt:lpstr>
      <vt:lpstr>Definition </vt:lpstr>
      <vt:lpstr>Algorithm Computing First (A)</vt:lpstr>
      <vt:lpstr>Algorithm Computing First (A)</vt:lpstr>
      <vt:lpstr>About Nullable Non-Terminal </vt:lpstr>
      <vt:lpstr>Example</vt:lpstr>
      <vt:lpstr>First Set for Above Example</vt:lpstr>
      <vt:lpstr>Slide 66</vt:lpstr>
      <vt:lpstr>Example</vt:lpstr>
      <vt:lpstr>The First Set for Above Example</vt:lpstr>
      <vt:lpstr>The computation process for above First Set </vt:lpstr>
      <vt:lpstr>Example</vt:lpstr>
      <vt:lpstr>4.3.2 Follow Sets</vt:lpstr>
      <vt:lpstr>Definition</vt:lpstr>
      <vt:lpstr>Definition</vt:lpstr>
      <vt:lpstr>Algorithm for the computation of follow sets</vt:lpstr>
      <vt:lpstr>Example</vt:lpstr>
      <vt:lpstr>Example</vt:lpstr>
      <vt:lpstr>The progress of above computation </vt:lpstr>
      <vt:lpstr>Example</vt:lpstr>
      <vt:lpstr>Example</vt:lpstr>
      <vt:lpstr>Example</vt:lpstr>
      <vt:lpstr>Example</vt:lpstr>
      <vt:lpstr>4.3.3 Constructing LL(1) Parsing Tables</vt:lpstr>
      <vt:lpstr>The table-constructing rules </vt:lpstr>
      <vt:lpstr>Algorithm and Theorem</vt:lpstr>
      <vt:lpstr>Example</vt:lpstr>
      <vt:lpstr>The first and follow set</vt:lpstr>
      <vt:lpstr> the LL(1) parsing table </vt:lpstr>
      <vt:lpstr>Example</vt:lpstr>
      <vt:lpstr>The first and follow set</vt:lpstr>
      <vt:lpstr> the LL(1) parsing table </vt:lpstr>
      <vt:lpstr>Example</vt:lpstr>
      <vt:lpstr>The first and follow set</vt:lpstr>
      <vt:lpstr> the LL(1) parsing table </vt:lpstr>
      <vt:lpstr>4.3.4 Extending the lookahead: LL(k) Parsers</vt:lpstr>
      <vt:lpstr>Definition of LL(k)</vt:lpstr>
      <vt:lpstr>Complications in LL(k)</vt:lpstr>
      <vt:lpstr>Complications in LL(k)</vt:lpstr>
      <vt:lpstr>4.4 A Recursive-Descent Parser For The Tiny Language</vt:lpstr>
      <vt:lpstr>The Grammar of the TINY language in BNF </vt:lpstr>
      <vt:lpstr>The Grammar of the TINY language in BNF </vt:lpstr>
      <vt:lpstr>TINY PARSER CODES</vt:lpstr>
      <vt:lpstr>TINY PARSER CODES</vt:lpstr>
      <vt:lpstr>TINY PARSER CODES</vt:lpstr>
      <vt:lpstr>End of Part Two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 ITD</dc:creator>
  <cp:lastModifiedBy>HP</cp:lastModifiedBy>
  <cp:revision>91</cp:revision>
  <dcterms:created xsi:type="dcterms:W3CDTF">1601-01-01T00:00:00Z</dcterms:created>
  <dcterms:modified xsi:type="dcterms:W3CDTF">2018-02-19T06:02:43Z</dcterms:modified>
</cp:coreProperties>
</file>