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5" r:id="rId4"/>
    <p:sldId id="434" r:id="rId5"/>
    <p:sldId id="436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2" r:id="rId22"/>
    <p:sldId id="453" r:id="rId23"/>
    <p:sldId id="454" r:id="rId24"/>
    <p:sldId id="455" r:id="rId25"/>
    <p:sldId id="456" r:id="rId26"/>
    <p:sldId id="457" r:id="rId27"/>
    <p:sldId id="458" r:id="rId28"/>
    <p:sldId id="459" r:id="rId29"/>
    <p:sldId id="460" r:id="rId30"/>
    <p:sldId id="461" r:id="rId31"/>
    <p:sldId id="462" r:id="rId32"/>
    <p:sldId id="463" r:id="rId33"/>
    <p:sldId id="464" r:id="rId34"/>
    <p:sldId id="465" r:id="rId35"/>
    <p:sldId id="466" r:id="rId36"/>
    <p:sldId id="467" r:id="rId37"/>
    <p:sldId id="468" r:id="rId38"/>
    <p:sldId id="469" r:id="rId39"/>
    <p:sldId id="470" r:id="rId40"/>
    <p:sldId id="471" r:id="rId41"/>
    <p:sldId id="472" r:id="rId42"/>
    <p:sldId id="301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475B7-CDCE-4836-A5C3-A521BA71A67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46D83-958F-4AC0-8BEF-F9E90D00452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649C8-55BC-4B44-AD17-012B7F1CAE5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659A5-BC0B-455E-B998-FABED9BF028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5B673-5E87-4A8F-8415-0B38C23D6B3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096E2-2B33-4A37-8665-2BE31AB2789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82B71-2A06-4D82-B3D7-AB47C9E5811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7E835-2A3B-43B6-A433-069CBC55C8C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62D4A-4F6B-4CB6-BC41-3A2D49CD677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4592C-7906-4D0D-B788-5B9BC76CA1D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9F5F6-DEF6-4187-BB9F-CF8FF078118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5EBCAA-6AE5-437B-A82B-48FF9F4EA82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Principles and Practice</a:t>
            </a:r>
          </a:p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The Three-address codes for above TINY program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		read x</a:t>
            </a:r>
            <a:br>
              <a:rPr lang="en-US" altLang="zh-CN" sz="2400"/>
            </a:br>
            <a:r>
              <a:rPr lang="en-US" altLang="zh-CN" sz="2400"/>
              <a:t>	t1=x&gt;0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if_false t1 goto L1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fact=1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</a:t>
            </a:r>
            <a:r>
              <a:rPr lang="en-US" altLang="zh-CN" sz="2400" b="1"/>
              <a:t>label L2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t2=fact*x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fact=t2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t3=x-1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x=t3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t4= x= =0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if_false t4 goto L2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		write fact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</a:t>
            </a:r>
            <a:r>
              <a:rPr lang="en-US" altLang="zh-CN" sz="2400" b="1"/>
              <a:t>label L1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halt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200" b="1"/>
              <a:t>8.1.2 Data Structures for the Implementation of Three-Address Code</a:t>
            </a:r>
            <a:endParaRPr lang="zh-CN" altLang="en-US" sz="3200" b="1"/>
          </a:p>
        </p:txBody>
      </p:sp>
      <p:sp>
        <p:nvSpPr>
          <p:cNvPr id="5232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most common implementation is to implement three-address code as </a:t>
            </a:r>
            <a:r>
              <a:rPr lang="en-US" altLang="zh-CN" sz="2800">
                <a:solidFill>
                  <a:srgbClr val="FF3300"/>
                </a:solidFill>
              </a:rPr>
              <a:t>quadruple</a:t>
            </a:r>
            <a:r>
              <a:rPr lang="en-US" altLang="zh-CN" sz="2800"/>
              <a:t>, which means that four fields are necessary: 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One for the operation and three for the addresses</a:t>
            </a:r>
            <a:endParaRPr lang="en-US" altLang="zh-CN" sz="2400"/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A different implementation of three-address code is called a triple:</a:t>
            </a:r>
            <a:endParaRPr lang="en-US" altLang="zh-CN" sz="2800" b="1"/>
          </a:p>
          <a:p>
            <a:pPr lvl="1">
              <a:lnSpc>
                <a:spcPct val="80000"/>
              </a:lnSpc>
            </a:pPr>
            <a:r>
              <a:rPr lang="en-US" altLang="zh-CN" sz="2400" b="1"/>
              <a:t>Use the instructions themselves to represent the temporaries. </a:t>
            </a:r>
            <a:endParaRPr lang="en-US" altLang="zh-CN" sz="2400"/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It requires that each three-address instruction be reference-able, either as an index in an array or as a pointer in a linked list.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68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/>
              <a:t>Quadruple implementation for the three-address code of the previous example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(rd, x , _ 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(gt, x, 0, t1 )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(if_f, t1, L1,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(asn, 1,fact,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(lab, L2, _ 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(mul, fact, x, t2 )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(asn, t2, fact,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(sub, x, 1, t3 )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(asn, t3, x,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(eq, x, 0, t4 )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(if_f, t4, L2, _)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(wri, fact, _,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(lab, L1, _ 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(halt, _, _, _ )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03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 </a:t>
            </a:r>
            <a:r>
              <a:rPr lang="en-US" altLang="zh-CN" sz="2800"/>
              <a:t>C code defining data structures for the quadruples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  </a:t>
            </a:r>
            <a:r>
              <a:rPr lang="en-US" altLang="zh-CN" sz="2200"/>
              <a:t>Typedef enum { rd, gt, if_f, asn, lab, mul, sub, eq, wri, halt, </a:t>
            </a:r>
            <a:r>
              <a:rPr lang="en-US" altLang="zh-CN" sz="2200">
                <a:latin typeface="Arial"/>
              </a:rPr>
              <a:t>…</a:t>
            </a:r>
            <a:r>
              <a:rPr lang="en-US" altLang="zh-CN" sz="2200"/>
              <a:t>}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                           OpKind;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  Typedef enum { Empty, IntConst, String } AddrKind;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  Typedef struct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{ AddrKind kind;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 Union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{ int val;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 char * name;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	} contents;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} Address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 Typedef struct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{ OpKind op;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Address addr1, addr2, addr3;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} Quad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A representation of the three-address code of the previous example as triples</a:t>
            </a:r>
            <a:endParaRPr lang="en-US" altLang="zh-CN" sz="28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(0)	 (rd, x , _ 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(1)	 (gt, x, 0)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(2)	 (if_f, (1), (11)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(3)   (asn, 1,fact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(4) 	 (mul, fact, x)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(5)	 (asn, (4), fact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(6)	 (sub, x, 1 )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(7)	 (asn, (6), x)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(8)	 (eq, x, 0 )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(9)	 (if_f, (8), (4))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(10) (wri, fact, _ 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(11)  (halt, _, _)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8.1.3 P-Code</a:t>
            </a:r>
            <a:endParaRPr lang="zh-CN" altLang="en-US" b="1"/>
          </a:p>
        </p:txBody>
      </p:sp>
      <p:sp>
        <p:nvSpPr>
          <p:cNvPr id="529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It was designed to be the actual code for a</a:t>
            </a:r>
            <a:r>
              <a:rPr lang="en-US" altLang="zh-CN" i="1"/>
              <a:t> </a:t>
            </a:r>
            <a:r>
              <a:rPr lang="en-US" altLang="zh-CN" i="1">
                <a:solidFill>
                  <a:srgbClr val="FF3300"/>
                </a:solidFill>
              </a:rPr>
              <a:t>hypothetical stack machine</a:t>
            </a:r>
            <a:r>
              <a:rPr lang="en-US" altLang="zh-CN"/>
              <a:t>, called the </a:t>
            </a:r>
            <a:r>
              <a:rPr lang="en-US" altLang="zh-CN" b="1"/>
              <a:t>P-machine</a:t>
            </a:r>
            <a:r>
              <a:rPr lang="en-US" altLang="zh-CN"/>
              <a:t>, for which an interpreter was written on various actual machines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/>
          </a:p>
          <a:p>
            <a:pPr>
              <a:lnSpc>
                <a:spcPct val="90000"/>
              </a:lnSpc>
            </a:pPr>
            <a:r>
              <a:rPr lang="en-US" altLang="zh-CN"/>
              <a:t>Since P-code was designed to be directly executable, it </a:t>
            </a:r>
            <a:r>
              <a:rPr lang="en-US" altLang="zh-CN">
                <a:solidFill>
                  <a:srgbClr val="FF3300"/>
                </a:solidFill>
              </a:rPr>
              <a:t>contains an implicit description of a particular runtime environment</a:t>
            </a:r>
            <a:r>
              <a:rPr lang="en-US" altLang="zh-CN"/>
              <a:t>, including data sizes, as well as a great deal of information specific to the P-machines.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759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P-machine consists of</a:t>
            </a:r>
            <a:r>
              <a:rPr lang="en-US" altLang="zh-CN" sz="2800" b="1"/>
              <a:t> a code memory,</a:t>
            </a:r>
            <a:r>
              <a:rPr lang="en-US" altLang="zh-CN" sz="2800"/>
              <a:t> an</a:t>
            </a:r>
            <a:r>
              <a:rPr lang="en-US" altLang="zh-CN" sz="2800" b="1"/>
              <a:t> unspecified data memory for named variables</a:t>
            </a:r>
            <a:r>
              <a:rPr lang="en-US" altLang="zh-CN" sz="2800"/>
              <a:t>, and </a:t>
            </a:r>
            <a:r>
              <a:rPr lang="en-US" altLang="zh-CN" sz="2800" b="1"/>
              <a:t>a stack for temporary data</a:t>
            </a:r>
            <a:r>
              <a:rPr lang="en-US" altLang="zh-CN" sz="2800"/>
              <a:t>, together with whatever </a:t>
            </a:r>
            <a:r>
              <a:rPr lang="en-US" altLang="zh-CN" sz="2800" b="1"/>
              <a:t>registers</a:t>
            </a:r>
            <a:r>
              <a:rPr lang="en-US" altLang="zh-CN" sz="2800"/>
              <a:t> are needed to maintain the stack and support execution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2*a+(b-3)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ldc 2			; load constant 2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lod a			; load value of variable a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mpi			; integer multiplication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lod b			; load value of variable b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ldc 3			; load constant 3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sbi			; integer subtraction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/>
              <a:t>	adi			; integer addition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AutoNum type="arabicParenR"/>
            </a:pPr>
            <a:r>
              <a:rPr lang="en-US" altLang="zh-CN" sz="2800" b="1" i="1"/>
              <a:t>Comparison of P-Code to Three-Address Code</a:t>
            </a:r>
            <a:r>
              <a:rPr lang="en-US" altLang="zh-CN" sz="2800"/>
              <a:t>   P-code is in many respects </a:t>
            </a:r>
            <a:r>
              <a:rPr lang="en-US" altLang="zh-CN" sz="2800">
                <a:solidFill>
                  <a:srgbClr val="FF3300"/>
                </a:solidFill>
              </a:rPr>
              <a:t>closer to actual machine code</a:t>
            </a:r>
            <a:r>
              <a:rPr lang="en-US" altLang="zh-CN" sz="2800"/>
              <a:t> than three-address code.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/>
              <a:t>      P-code instructions also require </a:t>
            </a:r>
            <a:r>
              <a:rPr lang="en-US" altLang="zh-CN" sz="2800">
                <a:solidFill>
                  <a:srgbClr val="FF3300"/>
                </a:solidFill>
              </a:rPr>
              <a:t>fewer addresses</a:t>
            </a:r>
            <a:r>
              <a:rPr lang="en-US" altLang="zh-CN" sz="2800"/>
              <a:t>: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/>
              <a:t>	One the other hand, P-code is </a:t>
            </a:r>
            <a:r>
              <a:rPr lang="en-US" altLang="zh-CN" sz="2800">
                <a:solidFill>
                  <a:srgbClr val="FF3300"/>
                </a:solidFill>
              </a:rPr>
              <a:t>less compact</a:t>
            </a:r>
            <a:r>
              <a:rPr lang="en-US" altLang="zh-CN" sz="2800"/>
              <a:t> than three-address code in terms of numbers of instructions, and P-code is </a:t>
            </a:r>
            <a:r>
              <a:rPr lang="en-US" altLang="zh-CN" sz="2800">
                <a:solidFill>
                  <a:srgbClr val="FF3300"/>
                </a:solidFill>
              </a:rPr>
              <a:t>not </a:t>
            </a:r>
            <a:r>
              <a:rPr lang="en-US" altLang="zh-CN" sz="2800">
                <a:solidFill>
                  <a:srgbClr val="FF3300"/>
                </a:solidFill>
                <a:latin typeface="Arial"/>
              </a:rPr>
              <a:t>“</a:t>
            </a:r>
            <a:r>
              <a:rPr lang="en-US" altLang="zh-CN" sz="2800" u="sng">
                <a:solidFill>
                  <a:srgbClr val="FF3300"/>
                </a:solidFill>
              </a:rPr>
              <a:t>self-contained</a:t>
            </a:r>
            <a:r>
              <a:rPr lang="en-US" altLang="zh-CN" sz="2800">
                <a:solidFill>
                  <a:srgbClr val="FF3300"/>
                </a:solidFill>
                <a:latin typeface="Arial"/>
              </a:rPr>
              <a:t>”</a:t>
            </a:r>
            <a:r>
              <a:rPr lang="en-US" altLang="zh-CN" sz="2800"/>
              <a:t> in that the instructions operate implicitly on a stack.</a:t>
            </a:r>
          </a:p>
          <a:p>
            <a:pPr marL="533400" indent="-533400">
              <a:lnSpc>
                <a:spcPct val="80000"/>
              </a:lnSpc>
            </a:pPr>
            <a:endParaRPr lang="en-US" altLang="zh-CN" sz="2800"/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en-US" altLang="zh-CN" sz="2800"/>
              <a:t>2)  </a:t>
            </a:r>
            <a:r>
              <a:rPr lang="en-US" altLang="zh-CN" sz="2800" b="1" i="1"/>
              <a:t>Implementation of P-Code  </a:t>
            </a:r>
            <a:r>
              <a:rPr lang="en-US" altLang="zh-CN" sz="2800"/>
              <a:t>Historically, P-code has largely been generated as a text file, but the previous descriptions of internal data structure implementations for three-address code will also work with appropriate modification for P-code.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b="1"/>
              <a:t>8. </a:t>
            </a:r>
            <a:r>
              <a:rPr lang="en-US" altLang="zh-CN" b="1"/>
              <a:t>Code Generation</a:t>
            </a:r>
            <a:r>
              <a:rPr lang="en-US" altLang="zh-CN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8.2 Basic Code Generation Techniques</a:t>
            </a:r>
            <a:endParaRPr lang="zh-CN" altLang="en-US"/>
          </a:p>
        </p:txBody>
      </p:sp>
      <p:sp>
        <p:nvSpPr>
          <p:cNvPr id="5345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/>
              <a:t>8.2.1 Intermediate Code or Target Code as a Synthesized Attribute</a:t>
            </a:r>
            <a:endParaRPr lang="zh-CN" altLang="en-US" sz="4000" b="1"/>
          </a:p>
        </p:txBody>
      </p:sp>
      <p:sp>
        <p:nvSpPr>
          <p:cNvPr id="5365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r>
              <a:rPr lang="en-US" altLang="zh-CN" sz="2800"/>
              <a:t>Intermediate code generation can be viewed as an attribute computation.</a:t>
            </a:r>
          </a:p>
          <a:p>
            <a:r>
              <a:rPr lang="en-US" altLang="zh-CN" sz="2800"/>
              <a:t>This code becomes a synthesized attribute that can be defined using an attribute grammar and generated either directly during parsing or by a post-order traversal of the syntax tree. </a:t>
            </a:r>
          </a:p>
          <a:p>
            <a:endParaRPr lang="en-US" altLang="zh-CN" sz="2800"/>
          </a:p>
          <a:p>
            <a:r>
              <a:rPr lang="en-US" altLang="zh-CN" sz="2800"/>
              <a:t>For an example: a small subset of C expressions:</a:t>
            </a:r>
          </a:p>
          <a:p>
            <a:pPr lvl="1">
              <a:buFontTx/>
              <a:buNone/>
            </a:pPr>
            <a:r>
              <a:rPr lang="en-US" altLang="zh-CN" sz="2400"/>
              <a:t>Exp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id = exp | aexp</a:t>
            </a:r>
          </a:p>
          <a:p>
            <a:pPr lvl="1">
              <a:buFontTx/>
              <a:buNone/>
            </a:pPr>
            <a:r>
              <a:rPr lang="en-US" altLang="zh-CN" sz="2400"/>
              <a:t>Aexp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aexp + factor | factor</a:t>
            </a:r>
          </a:p>
          <a:p>
            <a:pPr lvl="1">
              <a:buFontTx/>
              <a:buNone/>
            </a:pPr>
            <a:r>
              <a:rPr lang="en-US" altLang="zh-CN" sz="2400"/>
              <a:t>Factor </a:t>
            </a:r>
            <a:r>
              <a:rPr lang="en-US" altLang="zh-CN" sz="2400">
                <a:sym typeface="Wingdings" pitchFamily="2" charset="2"/>
              </a:rPr>
              <a:t></a:t>
            </a:r>
            <a:r>
              <a:rPr lang="en-US" altLang="zh-CN" sz="2400"/>
              <a:t> (exp) | num | id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9707" name="Group 59"/>
          <p:cNvGraphicFramePr>
            <a:graphicFrameLocks noGrp="1"/>
          </p:cNvGraphicFramePr>
          <p:nvPr/>
        </p:nvGraphicFramePr>
        <p:xfrm>
          <a:off x="323850" y="908050"/>
          <a:ext cx="8424863" cy="3247074"/>
        </p:xfrm>
        <a:graphic>
          <a:graphicData uri="http://schemas.openxmlformats.org/drawingml/2006/table">
            <a:tbl>
              <a:tblPr/>
              <a:tblGrid>
                <a:gridCol w="8424863"/>
              </a:tblGrid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Grammar Rule              Semantic Rules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Exp1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id = exp2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exp1.pcode=”lda”|| id.strval++exp2.pcode++”stn”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Exp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aexp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      exp.pcode=aexp.pcode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Aexp1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aexp2 + factor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aexp1.pcode=aexp2.pcode++factor.pcode++”adi”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Aexp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factor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aexp.pcode=factor.pcode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Factor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(exp)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factor.pcode=exp.pcode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Factor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num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factor.pcode=”ldc”||num.strval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Factor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id                   factor.pcode=”lod”||id.strval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9698" name="Text Box 50"/>
          <p:cNvSpPr txBox="1">
            <a:spLocks noChangeArrowheads="1"/>
          </p:cNvSpPr>
          <p:nvPr/>
        </p:nvSpPr>
        <p:spPr bwMode="auto">
          <a:xfrm>
            <a:off x="395288" y="333375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1) P-Code  </a:t>
            </a:r>
          </a:p>
        </p:txBody>
      </p:sp>
      <p:sp>
        <p:nvSpPr>
          <p:cNvPr id="539701" name="Text Box 53"/>
          <p:cNvSpPr txBox="1">
            <a:spLocks noChangeArrowheads="1"/>
          </p:cNvSpPr>
          <p:nvPr/>
        </p:nvSpPr>
        <p:spPr bwMode="auto">
          <a:xfrm>
            <a:off x="250825" y="4221163"/>
            <a:ext cx="8280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/>
              <a:t>The expression (x=x+3)+4 has the following P-Code attribute:</a:t>
            </a:r>
          </a:p>
          <a:p>
            <a:r>
              <a:rPr lang="en-US" altLang="zh-CN" sz="2000"/>
              <a:t>		Lda x</a:t>
            </a:r>
          </a:p>
          <a:p>
            <a:r>
              <a:rPr lang="en-US" altLang="zh-CN" sz="2000"/>
              <a:t>		Lod x</a:t>
            </a:r>
          </a:p>
          <a:p>
            <a:r>
              <a:rPr lang="en-US" altLang="zh-CN" sz="2000"/>
              <a:t>		Ldc 3</a:t>
            </a:r>
          </a:p>
          <a:p>
            <a:r>
              <a:rPr lang="en-US" altLang="zh-CN" sz="2000"/>
              <a:t>		Adi</a:t>
            </a:r>
          </a:p>
          <a:p>
            <a:r>
              <a:rPr lang="en-US" altLang="zh-CN" sz="2000"/>
              <a:t>		Stn</a:t>
            </a:r>
          </a:p>
          <a:p>
            <a:r>
              <a:rPr lang="en-US" altLang="zh-CN" sz="2000"/>
              <a:t>		Ldc 4</a:t>
            </a:r>
          </a:p>
          <a:p>
            <a:r>
              <a:rPr lang="en-US" altLang="zh-CN" sz="2000"/>
              <a:t>		Adi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0724" name="Group 52"/>
          <p:cNvGraphicFramePr>
            <a:graphicFrameLocks noGrp="1"/>
          </p:cNvGraphicFramePr>
          <p:nvPr/>
        </p:nvGraphicFramePr>
        <p:xfrm>
          <a:off x="468313" y="1223963"/>
          <a:ext cx="8496300" cy="4223068"/>
        </p:xfrm>
        <a:graphic>
          <a:graphicData uri="http://schemas.openxmlformats.org/drawingml/2006/table">
            <a:tbl>
              <a:tblPr/>
              <a:tblGrid>
                <a:gridCol w="8496300"/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Grammar Rule              Semantic Rules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920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Exp1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id = exp2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exp1.name=exp2.name  </a:t>
                      </a:r>
                    </a:p>
                    <a:p>
                      <a:pPr marL="0" marR="0" lvl="0" indent="920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                    Exp1.tacode=exp2.tacode++ id.strval||”=”||exp2.name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Exp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aexp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 exp.name=aexp.name; exp.tacode=aexp.tacode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Aexp1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aexp2 + factor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aexp1.name=newtemp( 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                            aexp1.tacode=aexp2.tacode++factor.tacode++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                                 aexp1.name||”=”||aexp2.name||”+”||factor.name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Aexp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factor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aexp.name=factor.name; aexp.tacode=factor.tacode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Factor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(exp)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factor.name=exp.name; factor.tacode=exp.tacode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Factor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num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          factor.namenum.strval; factor.tacode=” 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Factor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  <a:sym typeface="Wingdings" pitchFamily="2" charset="2"/>
                        </a:rPr>
                        <a:t>id             factor.namenum.strval; factor.tacode=” 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0721" name="Text Box 49"/>
          <p:cNvSpPr txBox="1">
            <a:spLocks noChangeArrowheads="1"/>
          </p:cNvSpPr>
          <p:nvPr/>
        </p:nvSpPr>
        <p:spPr bwMode="auto">
          <a:xfrm>
            <a:off x="755650" y="5734050"/>
            <a:ext cx="770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T1=x+3	 x=t1		t2=t1+4</a:t>
            </a:r>
            <a:endParaRPr lang="zh-CN" altLang="en-US"/>
          </a:p>
        </p:txBody>
      </p:sp>
      <p:sp>
        <p:nvSpPr>
          <p:cNvPr id="540722" name="Text Box 50"/>
          <p:cNvSpPr txBox="1">
            <a:spLocks noChangeArrowheads="1"/>
          </p:cNvSpPr>
          <p:nvPr/>
        </p:nvSpPr>
        <p:spPr bwMode="auto">
          <a:xfrm>
            <a:off x="468313" y="333375"/>
            <a:ext cx="4967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altLang="zh-CN"/>
              <a:t>2) Three-Address Code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8.2.2 Practical Code Generation</a:t>
            </a:r>
            <a:endParaRPr lang="zh-CN" altLang="en-US" b="1"/>
          </a:p>
        </p:txBody>
      </p:sp>
      <p:sp>
        <p:nvSpPr>
          <p:cNvPr id="5417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800"/>
              <a:t>The basic algorithm can be described as the following recursive procedure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Procedure gencode (T: treenode);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Begin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If T is not nil then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Generate code to prepare for code of left child of T;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Gencode(left child of T);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Generate code to prepare for code of right child of T;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Gencode(right child of T);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	Generate code to implement the action of T;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zh-CN" sz="2400"/>
              <a:t>End;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Typedef enum {plus, assign} optype;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Typedef enum {OpKind, ConstKind, IdKind} NodeKind;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Typedef struct streenode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{ NodeKind kind;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 Optype op;  /* used with OpKind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 Struct streenod *lchild, *rchild;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 Int val; /* used with ConstKind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 Char * strval;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 /* used for identifiers and numbers */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} streenode;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typedef streenode *syntaxtree;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5796" name="Object 4"/>
          <p:cNvGraphicFramePr>
            <a:graphicFrameLocks noChangeAspect="1"/>
          </p:cNvGraphicFramePr>
          <p:nvPr/>
        </p:nvGraphicFramePr>
        <p:xfrm>
          <a:off x="755650" y="692150"/>
          <a:ext cx="7032625" cy="4668838"/>
        </p:xfrm>
        <a:graphic>
          <a:graphicData uri="http://schemas.openxmlformats.org/presentationml/2006/ole">
            <p:oleObj spid="_x0000_s545796" name="文档" r:id="rId3" imgW="3580325" imgH="237724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 </a:t>
            </a:r>
            <a:r>
              <a:rPr lang="en-US" altLang="zh-CN" sz="2800"/>
              <a:t>A genCode procedure to generate P-code.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Void genCode (SyntaxTree 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{ char codestr[CODESIZE];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/* CODESIZE = max length of 1 line of P-code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if (t !=NULL)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{ switch (t-&gt;kind)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{ case opKind: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switch(t-&gt;op)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{ case Plus: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genCode(t-&gt;lchild);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genCode(t-&gt;rchild);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adi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	break;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772400" cy="4114800"/>
          </a:xfrm>
        </p:spPr>
        <p:txBody>
          <a:bodyPr/>
          <a:lstStyle/>
          <a:p>
            <a:r>
              <a:rPr lang="en-US" altLang="zh-CN" sz="2800"/>
              <a:t>Generate executable code for a target machine that is </a:t>
            </a:r>
            <a:r>
              <a:rPr lang="en-US" altLang="zh-CN" sz="2800">
                <a:solidFill>
                  <a:srgbClr val="FF3300"/>
                </a:solidFill>
              </a:rPr>
              <a:t>a faithful representation</a:t>
            </a:r>
            <a:r>
              <a:rPr lang="en-US" altLang="zh-CN" sz="2800"/>
              <a:t> of the semantics of the source code</a:t>
            </a:r>
          </a:p>
          <a:p>
            <a:pPr>
              <a:buFontTx/>
              <a:buNone/>
            </a:pPr>
            <a:endParaRPr lang="zh-CN" altLang="en-US" sz="2800"/>
          </a:p>
          <a:p>
            <a:r>
              <a:rPr lang="en-US" altLang="zh-CN" sz="2800"/>
              <a:t>Depends not only on the characteristics of </a:t>
            </a:r>
            <a:r>
              <a:rPr lang="en-US" altLang="zh-CN" sz="2800" b="1" i="1"/>
              <a:t>the source language</a:t>
            </a:r>
            <a:r>
              <a:rPr lang="en-US" altLang="zh-CN" sz="2800"/>
              <a:t> but also on detailed information about </a:t>
            </a:r>
            <a:r>
              <a:rPr lang="en-US" altLang="zh-CN" sz="2800" b="1" i="1"/>
              <a:t>the target architecture</a:t>
            </a:r>
            <a:r>
              <a:rPr lang="en-US" altLang="zh-CN" sz="2800"/>
              <a:t>, the structure of the </a:t>
            </a:r>
            <a:r>
              <a:rPr lang="en-US" altLang="zh-CN" sz="2800" b="1" i="1"/>
              <a:t>runtime environment</a:t>
            </a:r>
            <a:r>
              <a:rPr lang="en-US" altLang="zh-CN" sz="2800"/>
              <a:t>, and </a:t>
            </a:r>
            <a:r>
              <a:rPr lang="en-US" altLang="zh-CN" sz="2800" b="1"/>
              <a:t>t</a:t>
            </a:r>
            <a:r>
              <a:rPr lang="en-US" altLang="zh-CN" sz="2800" b="1" i="1"/>
              <a:t>he operating system</a:t>
            </a:r>
            <a:r>
              <a:rPr lang="en-US" altLang="zh-CN" sz="2800"/>
              <a:t> running on the target machine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case Assign: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        sprintf(codestr,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lda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t-&gt;strval);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genCode(t-&gt;lchild);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stn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  case ConstKind: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ldc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,t-&gt;strval);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/>
              <a:t>		 </a:t>
            </a:r>
            <a:r>
              <a:rPr lang="en-US" altLang="zh-CN" sz="2400"/>
              <a:t>case IdKind:</a:t>
            </a:r>
          </a:p>
          <a:p>
            <a:pPr>
              <a:buFontTx/>
              <a:buNone/>
            </a:pPr>
            <a:r>
              <a:rPr lang="en-US" altLang="zh-CN" sz="2400"/>
              <a:t>		            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lod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,t-&gt;strval);</a:t>
            </a:r>
          </a:p>
          <a:p>
            <a:pPr>
              <a:buFontTx/>
              <a:buNone/>
            </a:pPr>
            <a:r>
              <a:rPr lang="en-US" altLang="zh-CN" sz="2400"/>
              <a:t>			emitCode(codestr);</a:t>
            </a:r>
          </a:p>
          <a:p>
            <a:pPr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buFontTx/>
              <a:buNone/>
            </a:pPr>
            <a:r>
              <a:rPr lang="en-US" altLang="zh-CN" sz="2400"/>
              <a:t>		  default:</a:t>
            </a:r>
          </a:p>
          <a:p>
            <a:pPr>
              <a:buFontTx/>
              <a:buNone/>
            </a:pPr>
            <a:r>
              <a:rPr lang="en-US" altLang="zh-CN" sz="2400"/>
              <a:t>			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error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</a:t>
            </a:r>
          </a:p>
          <a:p>
            <a:pPr>
              <a:buFontTx/>
              <a:buNone/>
            </a:pPr>
            <a:r>
              <a:rPr lang="en-US" altLang="zh-CN" sz="2400"/>
              <a:t>			break;</a:t>
            </a:r>
          </a:p>
          <a:p>
            <a:pPr>
              <a:buFontTx/>
              <a:buNone/>
            </a:pPr>
            <a:r>
              <a:rPr lang="en-US" altLang="zh-CN" sz="2400"/>
              <a:t>			}</a:t>
            </a:r>
          </a:p>
          <a:p>
            <a:pPr>
              <a:buFontTx/>
              <a:buNone/>
            </a:pPr>
            <a:r>
              <a:rPr lang="en-US" altLang="zh-CN" sz="2400"/>
              <a:t>		}</a:t>
            </a:r>
          </a:p>
          <a:p>
            <a:pPr>
              <a:buFontTx/>
              <a:buNone/>
            </a:pPr>
            <a:r>
              <a:rPr lang="en-US" altLang="zh-CN" sz="2400"/>
              <a:t>	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832475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Yacc specification for the generation P-code according to the attribute grammar of Table 8.1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%{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#define YYSTYPE char *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/* make Yacc use strings as values */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/* other inclusion code 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 */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%}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%token NUM ID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%%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exp		: ID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		{ sprintf (codestr,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lda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$1);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		  emitCode ( codestr); }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		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 =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 exp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		{ emitCode 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stn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 }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400"/>
              <a:t>		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| aexp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aexp	: aexp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+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 factor {emitCode(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adi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);}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| factor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factor 	: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(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 exp </a:t>
            </a:r>
            <a:r>
              <a:rPr lang="en-US" altLang="zh-CN" sz="2400">
                <a:latin typeface="Arial"/>
              </a:rPr>
              <a:t>‘</a:t>
            </a:r>
            <a:r>
              <a:rPr lang="en-US" altLang="zh-CN" sz="2400"/>
              <a:t>)</a:t>
            </a:r>
            <a:r>
              <a:rPr lang="en-US" altLang="zh-CN" sz="2400">
                <a:latin typeface="Arial"/>
              </a:rPr>
              <a:t>’</a:t>
            </a: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| NUM	{sprintf(codestr,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ldc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,$1);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		emitCode(codestr);}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| ID		{sprintf(codestr,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%s %s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 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lod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,$1);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			emitCode(codestr);}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%%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/*utility functions</a:t>
            </a:r>
            <a:r>
              <a:rPr lang="en-US" altLang="zh-CN" sz="2400">
                <a:latin typeface="Arial"/>
              </a:rPr>
              <a:t>…</a:t>
            </a:r>
            <a:r>
              <a:rPr lang="en-US" altLang="zh-CN" sz="2400"/>
              <a:t> */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8.2.3 Generation of Target Code from Intermediate Code</a:t>
            </a:r>
            <a:endParaRPr lang="zh-CN" altLang="en-US" b="1"/>
          </a:p>
        </p:txBody>
      </p:sp>
      <p:sp>
        <p:nvSpPr>
          <p:cNvPr id="5519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/>
              <a:t>Code generation from intermediate code involves either or both of </a:t>
            </a:r>
            <a:r>
              <a:rPr lang="en-US" altLang="zh-CN" sz="2800" i="1"/>
              <a:t>two standard techniques:</a:t>
            </a:r>
            <a:r>
              <a:rPr lang="en-US" altLang="zh-CN" sz="2800"/>
              <a:t> </a:t>
            </a:r>
            <a:endParaRPr lang="en-US" altLang="zh-CN" sz="2800" b="1"/>
          </a:p>
          <a:p>
            <a:pPr lvl="1"/>
            <a:r>
              <a:rPr lang="en-US" altLang="zh-CN" sz="2400" b="1"/>
              <a:t>Macro expansion and Static simulation</a:t>
            </a:r>
          </a:p>
          <a:p>
            <a:pPr lvl="1"/>
            <a:endParaRPr lang="en-US" altLang="zh-CN" sz="2400" b="1"/>
          </a:p>
          <a:p>
            <a:r>
              <a:rPr lang="en-US" altLang="zh-CN" sz="2800" b="1"/>
              <a:t>Macro expansion</a:t>
            </a:r>
            <a:r>
              <a:rPr lang="en-US" altLang="zh-CN" sz="2800"/>
              <a:t> involves replacing each kind of intermediate code instruction with an equivalent sequence of target code instructions. </a:t>
            </a:r>
            <a:endParaRPr lang="en-US" altLang="zh-CN" sz="2800" b="1"/>
          </a:p>
          <a:p>
            <a:r>
              <a:rPr lang="en-US" altLang="zh-CN" sz="2800" b="1"/>
              <a:t>Static simulation</a:t>
            </a:r>
            <a:r>
              <a:rPr lang="en-US" altLang="zh-CN" sz="2800"/>
              <a:t> involves a straight-line simulation of the effects of the intermediate code and generating target code to match these effects.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Consider the expression (x=x+3) +4, translate the P-code into three-address code: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Lad x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Lod x			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Ldc 3			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Adi		t1=x+3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Stn		x=t1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Ldc 4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Adi		t2=t1+4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We perform </a:t>
            </a:r>
            <a:r>
              <a:rPr lang="en-US" altLang="zh-CN" sz="2400">
                <a:solidFill>
                  <a:srgbClr val="FF3300"/>
                </a:solidFill>
              </a:rPr>
              <a:t>a static simulation</a:t>
            </a:r>
            <a:r>
              <a:rPr lang="en-US" altLang="zh-CN" sz="2400"/>
              <a:t> of the P-machine stack to find three-address equivalence for the given code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6036" name="Object 4"/>
          <p:cNvGraphicFramePr>
            <a:graphicFrameLocks noChangeAspect="1"/>
          </p:cNvGraphicFramePr>
          <p:nvPr/>
        </p:nvGraphicFramePr>
        <p:xfrm>
          <a:off x="611188" y="476250"/>
          <a:ext cx="7993062" cy="5172075"/>
        </p:xfrm>
        <a:graphic>
          <a:graphicData uri="http://schemas.openxmlformats.org/presentationml/2006/ole">
            <p:oleObj spid="_x0000_s556036" name="文档" r:id="rId3" imgW="3364076" imgH="217671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7060" name="Object 4"/>
          <p:cNvGraphicFramePr>
            <a:graphicFrameLocks noChangeAspect="1"/>
          </p:cNvGraphicFramePr>
          <p:nvPr/>
        </p:nvGraphicFramePr>
        <p:xfrm>
          <a:off x="755650" y="476250"/>
          <a:ext cx="7561263" cy="5441950"/>
        </p:xfrm>
        <a:graphic>
          <a:graphicData uri="http://schemas.openxmlformats.org/presentationml/2006/ole">
            <p:oleObj spid="_x0000_s557060" name="文档" r:id="rId3" imgW="3613014" imgH="259974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r>
              <a:rPr lang="en-US" altLang="zh-CN" sz="2800"/>
              <a:t>We now consider the case of translating from three-address code to P-code, by </a:t>
            </a:r>
            <a:r>
              <a:rPr lang="en-US" altLang="zh-CN" sz="2800">
                <a:solidFill>
                  <a:srgbClr val="FF3300"/>
                </a:solidFill>
              </a:rPr>
              <a:t>simple macro expansion</a:t>
            </a:r>
            <a:r>
              <a:rPr lang="en-US" altLang="zh-CN" sz="2800"/>
              <a:t>. A three-address instruction:</a:t>
            </a:r>
          </a:p>
          <a:p>
            <a:pPr>
              <a:buFontTx/>
              <a:buNone/>
            </a:pPr>
            <a:r>
              <a:rPr lang="en-US" altLang="zh-CN" sz="2800"/>
              <a:t>			a = b + c</a:t>
            </a:r>
          </a:p>
          <a:p>
            <a:r>
              <a:rPr lang="en-US" altLang="zh-CN" sz="2800"/>
              <a:t>Can always be translated into the P-code sequence</a:t>
            </a:r>
          </a:p>
          <a:p>
            <a:pPr>
              <a:buFontTx/>
              <a:buNone/>
            </a:pPr>
            <a:r>
              <a:rPr lang="en-US" altLang="zh-CN" sz="2800"/>
              <a:t>			lda 	a</a:t>
            </a:r>
          </a:p>
          <a:p>
            <a:pPr>
              <a:buFontTx/>
              <a:buNone/>
            </a:pPr>
            <a:r>
              <a:rPr lang="en-US" altLang="zh-CN" sz="2800"/>
              <a:t>			lod 	b</a:t>
            </a:r>
          </a:p>
          <a:p>
            <a:pPr>
              <a:buFontTx/>
              <a:buNone/>
            </a:pPr>
            <a:r>
              <a:rPr lang="en-US" altLang="zh-CN" sz="2800"/>
              <a:t>			lod 	c</a:t>
            </a:r>
          </a:p>
          <a:p>
            <a:pPr>
              <a:buFontTx/>
              <a:buNone/>
            </a:pPr>
            <a:r>
              <a:rPr lang="en-US" altLang="zh-CN" sz="2800"/>
              <a:t>			adi</a:t>
            </a:r>
          </a:p>
          <a:p>
            <a:pPr>
              <a:buFontTx/>
              <a:buNone/>
            </a:pPr>
            <a:r>
              <a:rPr lang="en-US" altLang="zh-CN" sz="2800"/>
              <a:t>			sto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71988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400" b="1"/>
              <a:t>Part One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000" b="1"/>
              <a:t>8.1 Intermediate Code and Data Structure for code Generation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2000" b="1"/>
              <a:t>8.2 Basic Code Generation Techniques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Other Parts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8.3 Code Generation of Data Structure Reference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8.4 Code Generation of Control Statements and Logical Expression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8.5 Code Generation of Procedure and Function calls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8.6 Code Generation on Commercial Compilers: Two Case Studies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8.7 TM: A Simple Target Machine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8.8 A Code Generator for the TINY Language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8.9 A Survey of Code Optimization Techniques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altLang="zh-CN" sz="1800"/>
              <a:t>8.10 Simple Optimizations for TINY Code Generator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03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000"/>
              <a:t>Then, the three-address code for the expression (x=x+3)+4: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T1 = x + 3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X =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T2 = t1 + 4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000"/>
              <a:t>Can be translated into the following P-code: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Lda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Lod x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Ldc 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Adi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Sto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Lad x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Lod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Sto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Lda t2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Lod t1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Ldc 4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Adi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Sto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0132" name="Object 4"/>
          <p:cNvGraphicFramePr>
            <a:graphicFrameLocks noChangeAspect="1"/>
          </p:cNvGraphicFramePr>
          <p:nvPr/>
        </p:nvGraphicFramePr>
        <p:xfrm>
          <a:off x="684213" y="476250"/>
          <a:ext cx="7559675" cy="5199063"/>
        </p:xfrm>
        <a:graphic>
          <a:graphicData uri="http://schemas.openxmlformats.org/presentationml/2006/ole">
            <p:oleObj spid="_x0000_s560132" name="文档" r:id="rId3" imgW="3407182" imgH="234304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One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/>
              <a:t>8.1 Intermediate Code and Data Structures for Code Generation</a:t>
            </a:r>
            <a:endParaRPr lang="zh-CN" altLang="en-US" sz="4000"/>
          </a:p>
        </p:txBody>
      </p:sp>
      <p:sp>
        <p:nvSpPr>
          <p:cNvPr id="5150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8.1.1 Three-Address Code</a:t>
            </a:r>
            <a:endParaRPr lang="zh-CN" altLang="en-US"/>
          </a:p>
        </p:txBody>
      </p:sp>
      <p:sp>
        <p:nvSpPr>
          <p:cNvPr id="5171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7610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A data structure that represents the source program during translation is called an </a:t>
            </a:r>
            <a:r>
              <a:rPr lang="en-US" altLang="zh-CN" sz="2400" b="1"/>
              <a:t>intermediate representation, or IR</a:t>
            </a:r>
            <a:r>
              <a:rPr lang="en-US" altLang="zh-CN" sz="2400"/>
              <a:t>, for short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Such an intermediate representation that resembles target code is called </a:t>
            </a:r>
            <a:r>
              <a:rPr lang="en-US" altLang="zh-CN" sz="2400">
                <a:solidFill>
                  <a:srgbClr val="FF3300"/>
                </a:solidFill>
              </a:rPr>
              <a:t>intermediate code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Intermediate code is particularly useful when the goal of the compiler is </a:t>
            </a:r>
            <a:r>
              <a:rPr lang="en-US" altLang="zh-CN" sz="2000" b="1"/>
              <a:t>to produce extremely efficient code</a:t>
            </a:r>
            <a:r>
              <a:rPr lang="en-US" altLang="zh-CN" sz="2000"/>
              <a:t>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Intermediate code can also be useful in making </a:t>
            </a:r>
            <a:r>
              <a:rPr lang="en-US" altLang="zh-CN" sz="2000" b="1"/>
              <a:t>a compiler more easily retarget-able</a:t>
            </a:r>
            <a:r>
              <a:rPr lang="en-US" altLang="zh-CN" sz="2000"/>
              <a:t>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Study two popular forms of intermediate code: </a:t>
            </a:r>
            <a:r>
              <a:rPr lang="en-US" altLang="zh-CN" sz="2400" b="1"/>
              <a:t>Three -Address code</a:t>
            </a:r>
            <a:r>
              <a:rPr lang="en-US" altLang="zh-CN" sz="2400"/>
              <a:t> and </a:t>
            </a:r>
            <a:r>
              <a:rPr lang="en-US" altLang="zh-CN" sz="2400" b="1"/>
              <a:t>P-code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The most basic instruction of three-address code is designed to represent the evaluation of arithmetic expressions and has the following general form: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000"/>
              <a:t>				X=y op z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0196" name="Object 4"/>
          <p:cNvGraphicFramePr>
            <a:graphicFrameLocks noChangeAspect="1"/>
          </p:cNvGraphicFramePr>
          <p:nvPr/>
        </p:nvGraphicFramePr>
        <p:xfrm>
          <a:off x="684213" y="476250"/>
          <a:ext cx="6983412" cy="5948363"/>
        </p:xfrm>
        <a:graphic>
          <a:graphicData uri="http://schemas.openxmlformats.org/presentationml/2006/ole">
            <p:oleObj spid="_x0000_s520196" name="文档" r:id="rId3" imgW="3255233" imgH="277363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Figure 8.1 Sample TINY program: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{ sample program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in TINY language -- </a:t>
            </a:r>
            <a:r>
              <a:rPr lang="en-US" altLang="zh-CN" sz="2400" b="1"/>
              <a:t>computes factorial</a:t>
            </a:r>
            <a:r>
              <a:rPr lang="en-US" altLang="zh-CN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read x ;  { input an integer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if 0 &gt; x then { don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t compute if x &lt;= 0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fact:=1;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repeat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  fact:=fact*x;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x:=x-1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until x=0;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write fact { output factorial of x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  ends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</TotalTime>
  <Words>1196</Words>
  <Application>Microsoft PowerPoint</Application>
  <PresentationFormat>On-screen Show (4:3)</PresentationFormat>
  <Paragraphs>307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默认设计模板</vt:lpstr>
      <vt:lpstr>文档</vt:lpstr>
      <vt:lpstr>COMPILER CONSTRUCTION</vt:lpstr>
      <vt:lpstr>8. Code Generation </vt:lpstr>
      <vt:lpstr>Slide 3</vt:lpstr>
      <vt:lpstr>Contents</vt:lpstr>
      <vt:lpstr>8.1 Intermediate Code and Data Structures for Code Generation</vt:lpstr>
      <vt:lpstr>8.1.1 Three-Address Code</vt:lpstr>
      <vt:lpstr>Slide 7</vt:lpstr>
      <vt:lpstr>Slide 8</vt:lpstr>
      <vt:lpstr>Slide 9</vt:lpstr>
      <vt:lpstr>Slide 10</vt:lpstr>
      <vt:lpstr>8.1.2 Data Structures for the Implementation of Three-Address Code</vt:lpstr>
      <vt:lpstr>Slide 12</vt:lpstr>
      <vt:lpstr>Slide 13</vt:lpstr>
      <vt:lpstr>Slide 14</vt:lpstr>
      <vt:lpstr>Slide 15</vt:lpstr>
      <vt:lpstr>8.1.3 P-Code</vt:lpstr>
      <vt:lpstr>Slide 17</vt:lpstr>
      <vt:lpstr>Slide 18</vt:lpstr>
      <vt:lpstr>Slide 19</vt:lpstr>
      <vt:lpstr>8.2 Basic Code Generation Techniques</vt:lpstr>
      <vt:lpstr>8.2.1 Intermediate Code or Target Code as a Synthesized Attribute</vt:lpstr>
      <vt:lpstr>Slide 22</vt:lpstr>
      <vt:lpstr>Slide 23</vt:lpstr>
      <vt:lpstr>Slide 24</vt:lpstr>
      <vt:lpstr>8.2.2 Practical Code Generation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8.2.3 Generation of Target Code from Intermediate Code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End of Part 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200</cp:revision>
  <dcterms:created xsi:type="dcterms:W3CDTF">1601-01-01T00:00:00Z</dcterms:created>
  <dcterms:modified xsi:type="dcterms:W3CDTF">2017-04-04T11:12:30Z</dcterms:modified>
</cp:coreProperties>
</file>