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516" r:id="rId3"/>
    <p:sldId id="434" r:id="rId4"/>
    <p:sldId id="517" r:id="rId5"/>
    <p:sldId id="518" r:id="rId6"/>
    <p:sldId id="519" r:id="rId7"/>
    <p:sldId id="520" r:id="rId8"/>
    <p:sldId id="521" r:id="rId9"/>
    <p:sldId id="522" r:id="rId10"/>
    <p:sldId id="523" r:id="rId11"/>
    <p:sldId id="608" r:id="rId12"/>
    <p:sldId id="524" r:id="rId13"/>
    <p:sldId id="525" r:id="rId14"/>
    <p:sldId id="609" r:id="rId15"/>
    <p:sldId id="526" r:id="rId16"/>
    <p:sldId id="527" r:id="rId17"/>
    <p:sldId id="528" r:id="rId18"/>
    <p:sldId id="529" r:id="rId19"/>
    <p:sldId id="530" r:id="rId20"/>
    <p:sldId id="531" r:id="rId21"/>
    <p:sldId id="532" r:id="rId22"/>
    <p:sldId id="533" r:id="rId23"/>
    <p:sldId id="534" r:id="rId24"/>
    <p:sldId id="535" r:id="rId25"/>
    <p:sldId id="536" r:id="rId26"/>
    <p:sldId id="537" r:id="rId27"/>
    <p:sldId id="538" r:id="rId28"/>
    <p:sldId id="539" r:id="rId29"/>
    <p:sldId id="540" r:id="rId30"/>
    <p:sldId id="542" r:id="rId31"/>
    <p:sldId id="541" r:id="rId32"/>
    <p:sldId id="543" r:id="rId33"/>
    <p:sldId id="544" r:id="rId34"/>
    <p:sldId id="545" r:id="rId35"/>
    <p:sldId id="546" r:id="rId36"/>
    <p:sldId id="560" r:id="rId37"/>
    <p:sldId id="561" r:id="rId38"/>
    <p:sldId id="562" r:id="rId39"/>
    <p:sldId id="563" r:id="rId40"/>
    <p:sldId id="564" r:id="rId41"/>
    <p:sldId id="565" r:id="rId42"/>
    <p:sldId id="566" r:id="rId43"/>
    <p:sldId id="567" r:id="rId44"/>
    <p:sldId id="568" r:id="rId45"/>
    <p:sldId id="569" r:id="rId46"/>
    <p:sldId id="570" r:id="rId47"/>
    <p:sldId id="571" r:id="rId48"/>
    <p:sldId id="572" r:id="rId49"/>
    <p:sldId id="573" r:id="rId50"/>
    <p:sldId id="574" r:id="rId51"/>
    <p:sldId id="575" r:id="rId52"/>
    <p:sldId id="576" r:id="rId53"/>
    <p:sldId id="578" r:id="rId54"/>
    <p:sldId id="579" r:id="rId55"/>
    <p:sldId id="581" r:id="rId56"/>
    <p:sldId id="580" r:id="rId57"/>
    <p:sldId id="582" r:id="rId58"/>
    <p:sldId id="583" r:id="rId59"/>
    <p:sldId id="584" r:id="rId60"/>
    <p:sldId id="585" r:id="rId61"/>
    <p:sldId id="586" r:id="rId62"/>
    <p:sldId id="587" r:id="rId63"/>
    <p:sldId id="588" r:id="rId64"/>
    <p:sldId id="589" r:id="rId65"/>
    <p:sldId id="590" r:id="rId66"/>
    <p:sldId id="591" r:id="rId67"/>
    <p:sldId id="592" r:id="rId68"/>
    <p:sldId id="593" r:id="rId69"/>
    <p:sldId id="594" r:id="rId70"/>
    <p:sldId id="595" r:id="rId71"/>
    <p:sldId id="596" r:id="rId72"/>
    <p:sldId id="301" r:id="rId73"/>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sz="2400" kern="1200">
        <a:solidFill>
          <a:schemeClr val="tx1"/>
        </a:solidFill>
        <a:latin typeface="Times New Roman" pitchFamily="18" charset="0"/>
        <a:ea typeface="宋体" pitchFamily="2" charset="-122"/>
        <a:cs typeface="+mn-cs"/>
      </a:defRPr>
    </a:lvl5pPr>
    <a:lvl6pPr marL="2286000" algn="l" defTabSz="914400" rtl="0" eaLnBrk="1" latinLnBrk="0" hangingPunct="1">
      <a:defRPr sz="2400" kern="1200">
        <a:solidFill>
          <a:schemeClr val="tx1"/>
        </a:solidFill>
        <a:latin typeface="Times New Roman" pitchFamily="18" charset="0"/>
        <a:ea typeface="宋体" pitchFamily="2" charset="-122"/>
        <a:cs typeface="+mn-cs"/>
      </a:defRPr>
    </a:lvl6pPr>
    <a:lvl7pPr marL="2743200" algn="l" defTabSz="914400" rtl="0" eaLnBrk="1" latinLnBrk="0" hangingPunct="1">
      <a:defRPr sz="2400" kern="1200">
        <a:solidFill>
          <a:schemeClr val="tx1"/>
        </a:solidFill>
        <a:latin typeface="Times New Roman" pitchFamily="18" charset="0"/>
        <a:ea typeface="宋体" pitchFamily="2" charset="-122"/>
        <a:cs typeface="+mn-cs"/>
      </a:defRPr>
    </a:lvl7pPr>
    <a:lvl8pPr marL="3200400" algn="l" defTabSz="914400" rtl="0" eaLnBrk="1" latinLnBrk="0" hangingPunct="1">
      <a:defRPr sz="2400" kern="1200">
        <a:solidFill>
          <a:schemeClr val="tx1"/>
        </a:solidFill>
        <a:latin typeface="Times New Roman" pitchFamily="18" charset="0"/>
        <a:ea typeface="宋体" pitchFamily="2" charset="-122"/>
        <a:cs typeface="+mn-cs"/>
      </a:defRPr>
    </a:lvl8pPr>
    <a:lvl9pPr marL="3657600" algn="l" defTabSz="914400" rtl="0" eaLnBrk="1" latinLnBrk="0" hangingPunct="1">
      <a:defRPr sz="2400" kern="1200">
        <a:solidFill>
          <a:schemeClr val="tx1"/>
        </a:solidFill>
        <a:latin typeface="Times New Roman" pitchFamily="18"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84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6A2001E2-E673-4F3D-AE74-B62C2E452A0B}" type="slidenum">
              <a:rPr lang="zh-CN" altLang="en-US"/>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33870DB2-E505-4EE4-8D5C-341B7514F1CE}" type="slidenum">
              <a:rPr lang="zh-CN" altLang="en-US"/>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D0B4F611-2296-4FAB-9384-DFB2A9512CF7}" type="slidenum">
              <a:rPr lang="zh-CN" altLang="en-US"/>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ltLang="zh-CN"/>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ltLang="zh-CN"/>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48A3A054-586C-4A22-9D18-EF21F5C6106C}" type="slidenum">
              <a:rPr lang="zh-CN" altLang="en-US"/>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3939E12E-AF0A-4D75-932A-B24077B4AD3E}" type="slidenum">
              <a:rPr lang="zh-CN" altLang="en-US"/>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505D0E92-997B-481F-9600-E6AF3FAA8CC3}" type="slidenum">
              <a:rPr lang="zh-CN" altLang="en-US"/>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9F8DC02D-40D5-46F9-9B15-F78795077262}" type="slidenum">
              <a:rPr lang="zh-CN" altLang="en-US"/>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zh-CN"/>
          </a:p>
        </p:txBody>
      </p:sp>
      <p:sp>
        <p:nvSpPr>
          <p:cNvPr id="8" name="Footer Placeholder 7"/>
          <p:cNvSpPr>
            <a:spLocks noGrp="1"/>
          </p:cNvSpPr>
          <p:nvPr>
            <p:ph type="ftr" sz="quarter" idx="11"/>
          </p:nvPr>
        </p:nvSpPr>
        <p:spPr/>
        <p:txBody>
          <a:bodyPr/>
          <a:lstStyle>
            <a:lvl1pPr>
              <a:defRPr/>
            </a:lvl1pPr>
          </a:lstStyle>
          <a:p>
            <a:endParaRPr lang="en-US" altLang="zh-CN"/>
          </a:p>
        </p:txBody>
      </p:sp>
      <p:sp>
        <p:nvSpPr>
          <p:cNvPr id="9" name="Slide Number Placeholder 8"/>
          <p:cNvSpPr>
            <a:spLocks noGrp="1"/>
          </p:cNvSpPr>
          <p:nvPr>
            <p:ph type="sldNum" sz="quarter" idx="12"/>
          </p:nvPr>
        </p:nvSpPr>
        <p:spPr/>
        <p:txBody>
          <a:bodyPr/>
          <a:lstStyle>
            <a:lvl1pPr>
              <a:defRPr/>
            </a:lvl1pPr>
          </a:lstStyle>
          <a:p>
            <a:fld id="{E7EEF8CE-AB09-47F7-98E1-99D41210589A}" type="slidenum">
              <a:rPr lang="zh-CN" altLang="en-US"/>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zh-CN"/>
          </a:p>
        </p:txBody>
      </p:sp>
      <p:sp>
        <p:nvSpPr>
          <p:cNvPr id="4" name="Footer Placeholder 3"/>
          <p:cNvSpPr>
            <a:spLocks noGrp="1"/>
          </p:cNvSpPr>
          <p:nvPr>
            <p:ph type="ftr" sz="quarter" idx="11"/>
          </p:nvPr>
        </p:nvSpPr>
        <p:spPr/>
        <p:txBody>
          <a:bodyPr/>
          <a:lstStyle>
            <a:lvl1pPr>
              <a:defRPr/>
            </a:lvl1pPr>
          </a:lstStyle>
          <a:p>
            <a:endParaRPr lang="en-US" altLang="zh-CN"/>
          </a:p>
        </p:txBody>
      </p:sp>
      <p:sp>
        <p:nvSpPr>
          <p:cNvPr id="5" name="Slide Number Placeholder 4"/>
          <p:cNvSpPr>
            <a:spLocks noGrp="1"/>
          </p:cNvSpPr>
          <p:nvPr>
            <p:ph type="sldNum" sz="quarter" idx="12"/>
          </p:nvPr>
        </p:nvSpPr>
        <p:spPr/>
        <p:txBody>
          <a:bodyPr/>
          <a:lstStyle>
            <a:lvl1pPr>
              <a:defRPr/>
            </a:lvl1pPr>
          </a:lstStyle>
          <a:p>
            <a:fld id="{B022A9AB-0893-4F8E-B2CA-D7B48B1AAF47}" type="slidenum">
              <a:rPr lang="zh-CN" altLang="en-US"/>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zh-CN"/>
          </a:p>
        </p:txBody>
      </p:sp>
      <p:sp>
        <p:nvSpPr>
          <p:cNvPr id="3" name="Footer Placeholder 2"/>
          <p:cNvSpPr>
            <a:spLocks noGrp="1"/>
          </p:cNvSpPr>
          <p:nvPr>
            <p:ph type="ftr" sz="quarter" idx="11"/>
          </p:nvPr>
        </p:nvSpPr>
        <p:spPr/>
        <p:txBody>
          <a:bodyPr/>
          <a:lstStyle>
            <a:lvl1pPr>
              <a:defRPr/>
            </a:lvl1pPr>
          </a:lstStyle>
          <a:p>
            <a:endParaRPr lang="en-US" altLang="zh-CN"/>
          </a:p>
        </p:txBody>
      </p:sp>
      <p:sp>
        <p:nvSpPr>
          <p:cNvPr id="4" name="Slide Number Placeholder 3"/>
          <p:cNvSpPr>
            <a:spLocks noGrp="1"/>
          </p:cNvSpPr>
          <p:nvPr>
            <p:ph type="sldNum" sz="quarter" idx="12"/>
          </p:nvPr>
        </p:nvSpPr>
        <p:spPr/>
        <p:txBody>
          <a:bodyPr/>
          <a:lstStyle>
            <a:lvl1pPr>
              <a:defRPr/>
            </a:lvl1pPr>
          </a:lstStyle>
          <a:p>
            <a:fld id="{80B3B1EB-EC09-48F8-BE6F-BD925390EBAE}" type="slidenum">
              <a:rPr lang="zh-CN" altLang="en-US"/>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51D03BBD-862D-456B-8E89-0244ABFE873B}" type="slidenum">
              <a:rPr lang="zh-CN" altLang="en-US"/>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73A25F15-CA7D-4577-83A1-C6CE8342772D}" type="slidenum">
              <a:rPr lang="zh-CN" altLang="en-US"/>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B0A5F602-2688-4F6A-B315-42CED67A7B41}"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ea typeface="宋体" pitchFamily="2" charset="-122"/>
        </a:defRPr>
      </a:lvl2pPr>
      <a:lvl3pPr algn="ctr" rtl="0" fontAlgn="base">
        <a:spcBef>
          <a:spcPct val="0"/>
        </a:spcBef>
        <a:spcAft>
          <a:spcPct val="0"/>
        </a:spcAft>
        <a:defRPr sz="4400">
          <a:solidFill>
            <a:schemeClr val="tx2"/>
          </a:solidFill>
          <a:latin typeface="Times New Roman" pitchFamily="18" charset="0"/>
          <a:ea typeface="宋体" pitchFamily="2" charset="-122"/>
        </a:defRPr>
      </a:lvl3pPr>
      <a:lvl4pPr algn="ctr" rtl="0" fontAlgn="base">
        <a:spcBef>
          <a:spcPct val="0"/>
        </a:spcBef>
        <a:spcAft>
          <a:spcPct val="0"/>
        </a:spcAft>
        <a:defRPr sz="4400">
          <a:solidFill>
            <a:schemeClr val="tx2"/>
          </a:solidFill>
          <a:latin typeface="Times New Roman" pitchFamily="18" charset="0"/>
          <a:ea typeface="宋体" pitchFamily="2" charset="-122"/>
        </a:defRPr>
      </a:lvl4pPr>
      <a:lvl5pPr algn="ctr" rtl="0" fontAlgn="base">
        <a:spcBef>
          <a:spcPct val="0"/>
        </a:spcBef>
        <a:spcAft>
          <a:spcPct val="0"/>
        </a:spcAft>
        <a:defRPr sz="4400">
          <a:solidFill>
            <a:schemeClr val="tx2"/>
          </a:solidFill>
          <a:latin typeface="Times New Roman" pitchFamily="18" charset="0"/>
          <a:ea typeface="宋体" pitchFamily="2" charset="-122"/>
        </a:defRPr>
      </a:lvl5pPr>
      <a:lvl6pPr marL="457200" algn="ctr" rtl="0" fontAlgn="base">
        <a:spcBef>
          <a:spcPct val="0"/>
        </a:spcBef>
        <a:spcAft>
          <a:spcPct val="0"/>
        </a:spcAft>
        <a:defRPr sz="4400">
          <a:solidFill>
            <a:schemeClr val="tx2"/>
          </a:solidFill>
          <a:latin typeface="Times New Roman" pitchFamily="18" charset="0"/>
          <a:ea typeface="宋体" pitchFamily="2" charset="-122"/>
        </a:defRPr>
      </a:lvl6pPr>
      <a:lvl7pPr marL="914400" algn="ctr" rtl="0" fontAlgn="base">
        <a:spcBef>
          <a:spcPct val="0"/>
        </a:spcBef>
        <a:spcAft>
          <a:spcPct val="0"/>
        </a:spcAft>
        <a:defRPr sz="4400">
          <a:solidFill>
            <a:schemeClr val="tx2"/>
          </a:solidFill>
          <a:latin typeface="Times New Roman" pitchFamily="18" charset="0"/>
          <a:ea typeface="宋体" pitchFamily="2" charset="-122"/>
        </a:defRPr>
      </a:lvl7pPr>
      <a:lvl8pPr marL="1371600" algn="ctr" rtl="0" fontAlgn="base">
        <a:spcBef>
          <a:spcPct val="0"/>
        </a:spcBef>
        <a:spcAft>
          <a:spcPct val="0"/>
        </a:spcAft>
        <a:defRPr sz="4400">
          <a:solidFill>
            <a:schemeClr val="tx2"/>
          </a:solidFill>
          <a:latin typeface="Times New Roman" pitchFamily="18" charset="0"/>
          <a:ea typeface="宋体" pitchFamily="2" charset="-122"/>
        </a:defRPr>
      </a:lvl8pPr>
      <a:lvl9pPr marL="1828800" algn="ctr" rtl="0" fontAlgn="base">
        <a:spcBef>
          <a:spcPct val="0"/>
        </a:spcBef>
        <a:spcAft>
          <a:spcPct val="0"/>
        </a:spcAft>
        <a:defRPr sz="4400">
          <a:solidFill>
            <a:schemeClr val="tx2"/>
          </a:solidFill>
          <a:latin typeface="Times New Roman" pitchFamily="18"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r>
              <a:rPr lang="en-US" altLang="zh-CN"/>
              <a:t>COMPILER CONSTRUCTION</a:t>
            </a:r>
          </a:p>
        </p:txBody>
      </p:sp>
      <p:sp>
        <p:nvSpPr>
          <p:cNvPr id="5123" name="Rectangle 3"/>
          <p:cNvSpPr>
            <a:spLocks noGrp="1" noChangeArrowheads="1"/>
          </p:cNvSpPr>
          <p:nvPr>
            <p:ph type="subTitle" idx="1"/>
          </p:nvPr>
        </p:nvSpPr>
        <p:spPr/>
        <p:txBody>
          <a:bodyPr/>
          <a:lstStyle/>
          <a:p>
            <a:endParaRPr lang="en-US" altLang="zh-CN"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9699" name="Rectangle 3"/>
          <p:cNvSpPr>
            <a:spLocks noGrp="1" noChangeArrowheads="1"/>
          </p:cNvSpPr>
          <p:nvPr>
            <p:ph type="body" idx="1"/>
          </p:nvPr>
        </p:nvSpPr>
        <p:spPr>
          <a:xfrm>
            <a:off x="685800" y="765175"/>
            <a:ext cx="7772400" cy="5543550"/>
          </a:xfrm>
        </p:spPr>
        <p:txBody>
          <a:bodyPr/>
          <a:lstStyle/>
          <a:p>
            <a:pPr>
              <a:lnSpc>
                <a:spcPct val="80000"/>
              </a:lnSpc>
            </a:pPr>
            <a:r>
              <a:rPr lang="en-US" altLang="zh-CN" sz="2800"/>
              <a:t>Consider the examples of the output of this compiler with the </a:t>
            </a:r>
            <a:r>
              <a:rPr lang="en-US" altLang="zh-CN" sz="2800">
                <a:solidFill>
                  <a:srgbClr val="FF3300"/>
                </a:solidFill>
              </a:rPr>
              <a:t>following assignment</a:t>
            </a:r>
          </a:p>
          <a:p>
            <a:pPr lvl="1">
              <a:lnSpc>
                <a:spcPct val="80000"/>
              </a:lnSpc>
              <a:buFontTx/>
              <a:buNone/>
            </a:pPr>
            <a:r>
              <a:rPr lang="en-US" altLang="zh-CN" sz="2400" b="1"/>
              <a:t>			(x = x +3 ) + 4</a:t>
            </a:r>
            <a:endParaRPr lang="en-US" altLang="zh-CN" sz="2400"/>
          </a:p>
          <a:p>
            <a:pPr>
              <a:lnSpc>
                <a:spcPct val="80000"/>
              </a:lnSpc>
            </a:pPr>
            <a:r>
              <a:rPr lang="en-US" altLang="zh-CN" sz="2800"/>
              <a:t>The assembly code for this expression as produced by the Borland 3.0 compiler for the Intel 80x86 is as follows:</a:t>
            </a:r>
            <a:endParaRPr lang="en-US" altLang="zh-CN" sz="2800" b="1"/>
          </a:p>
          <a:p>
            <a:pPr lvl="1">
              <a:lnSpc>
                <a:spcPct val="80000"/>
              </a:lnSpc>
              <a:buFontTx/>
              <a:buNone/>
            </a:pPr>
            <a:r>
              <a:rPr lang="en-US" altLang="zh-CN" sz="2400" b="1"/>
              <a:t>		mov ax, word ptr [bp-2]</a:t>
            </a:r>
          </a:p>
          <a:p>
            <a:pPr lvl="1">
              <a:lnSpc>
                <a:spcPct val="80000"/>
              </a:lnSpc>
              <a:buFontTx/>
              <a:buNone/>
            </a:pPr>
            <a:r>
              <a:rPr lang="en-US" altLang="zh-CN" sz="2400" b="1"/>
              <a:t>		add ax, 3</a:t>
            </a:r>
          </a:p>
          <a:p>
            <a:pPr lvl="1">
              <a:lnSpc>
                <a:spcPct val="80000"/>
              </a:lnSpc>
              <a:buFontTx/>
              <a:buNone/>
            </a:pPr>
            <a:r>
              <a:rPr lang="en-US" altLang="zh-CN" sz="2400" b="1"/>
              <a:t>		mov word ptr [bp-2], ax</a:t>
            </a:r>
          </a:p>
          <a:p>
            <a:pPr lvl="1">
              <a:lnSpc>
                <a:spcPct val="80000"/>
              </a:lnSpc>
              <a:buFontTx/>
              <a:buNone/>
            </a:pPr>
            <a:r>
              <a:rPr lang="en-US" altLang="zh-CN" sz="2400" b="1"/>
              <a:t>		add ax, 4</a:t>
            </a:r>
            <a:endParaRPr lang="en-US" altLang="zh-CN" sz="2400"/>
          </a:p>
          <a:p>
            <a:pPr>
              <a:lnSpc>
                <a:spcPct val="80000"/>
              </a:lnSpc>
            </a:pPr>
            <a:r>
              <a:rPr lang="en-US" altLang="zh-CN" sz="2800"/>
              <a:t>Notes:</a:t>
            </a:r>
          </a:p>
          <a:p>
            <a:pPr lvl="1">
              <a:lnSpc>
                <a:spcPct val="80000"/>
              </a:lnSpc>
            </a:pPr>
            <a:r>
              <a:rPr lang="en-US" altLang="zh-CN" sz="2400"/>
              <a:t>The </a:t>
            </a:r>
            <a:r>
              <a:rPr lang="en-US" altLang="zh-CN" sz="2400" i="1">
                <a:solidFill>
                  <a:srgbClr val="FF3300"/>
                </a:solidFill>
              </a:rPr>
              <a:t>bp</a:t>
            </a:r>
            <a:r>
              <a:rPr lang="en-US" altLang="zh-CN" sz="2400"/>
              <a:t> is used as the frame pointer.</a:t>
            </a:r>
          </a:p>
          <a:p>
            <a:pPr lvl="1">
              <a:lnSpc>
                <a:spcPct val="80000"/>
              </a:lnSpc>
            </a:pPr>
            <a:r>
              <a:rPr lang="en-US" altLang="zh-CN" sz="2400"/>
              <a:t>The </a:t>
            </a:r>
            <a:r>
              <a:rPr lang="en-US" altLang="zh-CN" sz="2400">
                <a:solidFill>
                  <a:srgbClr val="FF3300"/>
                </a:solidFill>
              </a:rPr>
              <a:t>static simulation method</a:t>
            </a:r>
            <a:r>
              <a:rPr lang="en-US" altLang="zh-CN" sz="2400"/>
              <a:t> is used to convert the intermediate code into the target code.</a:t>
            </a:r>
            <a:endParaRPr lang="zh-CN" altLang="en-US" sz="24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6194" name="Rectangle 2"/>
          <p:cNvSpPr>
            <a:spLocks noGrp="1" noChangeArrowheads="1"/>
          </p:cNvSpPr>
          <p:nvPr>
            <p:ph type="body" idx="1"/>
          </p:nvPr>
        </p:nvSpPr>
        <p:spPr>
          <a:xfrm>
            <a:off x="685800" y="908050"/>
            <a:ext cx="7772400" cy="5187950"/>
          </a:xfrm>
        </p:spPr>
        <p:txBody>
          <a:bodyPr/>
          <a:lstStyle/>
          <a:p>
            <a:r>
              <a:rPr lang="en-US" altLang="zh-CN"/>
              <a:t>For the expression: </a:t>
            </a:r>
            <a:r>
              <a:rPr lang="en-US" altLang="zh-CN" b="1"/>
              <a:t>( x = x +3 ) + 4, </a:t>
            </a:r>
          </a:p>
          <a:p>
            <a:r>
              <a:rPr lang="en-US" altLang="zh-CN" b="1"/>
              <a:t>The </a:t>
            </a:r>
            <a:r>
              <a:rPr lang="en-US" altLang="zh-CN" b="1">
                <a:solidFill>
                  <a:srgbClr val="FF3300"/>
                </a:solidFill>
              </a:rPr>
              <a:t>p-code and three-address</a:t>
            </a:r>
            <a:r>
              <a:rPr lang="en-US" altLang="zh-CN" b="1"/>
              <a:t> code:</a:t>
            </a:r>
            <a:endParaRPr lang="en-US" altLang="zh-CN"/>
          </a:p>
          <a:p>
            <a:pPr>
              <a:buFontTx/>
              <a:buNone/>
            </a:pPr>
            <a:r>
              <a:rPr lang="en-US" altLang="zh-CN"/>
              <a:t>         </a:t>
            </a:r>
            <a:r>
              <a:rPr lang="en-US" altLang="zh-CN" sz="2800"/>
              <a:t>Lad x</a:t>
            </a:r>
          </a:p>
          <a:p>
            <a:pPr>
              <a:buFontTx/>
              <a:buNone/>
            </a:pPr>
            <a:r>
              <a:rPr lang="en-US" altLang="zh-CN" sz="2800"/>
              <a:t>		Lod x						</a:t>
            </a:r>
          </a:p>
          <a:p>
            <a:pPr>
              <a:buFontTx/>
              <a:buNone/>
            </a:pPr>
            <a:r>
              <a:rPr lang="en-US" altLang="zh-CN" sz="2800"/>
              <a:t>		Ldc 3						</a:t>
            </a:r>
          </a:p>
          <a:p>
            <a:pPr>
              <a:buFontTx/>
              <a:buNone/>
            </a:pPr>
            <a:r>
              <a:rPr lang="en-US" altLang="zh-CN" sz="2800"/>
              <a:t>		Adi		t1=x+3</a:t>
            </a:r>
          </a:p>
          <a:p>
            <a:pPr>
              <a:buFontTx/>
              <a:buNone/>
            </a:pPr>
            <a:r>
              <a:rPr lang="en-US" altLang="zh-CN" sz="2800"/>
              <a:t>		Stn		x=t1</a:t>
            </a:r>
          </a:p>
          <a:p>
            <a:pPr>
              <a:buFontTx/>
              <a:buNone/>
            </a:pPr>
            <a:r>
              <a:rPr lang="en-US" altLang="zh-CN" sz="2800"/>
              <a:t>		Ldc 4</a:t>
            </a:r>
          </a:p>
          <a:p>
            <a:pPr>
              <a:buFontTx/>
              <a:buNone/>
            </a:pPr>
            <a:r>
              <a:rPr lang="en-US" altLang="zh-CN" sz="2800"/>
              <a:t>		Adi		t2=t1+4</a:t>
            </a:r>
            <a:endParaRPr lang="zh-CN" altLang="en-US" sz="28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0723" name="Rectangle 3"/>
          <p:cNvSpPr>
            <a:spLocks noGrp="1" noChangeArrowheads="1"/>
          </p:cNvSpPr>
          <p:nvPr>
            <p:ph type="body" idx="1"/>
          </p:nvPr>
        </p:nvSpPr>
        <p:spPr>
          <a:xfrm>
            <a:off x="685800" y="765175"/>
            <a:ext cx="7772400" cy="5330825"/>
          </a:xfrm>
        </p:spPr>
        <p:txBody>
          <a:bodyPr/>
          <a:lstStyle/>
          <a:p>
            <a:pPr marL="609600" indent="-609600">
              <a:buFontTx/>
              <a:buNone/>
            </a:pPr>
            <a:r>
              <a:rPr lang="en-US" altLang="zh-CN" b="1"/>
              <a:t>1) Array Reference</a:t>
            </a:r>
            <a:endParaRPr lang="en-US" altLang="zh-CN"/>
          </a:p>
          <a:p>
            <a:pPr marL="788988" lvl="1" indent="-331788">
              <a:buFontTx/>
              <a:buNone/>
            </a:pPr>
            <a:r>
              <a:rPr lang="en-US" altLang="zh-CN"/>
              <a:t>An example: </a:t>
            </a:r>
            <a:r>
              <a:rPr lang="en-US" altLang="zh-CN" b="1"/>
              <a:t> (a [ i + 1 ] = 2 ) + a [ j ]</a:t>
            </a:r>
            <a:endParaRPr lang="en-US" altLang="zh-CN"/>
          </a:p>
          <a:p>
            <a:pPr marL="788988" lvl="1" indent="-331788">
              <a:buFontTx/>
              <a:buNone/>
            </a:pPr>
            <a:r>
              <a:rPr lang="en-US" altLang="zh-CN" sz="2400"/>
              <a:t>Assume that i j, and a are </a:t>
            </a:r>
            <a:r>
              <a:rPr lang="en-US" altLang="zh-CN" sz="2400">
                <a:solidFill>
                  <a:srgbClr val="FF3300"/>
                </a:solidFill>
              </a:rPr>
              <a:t>local variables</a:t>
            </a:r>
            <a:r>
              <a:rPr lang="en-US" altLang="zh-CN" sz="2400"/>
              <a:t> declared as</a:t>
            </a:r>
            <a:endParaRPr lang="en-US" altLang="zh-CN" sz="2400" b="1"/>
          </a:p>
          <a:p>
            <a:pPr marL="1538288" lvl="2" indent="-457200">
              <a:buFontTx/>
              <a:buNone/>
            </a:pPr>
            <a:r>
              <a:rPr lang="en-US" altLang="zh-CN" b="1"/>
              <a:t>int i, j;</a:t>
            </a:r>
          </a:p>
          <a:p>
            <a:pPr marL="1538288" lvl="2" indent="-457200">
              <a:buFontTx/>
              <a:buNone/>
            </a:pPr>
            <a:r>
              <a:rPr lang="en-US" altLang="zh-CN" b="1"/>
              <a:t>int a[10];</a:t>
            </a:r>
          </a:p>
          <a:p>
            <a:pPr marL="1538288" lvl="2" indent="-457200">
              <a:buFontTx/>
              <a:buNone/>
            </a:pPr>
            <a:endParaRPr lang="en-US" altLang="zh-CN"/>
          </a:p>
          <a:p>
            <a:pPr marL="788988" lvl="1" indent="-331788">
              <a:buFontTx/>
              <a:buNone/>
            </a:pPr>
            <a:r>
              <a:rPr lang="en-US" altLang="zh-CN" sz="2400"/>
              <a:t>The Borland C compiler generates the following assembly code for the above expression (in next page)</a:t>
            </a:r>
            <a:endParaRPr lang="zh-CN" altLang="en-US" sz="24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1747" name="Rectangle 3"/>
          <p:cNvSpPr>
            <a:spLocks noGrp="1" noChangeArrowheads="1"/>
          </p:cNvSpPr>
          <p:nvPr>
            <p:ph type="body" idx="1"/>
          </p:nvPr>
        </p:nvSpPr>
        <p:spPr>
          <a:xfrm>
            <a:off x="685800" y="549275"/>
            <a:ext cx="7772400" cy="5975350"/>
          </a:xfrm>
        </p:spPr>
        <p:txBody>
          <a:bodyPr/>
          <a:lstStyle/>
          <a:p>
            <a:pPr>
              <a:lnSpc>
                <a:spcPct val="80000"/>
              </a:lnSpc>
              <a:buFontTx/>
              <a:buNone/>
            </a:pPr>
            <a:r>
              <a:rPr lang="en-US" altLang="zh-CN" sz="2400" b="1"/>
              <a:t>Expression: (a [ i + 1 ] = 2 ) + a [ j ]</a:t>
            </a:r>
            <a:endParaRPr lang="en-US" altLang="zh-CN" sz="2400"/>
          </a:p>
          <a:p>
            <a:pPr>
              <a:lnSpc>
                <a:spcPct val="80000"/>
              </a:lnSpc>
              <a:buFontTx/>
              <a:buNone/>
            </a:pPr>
            <a:endParaRPr lang="en-US" altLang="zh-CN" sz="2000" b="1"/>
          </a:p>
          <a:p>
            <a:pPr lvl="1">
              <a:lnSpc>
                <a:spcPct val="80000"/>
              </a:lnSpc>
              <a:buFontTx/>
              <a:buNone/>
            </a:pPr>
            <a:r>
              <a:rPr lang="en-US" altLang="zh-CN" sz="2000" b="1"/>
              <a:t>( 1 ) mov bx,word ptr [bp-2]</a:t>
            </a:r>
          </a:p>
          <a:p>
            <a:pPr lvl="1">
              <a:lnSpc>
                <a:spcPct val="80000"/>
              </a:lnSpc>
              <a:buFontTx/>
              <a:buNone/>
            </a:pPr>
            <a:r>
              <a:rPr lang="en-US" altLang="zh-CN" sz="2000" b="1"/>
              <a:t>( 2 ) shl  bx , 1</a:t>
            </a:r>
          </a:p>
          <a:p>
            <a:pPr lvl="1">
              <a:lnSpc>
                <a:spcPct val="80000"/>
              </a:lnSpc>
              <a:buFontTx/>
              <a:buNone/>
            </a:pPr>
            <a:r>
              <a:rPr lang="en-US" altLang="zh-CN" sz="2000" b="1"/>
              <a:t>( 3 ) l ea ax, word ptr [bp-22]</a:t>
            </a:r>
          </a:p>
          <a:p>
            <a:pPr lvl="1">
              <a:lnSpc>
                <a:spcPct val="80000"/>
              </a:lnSpc>
              <a:buFontTx/>
              <a:buNone/>
            </a:pPr>
            <a:r>
              <a:rPr lang="en-US" altLang="zh-CN" sz="2000" b="1"/>
              <a:t>( 4 ) add bx , ax</a:t>
            </a:r>
          </a:p>
          <a:p>
            <a:pPr lvl="1">
              <a:lnSpc>
                <a:spcPct val="80000"/>
              </a:lnSpc>
              <a:buFontTx/>
              <a:buNone/>
            </a:pPr>
            <a:endParaRPr lang="en-US" altLang="zh-CN" sz="2000" b="1"/>
          </a:p>
          <a:p>
            <a:pPr lvl="1">
              <a:lnSpc>
                <a:spcPct val="80000"/>
              </a:lnSpc>
              <a:buFontTx/>
              <a:buNone/>
            </a:pPr>
            <a:r>
              <a:rPr lang="en-US" altLang="zh-CN" sz="2000" b="1"/>
              <a:t>( 5 ) mov ax , 2</a:t>
            </a:r>
          </a:p>
          <a:p>
            <a:pPr lvl="1">
              <a:lnSpc>
                <a:spcPct val="80000"/>
              </a:lnSpc>
              <a:buFontTx/>
              <a:buNone/>
            </a:pPr>
            <a:r>
              <a:rPr lang="en-US" altLang="zh-CN" sz="2000" b="1"/>
              <a:t>( 6 ) mov word ptr [bx],ax</a:t>
            </a:r>
          </a:p>
          <a:p>
            <a:pPr lvl="1">
              <a:lnSpc>
                <a:spcPct val="80000"/>
              </a:lnSpc>
              <a:buFontTx/>
              <a:buNone/>
            </a:pPr>
            <a:endParaRPr lang="en-US" altLang="zh-CN" sz="2000" b="1"/>
          </a:p>
          <a:p>
            <a:pPr lvl="1">
              <a:lnSpc>
                <a:spcPct val="80000"/>
              </a:lnSpc>
              <a:buFontTx/>
              <a:buNone/>
            </a:pPr>
            <a:r>
              <a:rPr lang="en-US" altLang="zh-CN" sz="2000" b="1"/>
              <a:t>( 7 ) mov bx,word ptr [bp-4]</a:t>
            </a:r>
          </a:p>
          <a:p>
            <a:pPr lvl="1">
              <a:lnSpc>
                <a:spcPct val="80000"/>
              </a:lnSpc>
              <a:buFontTx/>
              <a:buNone/>
            </a:pPr>
            <a:r>
              <a:rPr lang="en-US" altLang="zh-CN" sz="2000" b="1"/>
              <a:t>( 8 ) shl  bx , 1</a:t>
            </a:r>
          </a:p>
          <a:p>
            <a:pPr lvl="1">
              <a:lnSpc>
                <a:spcPct val="80000"/>
              </a:lnSpc>
              <a:buFontTx/>
              <a:buNone/>
            </a:pPr>
            <a:r>
              <a:rPr lang="en-US" altLang="zh-CN" sz="2000" b="1"/>
              <a:t>( 9 ) l ea dx,word ptr [bp-24]</a:t>
            </a:r>
          </a:p>
          <a:p>
            <a:pPr lvl="1">
              <a:lnSpc>
                <a:spcPct val="80000"/>
              </a:lnSpc>
              <a:buFontTx/>
              <a:buNone/>
            </a:pPr>
            <a:r>
              <a:rPr lang="en-US" altLang="zh-CN" sz="2000" b="1"/>
              <a:t>( 1 0 ) add bx , dx</a:t>
            </a:r>
          </a:p>
          <a:p>
            <a:pPr lvl="1">
              <a:lnSpc>
                <a:spcPct val="80000"/>
              </a:lnSpc>
              <a:buFontTx/>
              <a:buNone/>
            </a:pPr>
            <a:r>
              <a:rPr lang="en-US" altLang="zh-CN" sz="2000" b="1"/>
              <a:t>( 1 1 ) add ax,word ptr [bx]</a:t>
            </a:r>
          </a:p>
          <a:p>
            <a:pPr>
              <a:lnSpc>
                <a:spcPct val="80000"/>
              </a:lnSpc>
            </a:pPr>
            <a:endParaRPr lang="en-US" altLang="zh-CN" sz="2000"/>
          </a:p>
          <a:p>
            <a:pPr>
              <a:lnSpc>
                <a:spcPct val="80000"/>
              </a:lnSpc>
              <a:buFontTx/>
              <a:buNone/>
            </a:pPr>
            <a:r>
              <a:rPr lang="en-US" altLang="zh-CN" sz="2000"/>
              <a:t>The compiler has applied the </a:t>
            </a:r>
            <a:r>
              <a:rPr lang="en-US" altLang="zh-CN" sz="2000">
                <a:solidFill>
                  <a:srgbClr val="FF3300"/>
                </a:solidFill>
              </a:rPr>
              <a:t>algebraic fact to compute address</a:t>
            </a:r>
            <a:r>
              <a:rPr lang="en-US" altLang="zh-CN" sz="2000"/>
              <a:t>:</a:t>
            </a:r>
            <a:endParaRPr lang="en-US" altLang="zh-CN" sz="2000" b="1"/>
          </a:p>
          <a:p>
            <a:pPr>
              <a:lnSpc>
                <a:spcPct val="80000"/>
              </a:lnSpc>
              <a:buFontTx/>
              <a:buNone/>
            </a:pPr>
            <a:r>
              <a:rPr lang="en-US" altLang="zh-CN" sz="2000" b="1"/>
              <a:t>	address(a [ i + 1 ]) = base _ address (a) + (i + 1)*elem_size (a)</a:t>
            </a:r>
          </a:p>
          <a:p>
            <a:pPr>
              <a:lnSpc>
                <a:spcPct val="80000"/>
              </a:lnSpc>
              <a:buFontTx/>
              <a:buNone/>
            </a:pPr>
            <a:r>
              <a:rPr lang="en-US" altLang="zh-CN" sz="2000" b="1"/>
              <a:t>	= (base _ address (a) + elem_size (a)) + i*elem_size (a)</a:t>
            </a:r>
            <a:endParaRPr lang="zh-CN" altLang="en-US" sz="2000" b="1"/>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7218" name="Rectangle 2"/>
          <p:cNvSpPr>
            <a:spLocks noGrp="1" noChangeArrowheads="1"/>
          </p:cNvSpPr>
          <p:nvPr>
            <p:ph type="body" idx="1"/>
          </p:nvPr>
        </p:nvSpPr>
        <p:spPr>
          <a:xfrm>
            <a:off x="685800" y="620713"/>
            <a:ext cx="8134350" cy="5832475"/>
          </a:xfrm>
        </p:spPr>
        <p:txBody>
          <a:bodyPr/>
          <a:lstStyle/>
          <a:p>
            <a:pPr marL="0" indent="0">
              <a:lnSpc>
                <a:spcPct val="80000"/>
              </a:lnSpc>
              <a:buFontTx/>
              <a:buNone/>
            </a:pPr>
            <a:r>
              <a:rPr lang="en-US" altLang="zh-CN" sz="2400" b="1"/>
              <a:t>Array reference generated by a code generation procedure.</a:t>
            </a:r>
          </a:p>
          <a:p>
            <a:pPr marL="0" indent="0">
              <a:lnSpc>
                <a:spcPct val="80000"/>
              </a:lnSpc>
              <a:buFontTx/>
              <a:buNone/>
            </a:pPr>
            <a:r>
              <a:rPr lang="en-US" altLang="zh-CN" sz="2000" b="1"/>
              <a:t> 		( a [ i + 1 ] = 2 ) + a [ j ]</a:t>
            </a:r>
            <a:r>
              <a:rPr lang="en-US" altLang="zh-CN" sz="2000"/>
              <a:t> </a:t>
            </a:r>
          </a:p>
          <a:p>
            <a:pPr marL="0" indent="0">
              <a:lnSpc>
                <a:spcPct val="80000"/>
              </a:lnSpc>
            </a:pPr>
            <a:endParaRPr lang="en-US" altLang="zh-CN" sz="2000"/>
          </a:p>
          <a:p>
            <a:pPr lvl="1">
              <a:lnSpc>
                <a:spcPct val="80000"/>
              </a:lnSpc>
              <a:buFontTx/>
              <a:buNone/>
            </a:pPr>
            <a:r>
              <a:rPr lang="en-US" altLang="zh-CN" sz="2000" b="1"/>
              <a:t>lda a</a:t>
            </a:r>
          </a:p>
          <a:p>
            <a:pPr lvl="1">
              <a:lnSpc>
                <a:spcPct val="80000"/>
              </a:lnSpc>
              <a:buFontTx/>
              <a:buNone/>
            </a:pPr>
            <a:r>
              <a:rPr lang="en-US" altLang="zh-CN" sz="2000" b="1"/>
              <a:t>lod i</a:t>
            </a:r>
          </a:p>
          <a:p>
            <a:pPr lvl="1">
              <a:lnSpc>
                <a:spcPct val="80000"/>
              </a:lnSpc>
              <a:buFontTx/>
              <a:buNone/>
            </a:pPr>
            <a:r>
              <a:rPr lang="en-US" altLang="zh-CN" sz="2000" b="1"/>
              <a:t>ldc 1</a:t>
            </a:r>
          </a:p>
          <a:p>
            <a:pPr lvl="1">
              <a:lnSpc>
                <a:spcPct val="80000"/>
              </a:lnSpc>
              <a:buFontTx/>
              <a:buNone/>
            </a:pPr>
            <a:r>
              <a:rPr lang="en-US" altLang="zh-CN" sz="2000" b="1"/>
              <a:t>a d i</a:t>
            </a:r>
          </a:p>
          <a:p>
            <a:pPr lvl="1">
              <a:lnSpc>
                <a:spcPct val="80000"/>
              </a:lnSpc>
              <a:buFontTx/>
              <a:buNone/>
            </a:pPr>
            <a:r>
              <a:rPr lang="en-US" altLang="zh-CN" sz="2000" b="1"/>
              <a:t>ixa elem_size(a)</a:t>
            </a:r>
          </a:p>
          <a:p>
            <a:pPr lvl="1">
              <a:lnSpc>
                <a:spcPct val="80000"/>
              </a:lnSpc>
              <a:buFontTx/>
              <a:buNone/>
            </a:pPr>
            <a:r>
              <a:rPr lang="en-US" altLang="zh-CN" sz="2000" b="1"/>
              <a:t>ldc 2</a:t>
            </a:r>
          </a:p>
          <a:p>
            <a:pPr lvl="1">
              <a:lnSpc>
                <a:spcPct val="80000"/>
              </a:lnSpc>
              <a:buFontTx/>
              <a:buNone/>
            </a:pPr>
            <a:r>
              <a:rPr lang="en-US" altLang="zh-CN" sz="2000" b="1"/>
              <a:t>s t n</a:t>
            </a:r>
          </a:p>
          <a:p>
            <a:pPr lvl="1">
              <a:lnSpc>
                <a:spcPct val="80000"/>
              </a:lnSpc>
              <a:buFontTx/>
              <a:buNone/>
            </a:pPr>
            <a:endParaRPr lang="en-US" altLang="zh-CN" sz="2000" b="1"/>
          </a:p>
          <a:p>
            <a:pPr lvl="1">
              <a:lnSpc>
                <a:spcPct val="80000"/>
              </a:lnSpc>
              <a:buFontTx/>
              <a:buNone/>
            </a:pPr>
            <a:r>
              <a:rPr lang="en-US" altLang="zh-CN" sz="2000" b="1"/>
              <a:t>lda a</a:t>
            </a:r>
          </a:p>
          <a:p>
            <a:pPr lvl="1">
              <a:lnSpc>
                <a:spcPct val="80000"/>
              </a:lnSpc>
              <a:buFontTx/>
              <a:buNone/>
            </a:pPr>
            <a:r>
              <a:rPr lang="en-US" altLang="zh-CN" sz="2000" b="1"/>
              <a:t>lod j</a:t>
            </a:r>
          </a:p>
          <a:p>
            <a:pPr lvl="1">
              <a:lnSpc>
                <a:spcPct val="80000"/>
              </a:lnSpc>
              <a:buFontTx/>
              <a:buNone/>
            </a:pPr>
            <a:r>
              <a:rPr lang="en-US" altLang="zh-CN" sz="2000" b="1"/>
              <a:t>ixa elem_size(a)</a:t>
            </a:r>
          </a:p>
          <a:p>
            <a:pPr lvl="1">
              <a:lnSpc>
                <a:spcPct val="80000"/>
              </a:lnSpc>
              <a:buFontTx/>
              <a:buNone/>
            </a:pPr>
            <a:r>
              <a:rPr lang="en-US" altLang="zh-CN" sz="2000" b="1"/>
              <a:t>ind 0</a:t>
            </a:r>
          </a:p>
          <a:p>
            <a:pPr lvl="1">
              <a:lnSpc>
                <a:spcPct val="80000"/>
              </a:lnSpc>
              <a:buFontTx/>
              <a:buNone/>
            </a:pPr>
            <a:endParaRPr lang="en-US" altLang="zh-CN" sz="2000" b="1"/>
          </a:p>
          <a:p>
            <a:pPr lvl="1">
              <a:lnSpc>
                <a:spcPct val="80000"/>
              </a:lnSpc>
              <a:buFontTx/>
              <a:buNone/>
            </a:pPr>
            <a:r>
              <a:rPr lang="en-US" altLang="zh-CN" sz="2000" b="1"/>
              <a:t>adi</a:t>
            </a:r>
            <a:endParaRPr lang="zh-CN" altLang="en-US" sz="2000" b="1"/>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2771" name="Rectangle 3"/>
          <p:cNvSpPr>
            <a:spLocks noGrp="1" noChangeArrowheads="1"/>
          </p:cNvSpPr>
          <p:nvPr>
            <p:ph type="body" idx="1"/>
          </p:nvPr>
        </p:nvSpPr>
        <p:spPr>
          <a:xfrm>
            <a:off x="685800" y="765175"/>
            <a:ext cx="7772400" cy="5616575"/>
          </a:xfrm>
        </p:spPr>
        <p:txBody>
          <a:bodyPr/>
          <a:lstStyle/>
          <a:p>
            <a:pPr>
              <a:lnSpc>
                <a:spcPct val="80000"/>
              </a:lnSpc>
              <a:buFontTx/>
              <a:buNone/>
            </a:pPr>
            <a:r>
              <a:rPr lang="en-US" altLang="zh-CN" sz="2800" b="1"/>
              <a:t>2) Pointer and Field References</a:t>
            </a:r>
            <a:endParaRPr lang="en-US" altLang="zh-CN" sz="2800"/>
          </a:p>
          <a:p>
            <a:pPr>
              <a:lnSpc>
                <a:spcPct val="80000"/>
              </a:lnSpc>
              <a:buFontTx/>
              <a:buNone/>
            </a:pPr>
            <a:r>
              <a:rPr lang="en-US" altLang="zh-CN" sz="2800"/>
              <a:t>    Assume the declarations of previous examples:</a:t>
            </a:r>
            <a:endParaRPr lang="en-US" altLang="zh-CN" sz="2800" b="1"/>
          </a:p>
          <a:p>
            <a:pPr lvl="1">
              <a:lnSpc>
                <a:spcPct val="80000"/>
              </a:lnSpc>
              <a:buFontTx/>
              <a:buNone/>
            </a:pPr>
            <a:r>
              <a:rPr lang="en-US" altLang="zh-CN" sz="2400" b="1"/>
              <a:t>typedef struct rec</a:t>
            </a:r>
          </a:p>
          <a:p>
            <a:pPr lvl="1">
              <a:lnSpc>
                <a:spcPct val="80000"/>
              </a:lnSpc>
              <a:buFontTx/>
              <a:buNone/>
            </a:pPr>
            <a:r>
              <a:rPr lang="en-US" altLang="zh-CN" sz="2400" b="1"/>
              <a:t>{ 	int i;</a:t>
            </a:r>
          </a:p>
          <a:p>
            <a:pPr lvl="1">
              <a:lnSpc>
                <a:spcPct val="80000"/>
              </a:lnSpc>
              <a:buFontTx/>
              <a:buNone/>
            </a:pPr>
            <a:r>
              <a:rPr lang="en-US" altLang="zh-CN" sz="2400" b="1"/>
              <a:t>    char c;</a:t>
            </a:r>
          </a:p>
          <a:p>
            <a:pPr lvl="1">
              <a:lnSpc>
                <a:spcPct val="80000"/>
              </a:lnSpc>
              <a:buFontTx/>
              <a:buNone/>
            </a:pPr>
            <a:r>
              <a:rPr lang="en-US" altLang="zh-CN" sz="2400" b="1"/>
              <a:t>    int j;</a:t>
            </a:r>
          </a:p>
          <a:p>
            <a:pPr lvl="1">
              <a:lnSpc>
                <a:spcPct val="80000"/>
              </a:lnSpc>
              <a:buFontTx/>
              <a:buNone/>
            </a:pPr>
            <a:r>
              <a:rPr lang="en-US" altLang="zh-CN" sz="2400" b="1"/>
              <a:t>} Rec;</a:t>
            </a:r>
          </a:p>
          <a:p>
            <a:pPr lvl="1">
              <a:lnSpc>
                <a:spcPct val="80000"/>
              </a:lnSpc>
              <a:buFontTx/>
              <a:buNone/>
            </a:pPr>
            <a:endParaRPr lang="en-US" altLang="zh-CN" sz="2400" b="1"/>
          </a:p>
          <a:p>
            <a:pPr lvl="1">
              <a:lnSpc>
                <a:spcPct val="80000"/>
              </a:lnSpc>
              <a:buFontTx/>
              <a:buNone/>
            </a:pPr>
            <a:r>
              <a:rPr lang="en-US" altLang="zh-CN" sz="2400" b="1"/>
              <a:t>typedef struct treeNode</a:t>
            </a:r>
          </a:p>
          <a:p>
            <a:pPr lvl="1">
              <a:lnSpc>
                <a:spcPct val="80000"/>
              </a:lnSpc>
              <a:buFontTx/>
              <a:buNone/>
            </a:pPr>
            <a:r>
              <a:rPr lang="en-US" altLang="zh-CN" sz="2400" b="1"/>
              <a:t>{ 	int val;</a:t>
            </a:r>
          </a:p>
          <a:p>
            <a:pPr lvl="1">
              <a:lnSpc>
                <a:spcPct val="80000"/>
              </a:lnSpc>
              <a:buFontTx/>
              <a:buNone/>
            </a:pPr>
            <a:r>
              <a:rPr lang="en-US" altLang="zh-CN" sz="2400" b="1"/>
              <a:t>   struct treeNode * lchild, * rchild;</a:t>
            </a:r>
          </a:p>
          <a:p>
            <a:pPr lvl="1">
              <a:lnSpc>
                <a:spcPct val="80000"/>
              </a:lnSpc>
              <a:buFontTx/>
              <a:buNone/>
            </a:pPr>
            <a:r>
              <a:rPr lang="en-US" altLang="zh-CN" sz="2400" b="1"/>
              <a:t>} TreeNode;</a:t>
            </a:r>
          </a:p>
          <a:p>
            <a:pPr lvl="1">
              <a:lnSpc>
                <a:spcPct val="80000"/>
              </a:lnSpc>
              <a:buFontTx/>
              <a:buNone/>
            </a:pPr>
            <a:r>
              <a:rPr lang="en-US" altLang="zh-CN" sz="2400" b="1">
                <a:latin typeface="Arial"/>
              </a:rPr>
              <a:t>…</a:t>
            </a:r>
            <a:endParaRPr lang="en-US" altLang="zh-CN" sz="2400" b="1"/>
          </a:p>
          <a:p>
            <a:pPr lvl="1">
              <a:lnSpc>
                <a:spcPct val="80000"/>
              </a:lnSpc>
              <a:buFontTx/>
              <a:buNone/>
            </a:pPr>
            <a:r>
              <a:rPr lang="en-US" altLang="zh-CN" sz="2400" b="1"/>
              <a:t>Rec x;</a:t>
            </a:r>
          </a:p>
          <a:p>
            <a:pPr lvl="1">
              <a:lnSpc>
                <a:spcPct val="80000"/>
              </a:lnSpc>
              <a:buFontTx/>
              <a:buNone/>
            </a:pPr>
            <a:r>
              <a:rPr lang="en-US" altLang="zh-CN" sz="2400" b="1"/>
              <a:t>TreeNode *p;</a:t>
            </a:r>
            <a:endParaRPr lang="zh-CN" altLang="en-US" sz="2400" b="1"/>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3795" name="Rectangle 3"/>
          <p:cNvSpPr>
            <a:spLocks noGrp="1" noChangeArrowheads="1"/>
          </p:cNvSpPr>
          <p:nvPr>
            <p:ph type="body" idx="1"/>
          </p:nvPr>
        </p:nvSpPr>
        <p:spPr>
          <a:xfrm>
            <a:off x="685800" y="549275"/>
            <a:ext cx="8062913" cy="6048375"/>
          </a:xfrm>
        </p:spPr>
        <p:txBody>
          <a:bodyPr/>
          <a:lstStyle/>
          <a:p>
            <a:pPr>
              <a:lnSpc>
                <a:spcPct val="90000"/>
              </a:lnSpc>
            </a:pPr>
            <a:r>
              <a:rPr lang="en-US" altLang="zh-CN" sz="2400"/>
              <a:t>Assume that </a:t>
            </a:r>
            <a:r>
              <a:rPr lang="en-US" altLang="zh-CN" sz="2400">
                <a:solidFill>
                  <a:srgbClr val="FF3300"/>
                </a:solidFill>
              </a:rPr>
              <a:t>X and P are declared as local variables</a:t>
            </a:r>
            <a:r>
              <a:rPr lang="en-US" altLang="zh-CN" sz="2400"/>
              <a:t> and that appropriate allocation of pointers has been done.</a:t>
            </a:r>
          </a:p>
          <a:p>
            <a:pPr>
              <a:lnSpc>
                <a:spcPct val="90000"/>
              </a:lnSpc>
            </a:pPr>
            <a:r>
              <a:rPr lang="en-US" altLang="zh-CN" sz="2400"/>
              <a:t>Consider, first, the sizes of the data types involved. </a:t>
            </a:r>
          </a:p>
          <a:p>
            <a:pPr lvl="1">
              <a:lnSpc>
                <a:spcPct val="90000"/>
              </a:lnSpc>
              <a:buFontTx/>
              <a:buNone/>
            </a:pPr>
            <a:r>
              <a:rPr lang="en-US" altLang="zh-CN" sz="2000"/>
              <a:t>	Integer variable has size 2 bytes;</a:t>
            </a:r>
          </a:p>
          <a:p>
            <a:pPr lvl="1">
              <a:lnSpc>
                <a:spcPct val="90000"/>
              </a:lnSpc>
              <a:buFontTx/>
              <a:buNone/>
            </a:pPr>
            <a:r>
              <a:rPr lang="en-US" altLang="zh-CN" sz="2000"/>
              <a:t>	Character variable has size 1 bytes;</a:t>
            </a:r>
          </a:p>
          <a:p>
            <a:pPr lvl="1">
              <a:lnSpc>
                <a:spcPct val="90000"/>
              </a:lnSpc>
              <a:buFontTx/>
              <a:buNone/>
            </a:pPr>
            <a:r>
              <a:rPr lang="en-US" altLang="zh-CN" sz="2000"/>
              <a:t>	The pointer has size 2 bytes.</a:t>
            </a:r>
          </a:p>
          <a:p>
            <a:pPr>
              <a:lnSpc>
                <a:spcPct val="90000"/>
              </a:lnSpc>
            </a:pPr>
            <a:r>
              <a:rPr lang="en-US" altLang="zh-CN" sz="2400"/>
              <a:t>The code generated for the statement</a:t>
            </a:r>
            <a:endParaRPr lang="en-US" altLang="zh-CN" sz="2400" b="1"/>
          </a:p>
          <a:p>
            <a:pPr lvl="1">
              <a:lnSpc>
                <a:spcPct val="90000"/>
              </a:lnSpc>
              <a:buFontTx/>
              <a:buNone/>
            </a:pPr>
            <a:r>
              <a:rPr lang="en-US" altLang="zh-CN" sz="2000" b="1"/>
              <a:t>x.j =x.i;</a:t>
            </a:r>
            <a:endParaRPr lang="en-US" altLang="zh-CN" sz="2000"/>
          </a:p>
          <a:p>
            <a:pPr>
              <a:lnSpc>
                <a:spcPct val="90000"/>
              </a:lnSpc>
              <a:buFontTx/>
              <a:buNone/>
            </a:pPr>
            <a:r>
              <a:rPr lang="en-US" altLang="zh-CN" sz="2400"/>
              <a:t>		    is</a:t>
            </a:r>
            <a:endParaRPr lang="en-US" altLang="zh-CN" sz="2400" b="1"/>
          </a:p>
          <a:p>
            <a:pPr lvl="1">
              <a:lnSpc>
                <a:spcPct val="90000"/>
              </a:lnSpc>
              <a:buFontTx/>
              <a:buNone/>
            </a:pPr>
            <a:r>
              <a:rPr lang="en-US" altLang="zh-CN" sz="2000" b="1"/>
              <a:t>mov ax, word ptr [</a:t>
            </a:r>
            <a:r>
              <a:rPr lang="en-US" altLang="zh-CN" sz="2000" b="1">
                <a:solidFill>
                  <a:srgbClr val="FF3300"/>
                </a:solidFill>
              </a:rPr>
              <a:t>bp-6</a:t>
            </a:r>
            <a:r>
              <a:rPr lang="en-US" altLang="zh-CN" sz="2000" b="1"/>
              <a:t>]</a:t>
            </a:r>
          </a:p>
          <a:p>
            <a:pPr lvl="1">
              <a:lnSpc>
                <a:spcPct val="90000"/>
              </a:lnSpc>
              <a:buFontTx/>
              <a:buNone/>
            </a:pPr>
            <a:r>
              <a:rPr lang="en-US" altLang="zh-CN" sz="2000" b="1"/>
              <a:t>mov word ptr [bp-3],ax</a:t>
            </a:r>
          </a:p>
          <a:p>
            <a:pPr lvl="1">
              <a:lnSpc>
                <a:spcPct val="90000"/>
              </a:lnSpc>
            </a:pPr>
            <a:endParaRPr lang="en-US" altLang="zh-CN" sz="2000"/>
          </a:p>
          <a:p>
            <a:pPr>
              <a:lnSpc>
                <a:spcPct val="90000"/>
              </a:lnSpc>
            </a:pPr>
            <a:r>
              <a:rPr lang="en-US" altLang="zh-CN" sz="2400"/>
              <a:t>Notes: </a:t>
            </a:r>
          </a:p>
          <a:p>
            <a:pPr lvl="1">
              <a:lnSpc>
                <a:spcPct val="90000"/>
              </a:lnSpc>
            </a:pPr>
            <a:r>
              <a:rPr lang="en-US" altLang="zh-CN" sz="2000"/>
              <a:t>Local variables are allocated </a:t>
            </a:r>
            <a:r>
              <a:rPr lang="en-US" altLang="zh-CN" sz="2000">
                <a:solidFill>
                  <a:srgbClr val="FF3300"/>
                </a:solidFill>
              </a:rPr>
              <a:t>only on even-byte</a:t>
            </a:r>
            <a:r>
              <a:rPr lang="en-US" altLang="zh-CN" sz="2000"/>
              <a:t> boundaries;</a:t>
            </a:r>
          </a:p>
          <a:p>
            <a:pPr lvl="1">
              <a:lnSpc>
                <a:spcPct val="90000"/>
              </a:lnSpc>
            </a:pPr>
            <a:r>
              <a:rPr lang="en-US" altLang="zh-CN" sz="2000"/>
              <a:t>The offset computation for </a:t>
            </a:r>
            <a:r>
              <a:rPr lang="en-US" altLang="zh-CN" sz="2000">
                <a:solidFill>
                  <a:srgbClr val="FF3300"/>
                </a:solidFill>
              </a:rPr>
              <a:t>j (-6 + 3 = -3 ) is performed statically by the compiler</a:t>
            </a:r>
            <a:r>
              <a:rPr lang="en-US" altLang="zh-CN" sz="2000"/>
              <a:t>.</a:t>
            </a:r>
            <a:endParaRPr lang="zh-CN" altLang="en-US" sz="20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4819" name="Rectangle 3"/>
          <p:cNvSpPr>
            <a:spLocks noGrp="1" noChangeArrowheads="1"/>
          </p:cNvSpPr>
          <p:nvPr>
            <p:ph type="body" idx="1"/>
          </p:nvPr>
        </p:nvSpPr>
        <p:spPr>
          <a:xfrm>
            <a:off x="685800" y="765175"/>
            <a:ext cx="7772400" cy="5330825"/>
          </a:xfrm>
        </p:spPr>
        <p:txBody>
          <a:bodyPr/>
          <a:lstStyle/>
          <a:p>
            <a:r>
              <a:rPr lang="en-US" altLang="zh-CN" sz="2800"/>
              <a:t>The code generated for the statement</a:t>
            </a:r>
            <a:endParaRPr lang="en-US" altLang="zh-CN" sz="2800" b="1"/>
          </a:p>
          <a:p>
            <a:pPr lvl="1">
              <a:buFontTx/>
              <a:buNone/>
            </a:pPr>
            <a:r>
              <a:rPr lang="en-US" altLang="zh-CN" b="1"/>
              <a:t>p-&gt;lchild = p;</a:t>
            </a:r>
            <a:endParaRPr lang="en-US" altLang="zh-CN"/>
          </a:p>
          <a:p>
            <a:pPr>
              <a:buFontTx/>
              <a:buNone/>
            </a:pPr>
            <a:r>
              <a:rPr lang="en-US" altLang="zh-CN" sz="2800"/>
              <a:t>		is</a:t>
            </a:r>
            <a:endParaRPr lang="en-US" altLang="zh-CN" sz="2800" b="1"/>
          </a:p>
          <a:p>
            <a:pPr lvl="1">
              <a:buFontTx/>
              <a:buNone/>
            </a:pPr>
            <a:r>
              <a:rPr lang="en-US" altLang="zh-CN" b="1"/>
              <a:t>mov word ptr [</a:t>
            </a:r>
            <a:r>
              <a:rPr lang="en-US" altLang="zh-CN" b="1">
                <a:solidFill>
                  <a:srgbClr val="FF3300"/>
                </a:solidFill>
              </a:rPr>
              <a:t>si+2</a:t>
            </a:r>
            <a:r>
              <a:rPr lang="en-US" altLang="zh-CN" b="1"/>
              <a:t>], si</a:t>
            </a:r>
          </a:p>
          <a:p>
            <a:pPr lvl="1">
              <a:buFontTx/>
              <a:buNone/>
            </a:pPr>
            <a:endParaRPr lang="en-US" altLang="zh-CN"/>
          </a:p>
          <a:p>
            <a:r>
              <a:rPr lang="en-US" altLang="zh-CN" sz="2800"/>
              <a:t>And the statement</a:t>
            </a:r>
            <a:r>
              <a:rPr lang="en-US" altLang="zh-CN" sz="2800" b="1"/>
              <a:t> </a:t>
            </a:r>
          </a:p>
          <a:p>
            <a:pPr lvl="1">
              <a:buFontTx/>
              <a:buNone/>
            </a:pPr>
            <a:r>
              <a:rPr lang="en-US" altLang="zh-CN" b="1"/>
              <a:t>p = p-&gt;rchild; </a:t>
            </a:r>
            <a:endParaRPr lang="en-US" altLang="zh-CN"/>
          </a:p>
          <a:p>
            <a:pPr>
              <a:buFontTx/>
              <a:buNone/>
            </a:pPr>
            <a:r>
              <a:rPr lang="en-US" altLang="zh-CN" sz="2800"/>
              <a:t>			is</a:t>
            </a:r>
            <a:endParaRPr lang="en-US" altLang="zh-CN" sz="2800" b="1"/>
          </a:p>
          <a:p>
            <a:pPr lvl="1">
              <a:buFontTx/>
              <a:buNone/>
            </a:pPr>
            <a:r>
              <a:rPr lang="en-US" altLang="zh-CN" b="1"/>
              <a:t>mov si, word ptr [</a:t>
            </a:r>
            <a:r>
              <a:rPr lang="en-US" altLang="zh-CN" b="1">
                <a:solidFill>
                  <a:srgbClr val="FF3300"/>
                </a:solidFill>
              </a:rPr>
              <a:t>si+</a:t>
            </a:r>
            <a:r>
              <a:rPr lang="en-US" altLang="zh-CN" b="1"/>
              <a:t>4]</a:t>
            </a:r>
            <a:endParaRPr lang="zh-CN" altLang="en-US" b="1"/>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43" name="Rectangle 3"/>
          <p:cNvSpPr>
            <a:spLocks noGrp="1" noChangeArrowheads="1"/>
          </p:cNvSpPr>
          <p:nvPr>
            <p:ph type="body" idx="1"/>
          </p:nvPr>
        </p:nvSpPr>
        <p:spPr>
          <a:xfrm>
            <a:off x="685800" y="765175"/>
            <a:ext cx="7772400" cy="5330825"/>
          </a:xfrm>
        </p:spPr>
        <p:txBody>
          <a:bodyPr/>
          <a:lstStyle/>
          <a:p>
            <a:pPr>
              <a:lnSpc>
                <a:spcPct val="80000"/>
              </a:lnSpc>
              <a:buFontTx/>
              <a:buNone/>
            </a:pPr>
            <a:r>
              <a:rPr lang="en-US" altLang="zh-CN" sz="2800" b="1"/>
              <a:t>3) If and While-Statement</a:t>
            </a:r>
            <a:endParaRPr lang="en-US" altLang="zh-CN" sz="2800"/>
          </a:p>
          <a:p>
            <a:pPr>
              <a:lnSpc>
                <a:spcPct val="80000"/>
              </a:lnSpc>
            </a:pPr>
            <a:r>
              <a:rPr lang="en-US" altLang="zh-CN" sz="2800"/>
              <a:t>The statements we use are</a:t>
            </a:r>
            <a:endParaRPr lang="en-US" altLang="zh-CN" sz="2800" b="1"/>
          </a:p>
          <a:p>
            <a:pPr lvl="1">
              <a:lnSpc>
                <a:spcPct val="80000"/>
              </a:lnSpc>
              <a:buFontTx/>
              <a:buNone/>
            </a:pPr>
            <a:r>
              <a:rPr lang="en-US" altLang="zh-CN" sz="2400" b="1"/>
              <a:t>if (x&gt;y) y++; else x--;</a:t>
            </a:r>
            <a:endParaRPr lang="en-US" altLang="zh-CN" sz="2400"/>
          </a:p>
          <a:p>
            <a:pPr lvl="1">
              <a:lnSpc>
                <a:spcPct val="80000"/>
              </a:lnSpc>
              <a:buFontTx/>
              <a:buNone/>
            </a:pPr>
            <a:r>
              <a:rPr lang="en-US" altLang="zh-CN" sz="2400"/>
              <a:t>		and</a:t>
            </a:r>
            <a:endParaRPr lang="en-US" altLang="zh-CN" sz="2400" b="1"/>
          </a:p>
          <a:p>
            <a:pPr lvl="1">
              <a:lnSpc>
                <a:spcPct val="80000"/>
              </a:lnSpc>
              <a:buFontTx/>
              <a:buNone/>
            </a:pPr>
            <a:r>
              <a:rPr lang="en-US" altLang="zh-CN" sz="2400" b="1"/>
              <a:t>while (x&lt;y) y -= x;</a:t>
            </a:r>
            <a:endParaRPr lang="en-US" altLang="zh-CN" sz="2400"/>
          </a:p>
          <a:p>
            <a:pPr>
              <a:lnSpc>
                <a:spcPct val="80000"/>
              </a:lnSpc>
            </a:pPr>
            <a:r>
              <a:rPr lang="en-US" altLang="zh-CN" sz="2800"/>
              <a:t>The Borland compiler generates the following 80x86 code for the given if-statement:</a:t>
            </a:r>
            <a:endParaRPr lang="en-US" altLang="zh-CN" sz="2800" b="1"/>
          </a:p>
          <a:p>
            <a:pPr lvl="1">
              <a:lnSpc>
                <a:spcPct val="80000"/>
              </a:lnSpc>
              <a:buFontTx/>
              <a:buNone/>
            </a:pPr>
            <a:r>
              <a:rPr lang="en-US" altLang="zh-CN" sz="2400" b="1"/>
              <a:t>		cmp bx , dx</a:t>
            </a:r>
          </a:p>
          <a:p>
            <a:pPr lvl="1">
              <a:lnSpc>
                <a:spcPct val="80000"/>
              </a:lnSpc>
              <a:buFontTx/>
              <a:buNone/>
            </a:pPr>
            <a:r>
              <a:rPr lang="en-US" altLang="zh-CN" sz="2400" b="1"/>
              <a:t>		jle short @1@86</a:t>
            </a:r>
          </a:p>
          <a:p>
            <a:pPr lvl="1">
              <a:lnSpc>
                <a:spcPct val="80000"/>
              </a:lnSpc>
              <a:buFontTx/>
              <a:buNone/>
            </a:pPr>
            <a:r>
              <a:rPr lang="en-US" altLang="zh-CN" sz="2400" b="1"/>
              <a:t>		inc dx</a:t>
            </a:r>
          </a:p>
          <a:p>
            <a:pPr lvl="1">
              <a:lnSpc>
                <a:spcPct val="80000"/>
              </a:lnSpc>
              <a:buFontTx/>
              <a:buNone/>
            </a:pPr>
            <a:r>
              <a:rPr lang="en-US" altLang="zh-CN" sz="2400" b="1"/>
              <a:t>		jmp short @1@114</a:t>
            </a:r>
          </a:p>
          <a:p>
            <a:pPr lvl="1">
              <a:lnSpc>
                <a:spcPct val="80000"/>
              </a:lnSpc>
              <a:buFontTx/>
              <a:buNone/>
            </a:pPr>
            <a:r>
              <a:rPr lang="en-US" altLang="zh-CN" sz="2400" b="1"/>
              <a:t>@1@86 :</a:t>
            </a:r>
          </a:p>
          <a:p>
            <a:pPr lvl="1">
              <a:lnSpc>
                <a:spcPct val="80000"/>
              </a:lnSpc>
              <a:buFontTx/>
              <a:buNone/>
            </a:pPr>
            <a:r>
              <a:rPr lang="en-US" altLang="zh-CN" sz="2400" b="1"/>
              <a:t>		dec bx</a:t>
            </a:r>
          </a:p>
          <a:p>
            <a:pPr lvl="1">
              <a:lnSpc>
                <a:spcPct val="80000"/>
              </a:lnSpc>
              <a:buFontTx/>
              <a:buNone/>
            </a:pPr>
            <a:r>
              <a:rPr lang="en-US" altLang="zh-CN" sz="2400" b="1"/>
              <a:t>@1@114 :</a:t>
            </a:r>
            <a:endParaRPr lang="zh-CN" altLang="en-US" sz="2400" b="1"/>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6867" name="Rectangle 3"/>
          <p:cNvSpPr>
            <a:spLocks noGrp="1" noChangeArrowheads="1"/>
          </p:cNvSpPr>
          <p:nvPr>
            <p:ph type="body" idx="1"/>
          </p:nvPr>
        </p:nvSpPr>
        <p:spPr>
          <a:xfrm>
            <a:off x="685800" y="765175"/>
            <a:ext cx="7772400" cy="5330825"/>
          </a:xfrm>
        </p:spPr>
        <p:txBody>
          <a:bodyPr/>
          <a:lstStyle/>
          <a:p>
            <a:r>
              <a:rPr lang="en-US" altLang="zh-CN"/>
              <a:t>For the given while-statement:</a:t>
            </a:r>
            <a:endParaRPr lang="en-US" altLang="zh-CN" b="1"/>
          </a:p>
          <a:p>
            <a:pPr lvl="1">
              <a:buFontTx/>
              <a:buNone/>
            </a:pPr>
            <a:r>
              <a:rPr lang="en-US" altLang="zh-CN" b="1"/>
              <a:t>		jmp short @1@170</a:t>
            </a:r>
          </a:p>
          <a:p>
            <a:pPr lvl="1">
              <a:buFontTx/>
              <a:buNone/>
            </a:pPr>
            <a:r>
              <a:rPr lang="en-US" altLang="zh-CN" b="1"/>
              <a:t>@1@142 :</a:t>
            </a:r>
          </a:p>
          <a:p>
            <a:pPr lvl="1">
              <a:buFontTx/>
              <a:buNone/>
            </a:pPr>
            <a:r>
              <a:rPr lang="en-US" altLang="zh-CN" b="1"/>
              <a:t>		sub dx , bx</a:t>
            </a:r>
          </a:p>
          <a:p>
            <a:pPr lvl="1">
              <a:buFontTx/>
              <a:buNone/>
            </a:pPr>
            <a:r>
              <a:rPr lang="en-US" altLang="zh-CN" b="1"/>
              <a:t>@1@170 :</a:t>
            </a:r>
          </a:p>
          <a:p>
            <a:pPr lvl="1">
              <a:buFontTx/>
              <a:buNone/>
            </a:pPr>
            <a:r>
              <a:rPr lang="en-US" altLang="zh-CN" b="1"/>
              <a:t>		cmp bx , dx</a:t>
            </a:r>
          </a:p>
          <a:p>
            <a:pPr lvl="1">
              <a:buFontTx/>
              <a:buNone/>
            </a:pPr>
            <a:r>
              <a:rPr lang="en-US" altLang="zh-CN" b="1"/>
              <a:t>		jl short @1@142</a:t>
            </a:r>
            <a:endParaRPr lang="zh-CN" altLang="en-US" b="1"/>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0482" name="Rectangle 2"/>
          <p:cNvSpPr>
            <a:spLocks noGrp="1" noChangeArrowheads="1"/>
          </p:cNvSpPr>
          <p:nvPr>
            <p:ph type="ctrTitle"/>
          </p:nvPr>
        </p:nvSpPr>
        <p:spPr/>
        <p:txBody>
          <a:bodyPr/>
          <a:lstStyle/>
          <a:p>
            <a:r>
              <a:rPr lang="en-US" altLang="zh-CN" sz="4800" b="1"/>
              <a:t>8. </a:t>
            </a:r>
            <a:r>
              <a:rPr lang="en-US" altLang="zh-CN" b="1"/>
              <a:t>Code Generation</a:t>
            </a:r>
            <a:r>
              <a:rPr lang="en-US" altLang="zh-CN"/>
              <a:t> </a:t>
            </a:r>
          </a:p>
        </p:txBody>
      </p:sp>
      <p:sp>
        <p:nvSpPr>
          <p:cNvPr id="660483" name="Rectangle 3"/>
          <p:cNvSpPr>
            <a:spLocks noGrp="1" noChangeArrowheads="1"/>
          </p:cNvSpPr>
          <p:nvPr>
            <p:ph type="subTitle" idx="1"/>
          </p:nvPr>
        </p:nvSpPr>
        <p:spPr/>
        <p:txBody>
          <a:bodyPr/>
          <a:lstStyle/>
          <a:p>
            <a:endParaRPr lang="en-US" altLang="zh-CN"/>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7891" name="Rectangle 3"/>
          <p:cNvSpPr>
            <a:spLocks noGrp="1" noChangeArrowheads="1"/>
          </p:cNvSpPr>
          <p:nvPr>
            <p:ph type="body" idx="1"/>
          </p:nvPr>
        </p:nvSpPr>
        <p:spPr>
          <a:xfrm>
            <a:off x="685800" y="765175"/>
            <a:ext cx="7772400" cy="5330825"/>
          </a:xfrm>
        </p:spPr>
        <p:txBody>
          <a:bodyPr/>
          <a:lstStyle/>
          <a:p>
            <a:pPr>
              <a:buFontTx/>
              <a:buNone/>
            </a:pPr>
            <a:r>
              <a:rPr lang="en-US" altLang="zh-CN" b="1"/>
              <a:t>4) Function definition and call</a:t>
            </a:r>
            <a:endParaRPr lang="en-US" altLang="zh-CN"/>
          </a:p>
          <a:p>
            <a:r>
              <a:rPr lang="en-US" altLang="zh-CN" sz="2800"/>
              <a:t>The examples are the C function definition:</a:t>
            </a:r>
            <a:endParaRPr lang="en-US" altLang="zh-CN" sz="2800" b="1"/>
          </a:p>
          <a:p>
            <a:pPr lvl="1">
              <a:buFontTx/>
              <a:buNone/>
            </a:pPr>
            <a:r>
              <a:rPr lang="en-US" altLang="zh-CN" b="1"/>
              <a:t>	int f( int x, int y)</a:t>
            </a:r>
          </a:p>
          <a:p>
            <a:pPr lvl="1">
              <a:buFontTx/>
              <a:buNone/>
            </a:pPr>
            <a:r>
              <a:rPr lang="en-US" altLang="zh-CN" b="1"/>
              <a:t>	{ </a:t>
            </a:r>
          </a:p>
          <a:p>
            <a:pPr lvl="1">
              <a:buFontTx/>
              <a:buNone/>
            </a:pPr>
            <a:r>
              <a:rPr lang="en-US" altLang="zh-CN" b="1"/>
              <a:t>		return x+y+1 </a:t>
            </a:r>
            <a:r>
              <a:rPr lang="zh-CN" altLang="en-US" b="1"/>
              <a:t>；</a:t>
            </a:r>
          </a:p>
          <a:p>
            <a:pPr lvl="1">
              <a:buFontTx/>
              <a:buNone/>
            </a:pPr>
            <a:r>
              <a:rPr lang="en-US" altLang="zh-CN" b="1"/>
              <a:t>		}</a:t>
            </a:r>
          </a:p>
          <a:p>
            <a:pPr>
              <a:buFontTx/>
              <a:buNone/>
            </a:pPr>
            <a:endParaRPr lang="en-US" altLang="zh-CN"/>
          </a:p>
          <a:p>
            <a:r>
              <a:rPr lang="en-US" altLang="zh-CN" sz="2800"/>
              <a:t>And a corresponding call</a:t>
            </a:r>
            <a:endParaRPr lang="en-US" altLang="zh-CN" sz="2800" b="1"/>
          </a:p>
          <a:p>
            <a:pPr lvl="1">
              <a:buFontTx/>
              <a:buNone/>
            </a:pPr>
            <a:r>
              <a:rPr lang="en-US" altLang="zh-CN" b="1"/>
              <a:t>	f (2+3, 4)</a:t>
            </a:r>
            <a:endParaRPr lang="zh-CN" altLang="en-US" b="1"/>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8915" name="Rectangle 3"/>
          <p:cNvSpPr>
            <a:spLocks noGrp="1" noChangeArrowheads="1"/>
          </p:cNvSpPr>
          <p:nvPr>
            <p:ph type="body" idx="1"/>
          </p:nvPr>
        </p:nvSpPr>
        <p:spPr>
          <a:xfrm>
            <a:off x="685800" y="692150"/>
            <a:ext cx="7772400" cy="5832475"/>
          </a:xfrm>
        </p:spPr>
        <p:txBody>
          <a:bodyPr/>
          <a:lstStyle/>
          <a:p>
            <a:r>
              <a:rPr lang="en-US" altLang="zh-CN" sz="2800"/>
              <a:t>The Borland compiler for the call </a:t>
            </a:r>
            <a:r>
              <a:rPr lang="en-US" altLang="zh-CN" sz="2800" b="1"/>
              <a:t>f (2+3, 4):</a:t>
            </a:r>
          </a:p>
          <a:p>
            <a:pPr lvl="2">
              <a:buFontTx/>
              <a:buNone/>
            </a:pPr>
            <a:r>
              <a:rPr lang="en-US" altLang="zh-CN" sz="2000" b="1"/>
              <a:t>mov ax,4</a:t>
            </a:r>
          </a:p>
          <a:p>
            <a:pPr lvl="2">
              <a:buFontTx/>
              <a:buNone/>
            </a:pPr>
            <a:r>
              <a:rPr lang="en-US" altLang="zh-CN" sz="2000" b="1"/>
              <a:t>push ax</a:t>
            </a:r>
          </a:p>
          <a:p>
            <a:pPr lvl="2">
              <a:buFontTx/>
              <a:buNone/>
            </a:pPr>
            <a:r>
              <a:rPr lang="en-US" altLang="zh-CN" sz="2000" b="1"/>
              <a:t>mov ax,5</a:t>
            </a:r>
          </a:p>
          <a:p>
            <a:pPr lvl="2">
              <a:buFontTx/>
              <a:buNone/>
            </a:pPr>
            <a:r>
              <a:rPr lang="en-US" altLang="zh-CN" sz="2000" b="1"/>
              <a:t>push ax</a:t>
            </a:r>
          </a:p>
          <a:p>
            <a:pPr lvl="2">
              <a:buFontTx/>
              <a:buNone/>
            </a:pPr>
            <a:r>
              <a:rPr lang="en-US" altLang="zh-CN" sz="2000" b="1"/>
              <a:t>call near ptr _f</a:t>
            </a:r>
          </a:p>
          <a:p>
            <a:pPr lvl="2">
              <a:buFontTx/>
              <a:buNone/>
            </a:pPr>
            <a:r>
              <a:rPr lang="en-US" altLang="zh-CN" sz="2000" b="1"/>
              <a:t>pop cx</a:t>
            </a:r>
          </a:p>
          <a:p>
            <a:pPr lvl="2">
              <a:buFontTx/>
              <a:buNone/>
            </a:pPr>
            <a:r>
              <a:rPr lang="en-US" altLang="zh-CN" sz="2000" b="1"/>
              <a:t>pop cx</a:t>
            </a:r>
            <a:endParaRPr lang="en-US" altLang="zh-CN" sz="2000"/>
          </a:p>
          <a:p>
            <a:r>
              <a:rPr lang="en-US" altLang="zh-CN" sz="2800"/>
              <a:t>Notes: </a:t>
            </a:r>
          </a:p>
          <a:p>
            <a:pPr lvl="2">
              <a:buFontTx/>
              <a:buNone/>
            </a:pPr>
            <a:r>
              <a:rPr lang="en-US" altLang="zh-CN" sz="2200"/>
              <a:t>The arguments are pushed on the stack </a:t>
            </a:r>
            <a:r>
              <a:rPr lang="en-US" altLang="zh-CN" sz="2200">
                <a:solidFill>
                  <a:srgbClr val="FF3300"/>
                </a:solidFill>
              </a:rPr>
              <a:t>in reverse order</a:t>
            </a:r>
            <a:r>
              <a:rPr lang="en-US" altLang="zh-CN" sz="2200"/>
              <a:t>;</a:t>
            </a:r>
          </a:p>
          <a:p>
            <a:pPr lvl="2">
              <a:buFontTx/>
              <a:buNone/>
            </a:pPr>
            <a:r>
              <a:rPr lang="en-US" altLang="zh-CN" sz="2200"/>
              <a:t>The caller is responsible for </a:t>
            </a:r>
            <a:r>
              <a:rPr lang="en-US" altLang="zh-CN" sz="2200">
                <a:solidFill>
                  <a:srgbClr val="FF3300"/>
                </a:solidFill>
              </a:rPr>
              <a:t>removing the arguments from the stack after the call</a:t>
            </a:r>
            <a:r>
              <a:rPr lang="en-US" altLang="zh-CN" sz="2200"/>
              <a:t>. </a:t>
            </a:r>
          </a:p>
          <a:p>
            <a:pPr lvl="2">
              <a:buFontTx/>
              <a:buNone/>
            </a:pPr>
            <a:r>
              <a:rPr lang="en-US" altLang="zh-CN" sz="2200"/>
              <a:t>The call instruction on the 80x86 </a:t>
            </a:r>
            <a:r>
              <a:rPr lang="en-US" altLang="zh-CN" sz="2200">
                <a:solidFill>
                  <a:srgbClr val="FF3300"/>
                </a:solidFill>
              </a:rPr>
              <a:t>automatically pushes the return address</a:t>
            </a:r>
            <a:r>
              <a:rPr lang="en-US" altLang="zh-CN" sz="2200"/>
              <a:t> onto the stack.</a:t>
            </a:r>
            <a:endParaRPr lang="zh-CN" altLang="en-US" sz="22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9" name="Rectangle 3"/>
          <p:cNvSpPr>
            <a:spLocks noGrp="1" noChangeArrowheads="1"/>
          </p:cNvSpPr>
          <p:nvPr>
            <p:ph type="body" idx="1"/>
          </p:nvPr>
        </p:nvSpPr>
        <p:spPr>
          <a:xfrm>
            <a:off x="685800" y="765175"/>
            <a:ext cx="7772400" cy="5330825"/>
          </a:xfrm>
        </p:spPr>
        <p:txBody>
          <a:bodyPr/>
          <a:lstStyle/>
          <a:p>
            <a:pPr>
              <a:lnSpc>
                <a:spcPct val="90000"/>
              </a:lnSpc>
            </a:pPr>
            <a:r>
              <a:rPr lang="en-US" altLang="zh-CN" sz="2800"/>
              <a:t>Now, consider the code generated by the Borland compiler for the definition of f:</a:t>
            </a:r>
            <a:endParaRPr lang="en-US" altLang="zh-CN" sz="2800" b="1"/>
          </a:p>
          <a:p>
            <a:pPr lvl="2">
              <a:lnSpc>
                <a:spcPct val="90000"/>
              </a:lnSpc>
              <a:buFontTx/>
              <a:buNone/>
            </a:pPr>
            <a:r>
              <a:rPr lang="en-US" altLang="zh-CN" b="1"/>
              <a:t>_ f   proc near</a:t>
            </a:r>
          </a:p>
          <a:p>
            <a:pPr lvl="2">
              <a:lnSpc>
                <a:spcPct val="90000"/>
              </a:lnSpc>
              <a:buFontTx/>
              <a:buNone/>
            </a:pPr>
            <a:r>
              <a:rPr lang="en-US" altLang="zh-CN" b="1"/>
              <a:t>	    </a:t>
            </a:r>
            <a:r>
              <a:rPr lang="en-US" altLang="zh-CN" b="1">
                <a:solidFill>
                  <a:srgbClr val="FF3300"/>
                </a:solidFill>
              </a:rPr>
              <a:t>push bp</a:t>
            </a:r>
          </a:p>
          <a:p>
            <a:pPr lvl="2">
              <a:lnSpc>
                <a:spcPct val="90000"/>
              </a:lnSpc>
              <a:buFontTx/>
              <a:buNone/>
            </a:pPr>
            <a:r>
              <a:rPr lang="en-US" altLang="zh-CN" b="1"/>
              <a:t>	    mov bp , sp</a:t>
            </a:r>
          </a:p>
          <a:p>
            <a:pPr lvl="2">
              <a:lnSpc>
                <a:spcPct val="90000"/>
              </a:lnSpc>
              <a:buFontTx/>
              <a:buNone/>
            </a:pPr>
            <a:r>
              <a:rPr lang="en-US" altLang="zh-CN" b="1"/>
              <a:t>	    mov ax, word ptr [bp+4]</a:t>
            </a:r>
          </a:p>
          <a:p>
            <a:pPr lvl="2">
              <a:lnSpc>
                <a:spcPct val="90000"/>
              </a:lnSpc>
              <a:buFontTx/>
              <a:buNone/>
            </a:pPr>
            <a:r>
              <a:rPr lang="en-US" altLang="zh-CN" b="1"/>
              <a:t>	    add ax, word ptr [bp+6]</a:t>
            </a:r>
          </a:p>
          <a:p>
            <a:pPr lvl="2">
              <a:lnSpc>
                <a:spcPct val="90000"/>
              </a:lnSpc>
              <a:buFontTx/>
              <a:buNone/>
            </a:pPr>
            <a:r>
              <a:rPr lang="en-US" altLang="zh-CN" b="1"/>
              <a:t>	    inc ax</a:t>
            </a:r>
          </a:p>
          <a:p>
            <a:pPr lvl="2">
              <a:lnSpc>
                <a:spcPct val="90000"/>
              </a:lnSpc>
              <a:buFontTx/>
              <a:buNone/>
            </a:pPr>
            <a:r>
              <a:rPr lang="en-US" altLang="zh-CN" b="1"/>
              <a:t>	    jmp short @1@58</a:t>
            </a:r>
          </a:p>
          <a:p>
            <a:pPr lvl="2">
              <a:lnSpc>
                <a:spcPct val="90000"/>
              </a:lnSpc>
              <a:buFontTx/>
              <a:buNone/>
            </a:pPr>
            <a:r>
              <a:rPr lang="en-US" altLang="zh-CN" b="1"/>
              <a:t>@1@58 :</a:t>
            </a:r>
          </a:p>
          <a:p>
            <a:pPr lvl="2">
              <a:lnSpc>
                <a:spcPct val="90000"/>
              </a:lnSpc>
              <a:buFontTx/>
              <a:buNone/>
            </a:pPr>
            <a:r>
              <a:rPr lang="en-US" altLang="zh-CN" b="1"/>
              <a:t>	    </a:t>
            </a:r>
            <a:r>
              <a:rPr lang="en-US" altLang="zh-CN" b="1">
                <a:solidFill>
                  <a:srgbClr val="FF3300"/>
                </a:solidFill>
              </a:rPr>
              <a:t>pop bp</a:t>
            </a:r>
          </a:p>
          <a:p>
            <a:pPr lvl="2">
              <a:lnSpc>
                <a:spcPct val="90000"/>
              </a:lnSpc>
              <a:buFontTx/>
              <a:buNone/>
            </a:pPr>
            <a:r>
              <a:rPr lang="en-US" altLang="zh-CN" b="1"/>
              <a:t>	    ret</a:t>
            </a:r>
          </a:p>
          <a:p>
            <a:pPr lvl="2">
              <a:lnSpc>
                <a:spcPct val="90000"/>
              </a:lnSpc>
              <a:buFontTx/>
              <a:buNone/>
            </a:pPr>
            <a:r>
              <a:rPr lang="en-US" altLang="zh-CN" b="1"/>
              <a:t>_ f  endp</a:t>
            </a:r>
            <a:endParaRPr lang="zh-CN" altLang="en-US" b="1"/>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5" name="Rectangle 5"/>
          <p:cNvSpPr>
            <a:spLocks noChangeArrowheads="1"/>
          </p:cNvSpPr>
          <p:nvPr/>
        </p:nvSpPr>
        <p:spPr bwMode="auto">
          <a:xfrm>
            <a:off x="0" y="196215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680964" name="Object 4"/>
          <p:cNvGraphicFramePr>
            <a:graphicFrameLocks noChangeAspect="1"/>
          </p:cNvGraphicFramePr>
          <p:nvPr/>
        </p:nvGraphicFramePr>
        <p:xfrm>
          <a:off x="2195513" y="931863"/>
          <a:ext cx="4824412" cy="3505200"/>
        </p:xfrm>
        <a:graphic>
          <a:graphicData uri="http://schemas.openxmlformats.org/presentationml/2006/ole">
            <p:oleObj spid="_x0000_s680964" name="位图图像" r:id="rId3" imgW="4038095" imgH="2933333" progId="PBrush">
              <p:embed/>
            </p:oleObj>
          </a:graphicData>
        </a:graphic>
      </p:graphicFrame>
      <p:sp>
        <p:nvSpPr>
          <p:cNvPr id="680966" name="Text Box 6"/>
          <p:cNvSpPr txBox="1">
            <a:spLocks noChangeArrowheads="1"/>
          </p:cNvSpPr>
          <p:nvPr/>
        </p:nvSpPr>
        <p:spPr bwMode="auto">
          <a:xfrm>
            <a:off x="611188" y="404813"/>
            <a:ext cx="7416800" cy="457200"/>
          </a:xfrm>
          <a:prstGeom prst="rect">
            <a:avLst/>
          </a:prstGeom>
          <a:noFill/>
          <a:ln w="9525">
            <a:noFill/>
            <a:miter lim="800000"/>
            <a:headEnd/>
            <a:tailEnd/>
          </a:ln>
          <a:effectLst/>
        </p:spPr>
        <p:txBody>
          <a:bodyPr>
            <a:spAutoFit/>
          </a:bodyPr>
          <a:lstStyle/>
          <a:p>
            <a:pPr>
              <a:spcBef>
                <a:spcPct val="50000"/>
              </a:spcBef>
            </a:pPr>
            <a:r>
              <a:rPr lang="en-US" altLang="zh-CN"/>
              <a:t>After these operations, the stack looks as follows:</a:t>
            </a:r>
            <a:endParaRPr lang="zh-CN" altLang="en-US"/>
          </a:p>
        </p:txBody>
      </p:sp>
      <p:sp>
        <p:nvSpPr>
          <p:cNvPr id="680967" name="Text Box 7"/>
          <p:cNvSpPr txBox="1">
            <a:spLocks noChangeArrowheads="1"/>
          </p:cNvSpPr>
          <p:nvPr/>
        </p:nvSpPr>
        <p:spPr bwMode="auto">
          <a:xfrm>
            <a:off x="468313" y="4437063"/>
            <a:ext cx="8424862" cy="2282825"/>
          </a:xfrm>
          <a:prstGeom prst="rect">
            <a:avLst/>
          </a:prstGeom>
          <a:noFill/>
          <a:ln w="9525">
            <a:noFill/>
            <a:miter lim="800000"/>
            <a:headEnd/>
            <a:tailEnd/>
          </a:ln>
          <a:effectLst/>
        </p:spPr>
        <p:txBody>
          <a:bodyPr>
            <a:spAutoFit/>
          </a:bodyPr>
          <a:lstStyle/>
          <a:p>
            <a:r>
              <a:rPr lang="en-US" altLang="zh-CN"/>
              <a:t>The body of f then corresponds to the code that comes next</a:t>
            </a:r>
            <a:endParaRPr lang="en-US" altLang="zh-CN" b="1"/>
          </a:p>
          <a:p>
            <a:r>
              <a:rPr lang="en-US" altLang="zh-CN" b="1"/>
              <a:t>	mov ax, word ptr [bp+4]</a:t>
            </a:r>
          </a:p>
          <a:p>
            <a:r>
              <a:rPr lang="en-US" altLang="zh-CN" b="1"/>
              <a:t>	add ax, word ptr [bp+6]</a:t>
            </a:r>
          </a:p>
          <a:p>
            <a:r>
              <a:rPr lang="en-US" altLang="zh-CN" b="1"/>
              <a:t>	inc ax</a:t>
            </a:r>
            <a:endParaRPr lang="en-US" altLang="zh-CN"/>
          </a:p>
          <a:p>
            <a:r>
              <a:rPr lang="en-US" altLang="zh-CN"/>
              <a:t>Finally, the code executes a jump, restores the old </a:t>
            </a:r>
            <a:r>
              <a:rPr lang="en-US" altLang="zh-CN" b="1"/>
              <a:t>bp</a:t>
            </a:r>
            <a:r>
              <a:rPr lang="en-US" altLang="zh-CN"/>
              <a:t> from the stack, and returns to the caller.</a:t>
            </a:r>
            <a:endParaRPr lang="zh-CN"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1988" name="Rectangle 4"/>
          <p:cNvSpPr>
            <a:spLocks noGrp="1" noChangeArrowheads="1"/>
          </p:cNvSpPr>
          <p:nvPr>
            <p:ph type="ctrTitle"/>
          </p:nvPr>
        </p:nvSpPr>
        <p:spPr/>
        <p:txBody>
          <a:bodyPr/>
          <a:lstStyle/>
          <a:p>
            <a:r>
              <a:rPr lang="en-US" altLang="zh-CN"/>
              <a:t>8.6.2 The Sun 2.0 C Compiler for Sun SPARCstation</a:t>
            </a:r>
            <a:endParaRPr lang="zh-CN" altLang="en-US"/>
          </a:p>
        </p:txBody>
      </p:sp>
      <p:sp>
        <p:nvSpPr>
          <p:cNvPr id="681989" name="Rectangle 5"/>
          <p:cNvSpPr>
            <a:spLocks noGrp="1" noChangeArrowheads="1"/>
          </p:cNvSpPr>
          <p:nvPr>
            <p:ph type="subTitle" idx="1"/>
          </p:nvPr>
        </p:nvSpPr>
        <p:spPr/>
        <p:txBody>
          <a:bodyPr/>
          <a:lstStyle/>
          <a:p>
            <a:endParaRPr lang="zh-CN"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4035" name="Rectangle 3"/>
          <p:cNvSpPr>
            <a:spLocks noGrp="1" noChangeArrowheads="1"/>
          </p:cNvSpPr>
          <p:nvPr>
            <p:ph type="body" idx="1"/>
          </p:nvPr>
        </p:nvSpPr>
        <p:spPr>
          <a:xfrm>
            <a:off x="685800" y="1052513"/>
            <a:ext cx="7772400" cy="5043487"/>
          </a:xfrm>
        </p:spPr>
        <p:txBody>
          <a:bodyPr/>
          <a:lstStyle/>
          <a:p>
            <a:r>
              <a:rPr lang="en-US" altLang="zh-CN" sz="2800"/>
              <a:t>Consider again with the assignment</a:t>
            </a:r>
            <a:endParaRPr lang="en-US" altLang="zh-CN" sz="2800" b="1"/>
          </a:p>
          <a:p>
            <a:pPr lvl="2">
              <a:buFontTx/>
              <a:buNone/>
            </a:pPr>
            <a:r>
              <a:rPr lang="en-US" altLang="zh-CN" b="1"/>
              <a:t>(x = x + 3 ) + 4</a:t>
            </a:r>
            <a:endParaRPr lang="en-US" altLang="zh-CN"/>
          </a:p>
          <a:p>
            <a:r>
              <a:rPr lang="en-US" altLang="zh-CN" sz="2800"/>
              <a:t>The Sun C compiler produces assembly code:</a:t>
            </a:r>
            <a:endParaRPr lang="en-US" altLang="zh-CN" sz="2800" b="1"/>
          </a:p>
          <a:p>
            <a:pPr lvl="2">
              <a:buFontTx/>
              <a:buNone/>
            </a:pPr>
            <a:r>
              <a:rPr lang="en-US" altLang="zh-CN" b="1"/>
              <a:t>ld [ %fp + </a:t>
            </a:r>
            <a:r>
              <a:rPr lang="en-US" altLang="zh-CN" b="1">
                <a:solidFill>
                  <a:srgbClr val="FF3300"/>
                </a:solidFill>
              </a:rPr>
              <a:t>- 0x4</a:t>
            </a:r>
            <a:r>
              <a:rPr lang="en-US" altLang="zh-CN" b="1"/>
              <a:t> ] , % o1</a:t>
            </a:r>
          </a:p>
          <a:p>
            <a:pPr lvl="2">
              <a:buFontTx/>
              <a:buNone/>
            </a:pPr>
            <a:r>
              <a:rPr lang="en-US" altLang="zh-CN" b="1"/>
              <a:t>add %o1 , 0x3 , %o1</a:t>
            </a:r>
          </a:p>
          <a:p>
            <a:pPr lvl="2">
              <a:buFontTx/>
              <a:buNone/>
            </a:pPr>
            <a:r>
              <a:rPr lang="en-US" altLang="zh-CN" b="1"/>
              <a:t>st %o1 , [ %fp + - 0x4 ]</a:t>
            </a:r>
          </a:p>
          <a:p>
            <a:pPr lvl="2">
              <a:buFontTx/>
              <a:buNone/>
            </a:pPr>
            <a:r>
              <a:rPr lang="en-US" altLang="zh-CN" b="1"/>
              <a:t>ld [ %fp + - 0x4 ] , %o2</a:t>
            </a:r>
          </a:p>
          <a:p>
            <a:pPr lvl="2">
              <a:buFontTx/>
              <a:buNone/>
            </a:pPr>
            <a:r>
              <a:rPr lang="en-US" altLang="zh-CN" b="1"/>
              <a:t>add %o2 , 0x4 , %o3</a:t>
            </a:r>
            <a:endParaRPr lang="zh-CN" altLang="en-US" b="1"/>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5059" name="Rectangle 3"/>
          <p:cNvSpPr>
            <a:spLocks noGrp="1" noChangeArrowheads="1"/>
          </p:cNvSpPr>
          <p:nvPr>
            <p:ph type="body" idx="1"/>
          </p:nvPr>
        </p:nvSpPr>
        <p:spPr>
          <a:xfrm>
            <a:off x="468313" y="549275"/>
            <a:ext cx="8134350" cy="5975350"/>
          </a:xfrm>
        </p:spPr>
        <p:txBody>
          <a:bodyPr/>
          <a:lstStyle/>
          <a:p>
            <a:pPr>
              <a:lnSpc>
                <a:spcPct val="90000"/>
              </a:lnSpc>
              <a:buFontTx/>
              <a:buNone/>
            </a:pPr>
            <a:r>
              <a:rPr lang="en-US" altLang="zh-CN" sz="2400"/>
              <a:t>1) </a:t>
            </a:r>
            <a:r>
              <a:rPr lang="en-US" altLang="zh-CN" sz="2400" b="1"/>
              <a:t>Array Reference</a:t>
            </a:r>
            <a:r>
              <a:rPr lang="en-US" altLang="zh-CN" sz="2400"/>
              <a:t> </a:t>
            </a:r>
            <a:endParaRPr lang="en-US" altLang="zh-CN" sz="2400" b="1"/>
          </a:p>
          <a:p>
            <a:pPr lvl="1">
              <a:lnSpc>
                <a:spcPct val="90000"/>
              </a:lnSpc>
              <a:buFontTx/>
              <a:buNone/>
            </a:pPr>
            <a:r>
              <a:rPr lang="en-US" altLang="zh-CN" sz="2000" b="1"/>
              <a:t>( a [ i + 1 ] = 2 ) + a [ j ]</a:t>
            </a:r>
          </a:p>
          <a:p>
            <a:pPr lvl="1">
              <a:lnSpc>
                <a:spcPct val="90000"/>
              </a:lnSpc>
              <a:buFontTx/>
              <a:buNone/>
            </a:pPr>
            <a:endParaRPr lang="en-US" altLang="zh-CN" sz="2000"/>
          </a:p>
          <a:p>
            <a:pPr>
              <a:lnSpc>
                <a:spcPct val="90000"/>
              </a:lnSpc>
              <a:buFontTx/>
              <a:buNone/>
            </a:pPr>
            <a:r>
              <a:rPr lang="en-US" altLang="zh-CN" sz="2400"/>
              <a:t>   translated to the following assembly code by the Sun compiler:</a:t>
            </a:r>
            <a:endParaRPr lang="en-US" altLang="zh-CN" sz="2400" b="1"/>
          </a:p>
          <a:p>
            <a:pPr lvl="1">
              <a:lnSpc>
                <a:spcPct val="90000"/>
              </a:lnSpc>
              <a:buFontTx/>
              <a:buNone/>
            </a:pPr>
            <a:r>
              <a:rPr lang="en-US" altLang="zh-CN" sz="2000" b="1"/>
              <a:t>( 1 ) add %fp , - 0x2c , %o1		/*fp-44</a:t>
            </a:r>
          </a:p>
          <a:p>
            <a:pPr lvl="1">
              <a:lnSpc>
                <a:spcPct val="90000"/>
              </a:lnSpc>
              <a:buFontTx/>
              <a:buNone/>
            </a:pPr>
            <a:r>
              <a:rPr lang="en-US" altLang="zh-CN" sz="2000" b="1"/>
              <a:t>( 2 ) l d [ %f p + - 0x4 ] , %o2</a:t>
            </a:r>
          </a:p>
          <a:p>
            <a:pPr lvl="1">
              <a:lnSpc>
                <a:spcPct val="90000"/>
              </a:lnSpc>
              <a:buFontTx/>
              <a:buNone/>
            </a:pPr>
            <a:r>
              <a:rPr lang="en-US" altLang="zh-CN" sz="2000" b="1"/>
              <a:t>( 3 ) sll %o2 , 0x2 , %o3</a:t>
            </a:r>
          </a:p>
          <a:p>
            <a:pPr lvl="1">
              <a:lnSpc>
                <a:spcPct val="90000"/>
              </a:lnSpc>
              <a:buFontTx/>
              <a:buNone/>
            </a:pPr>
            <a:r>
              <a:rPr lang="en-US" altLang="zh-CN" sz="2000" b="1"/>
              <a:t>( 4 ) mov 0x2 , %o4</a:t>
            </a:r>
          </a:p>
          <a:p>
            <a:pPr lvl="1">
              <a:lnSpc>
                <a:spcPct val="90000"/>
              </a:lnSpc>
              <a:buFontTx/>
              <a:buNone/>
            </a:pPr>
            <a:r>
              <a:rPr lang="en-US" altLang="zh-CN" sz="2000" b="1"/>
              <a:t>( 5 ) st %o4 , [ %o1 + %o3 ]</a:t>
            </a:r>
          </a:p>
          <a:p>
            <a:pPr lvl="1">
              <a:lnSpc>
                <a:spcPct val="90000"/>
              </a:lnSpc>
              <a:buFontTx/>
              <a:buNone/>
            </a:pPr>
            <a:endParaRPr lang="en-US" altLang="zh-CN" sz="2000" b="1"/>
          </a:p>
          <a:p>
            <a:pPr lvl="1">
              <a:lnSpc>
                <a:spcPct val="90000"/>
              </a:lnSpc>
              <a:buFontTx/>
              <a:buNone/>
            </a:pPr>
            <a:r>
              <a:rPr lang="en-US" altLang="zh-CN" sz="2000" b="1"/>
              <a:t>( 6 ) add %f p , - 0x30 , %o5		/*fp-48</a:t>
            </a:r>
          </a:p>
          <a:p>
            <a:pPr lvl="1">
              <a:lnSpc>
                <a:spcPct val="90000"/>
              </a:lnSpc>
              <a:buFontTx/>
              <a:buNone/>
            </a:pPr>
            <a:r>
              <a:rPr lang="en-US" altLang="zh-CN" sz="2000" b="1"/>
              <a:t>( 7 ) ld [ %fp + - 0 x 8 ] , % o 7</a:t>
            </a:r>
          </a:p>
          <a:p>
            <a:pPr lvl="1">
              <a:lnSpc>
                <a:spcPct val="90000"/>
              </a:lnSpc>
              <a:buFontTx/>
              <a:buNone/>
            </a:pPr>
            <a:r>
              <a:rPr lang="en-US" altLang="zh-CN" sz="2000" b="1"/>
              <a:t>( 8 ) sll %o7 , 0 x 2 , % l 0</a:t>
            </a:r>
          </a:p>
          <a:p>
            <a:pPr lvl="1">
              <a:lnSpc>
                <a:spcPct val="90000"/>
              </a:lnSpc>
              <a:buFontTx/>
              <a:buNone/>
            </a:pPr>
            <a:r>
              <a:rPr lang="en-US" altLang="zh-CN" sz="2000" b="1"/>
              <a:t>( 9 ) ld [ %o5 + % l 0 ] , %l1</a:t>
            </a:r>
          </a:p>
          <a:p>
            <a:pPr lvl="1">
              <a:lnSpc>
                <a:spcPct val="90000"/>
              </a:lnSpc>
              <a:buFontTx/>
              <a:buNone/>
            </a:pPr>
            <a:endParaRPr lang="en-US" altLang="zh-CN" sz="2000" b="1"/>
          </a:p>
          <a:p>
            <a:pPr lvl="1">
              <a:lnSpc>
                <a:spcPct val="90000"/>
              </a:lnSpc>
              <a:buFontTx/>
              <a:buNone/>
            </a:pPr>
            <a:r>
              <a:rPr lang="en-US" altLang="zh-CN" sz="2000" b="1"/>
              <a:t>( 1 0 ) mov 0x2 , %l2</a:t>
            </a:r>
          </a:p>
          <a:p>
            <a:pPr lvl="1">
              <a:lnSpc>
                <a:spcPct val="90000"/>
              </a:lnSpc>
              <a:buFontTx/>
              <a:buNone/>
            </a:pPr>
            <a:r>
              <a:rPr lang="en-US" altLang="zh-CN" sz="2000" b="1"/>
              <a:t>( 1 1 ) add %l2 , %l1 , %l3</a:t>
            </a:r>
            <a:endParaRPr lang="zh-CN" altLang="en-US" sz="2000" b="1"/>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83" name="Rectangle 3"/>
          <p:cNvSpPr>
            <a:spLocks noGrp="1" noChangeArrowheads="1"/>
          </p:cNvSpPr>
          <p:nvPr>
            <p:ph type="body" idx="1"/>
          </p:nvPr>
        </p:nvSpPr>
        <p:spPr>
          <a:xfrm>
            <a:off x="685800" y="692150"/>
            <a:ext cx="7772400" cy="5689600"/>
          </a:xfrm>
        </p:spPr>
        <p:txBody>
          <a:bodyPr/>
          <a:lstStyle/>
          <a:p>
            <a:pPr marL="609600" indent="-609600">
              <a:lnSpc>
                <a:spcPct val="80000"/>
              </a:lnSpc>
              <a:buFontTx/>
              <a:buNone/>
            </a:pPr>
            <a:r>
              <a:rPr lang="en-US" altLang="zh-CN" sz="2800" b="1"/>
              <a:t>2</a:t>
            </a:r>
            <a:r>
              <a:rPr lang="zh-CN" altLang="en-US" sz="2800" b="1"/>
              <a:t>）</a:t>
            </a:r>
            <a:r>
              <a:rPr lang="en-US" altLang="zh-CN" sz="2800" b="1"/>
              <a:t>Pointer and Field References</a:t>
            </a:r>
          </a:p>
          <a:p>
            <a:pPr marL="990600" lvl="1" indent="-533400">
              <a:lnSpc>
                <a:spcPct val="80000"/>
              </a:lnSpc>
              <a:buFontTx/>
              <a:buNone/>
            </a:pPr>
            <a:r>
              <a:rPr lang="en-US" altLang="zh-CN" sz="2400" b="1"/>
              <a:t>typedef struct rec</a:t>
            </a:r>
          </a:p>
          <a:p>
            <a:pPr marL="990600" lvl="1" indent="-533400">
              <a:lnSpc>
                <a:spcPct val="80000"/>
              </a:lnSpc>
              <a:buFontTx/>
              <a:buNone/>
            </a:pPr>
            <a:r>
              <a:rPr lang="en-US" altLang="zh-CN" sz="2400" b="1"/>
              <a:t>{ 	int i;</a:t>
            </a:r>
          </a:p>
          <a:p>
            <a:pPr marL="990600" lvl="1" indent="-533400">
              <a:lnSpc>
                <a:spcPct val="80000"/>
              </a:lnSpc>
              <a:buFontTx/>
              <a:buNone/>
            </a:pPr>
            <a:r>
              <a:rPr lang="en-US" altLang="zh-CN" sz="2400" b="1"/>
              <a:t>	char c;</a:t>
            </a:r>
          </a:p>
          <a:p>
            <a:pPr marL="990600" lvl="1" indent="-533400">
              <a:lnSpc>
                <a:spcPct val="80000"/>
              </a:lnSpc>
              <a:buFontTx/>
              <a:buNone/>
            </a:pPr>
            <a:r>
              <a:rPr lang="en-US" altLang="zh-CN" sz="2400" b="1"/>
              <a:t>	int j;</a:t>
            </a:r>
          </a:p>
          <a:p>
            <a:pPr marL="990600" lvl="1" indent="-533400">
              <a:lnSpc>
                <a:spcPct val="80000"/>
              </a:lnSpc>
              <a:buFontTx/>
              <a:buNone/>
            </a:pPr>
            <a:r>
              <a:rPr lang="en-US" altLang="zh-CN" sz="2400" b="1"/>
              <a:t>} Rec;</a:t>
            </a:r>
          </a:p>
          <a:p>
            <a:pPr marL="990600" lvl="1" indent="-533400">
              <a:lnSpc>
                <a:spcPct val="80000"/>
              </a:lnSpc>
              <a:buFontTx/>
              <a:buNone/>
            </a:pPr>
            <a:endParaRPr lang="en-US" altLang="zh-CN" sz="2400" b="1"/>
          </a:p>
          <a:p>
            <a:pPr marL="990600" lvl="1" indent="-533400">
              <a:lnSpc>
                <a:spcPct val="80000"/>
              </a:lnSpc>
              <a:buFontTx/>
              <a:buNone/>
            </a:pPr>
            <a:r>
              <a:rPr lang="en-US" altLang="zh-CN" sz="2400" b="1"/>
              <a:t>typedef struct treeNode</a:t>
            </a:r>
          </a:p>
          <a:p>
            <a:pPr marL="990600" lvl="1" indent="-533400">
              <a:lnSpc>
                <a:spcPct val="80000"/>
              </a:lnSpc>
              <a:buFontTx/>
              <a:buNone/>
            </a:pPr>
            <a:r>
              <a:rPr lang="en-US" altLang="zh-CN" sz="2400" b="1"/>
              <a:t>{ 	int val;</a:t>
            </a:r>
          </a:p>
          <a:p>
            <a:pPr marL="990600" lvl="1" indent="-533400">
              <a:lnSpc>
                <a:spcPct val="80000"/>
              </a:lnSpc>
              <a:buFontTx/>
              <a:buNone/>
            </a:pPr>
            <a:r>
              <a:rPr lang="en-US" altLang="zh-CN" sz="2400" b="1"/>
              <a:t>	struct treeNode * lchild, * rchild;</a:t>
            </a:r>
          </a:p>
          <a:p>
            <a:pPr marL="990600" lvl="1" indent="-533400">
              <a:lnSpc>
                <a:spcPct val="80000"/>
              </a:lnSpc>
              <a:buFontTx/>
              <a:buNone/>
            </a:pPr>
            <a:r>
              <a:rPr lang="en-US" altLang="zh-CN" sz="2400" b="1"/>
              <a:t>} TreeNode;</a:t>
            </a:r>
          </a:p>
          <a:p>
            <a:pPr marL="990600" lvl="1" indent="-533400">
              <a:lnSpc>
                <a:spcPct val="80000"/>
              </a:lnSpc>
              <a:buFontTx/>
              <a:buNone/>
            </a:pPr>
            <a:r>
              <a:rPr lang="en-US" altLang="zh-CN" sz="2400" b="1">
                <a:latin typeface="Arial"/>
              </a:rPr>
              <a:t>…</a:t>
            </a:r>
            <a:endParaRPr lang="en-US" altLang="zh-CN" sz="2400" b="1"/>
          </a:p>
          <a:p>
            <a:pPr marL="990600" lvl="1" indent="-533400">
              <a:lnSpc>
                <a:spcPct val="80000"/>
              </a:lnSpc>
              <a:buFontTx/>
              <a:buNone/>
            </a:pPr>
            <a:endParaRPr lang="en-US" altLang="zh-CN" sz="2400" b="1"/>
          </a:p>
          <a:p>
            <a:pPr marL="990600" lvl="1" indent="-533400">
              <a:lnSpc>
                <a:spcPct val="80000"/>
              </a:lnSpc>
              <a:buFontTx/>
              <a:buNone/>
            </a:pPr>
            <a:r>
              <a:rPr lang="en-US" altLang="zh-CN" sz="2400" b="1"/>
              <a:t>Rec x;	/*allocated only on 4-bytes boundaries.</a:t>
            </a:r>
          </a:p>
          <a:p>
            <a:pPr marL="990600" lvl="1" indent="-533400">
              <a:lnSpc>
                <a:spcPct val="80000"/>
              </a:lnSpc>
              <a:buFontTx/>
              <a:buNone/>
            </a:pPr>
            <a:r>
              <a:rPr lang="en-US" altLang="zh-CN" sz="2400" b="1"/>
              <a:t>TreeNode p; /*4 bytes sizes.</a:t>
            </a:r>
            <a:endParaRPr lang="zh-CN" altLang="en-US" sz="2400" b="1"/>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7107" name="Rectangle 3"/>
          <p:cNvSpPr>
            <a:spLocks noGrp="1" noChangeArrowheads="1"/>
          </p:cNvSpPr>
          <p:nvPr>
            <p:ph type="body" idx="1"/>
          </p:nvPr>
        </p:nvSpPr>
        <p:spPr>
          <a:xfrm>
            <a:off x="685800" y="765175"/>
            <a:ext cx="7772400" cy="5330825"/>
          </a:xfrm>
        </p:spPr>
        <p:txBody>
          <a:bodyPr/>
          <a:lstStyle/>
          <a:p>
            <a:r>
              <a:rPr lang="en-US" altLang="zh-CN" sz="2800"/>
              <a:t>The code generated for the assignment </a:t>
            </a:r>
            <a:r>
              <a:rPr lang="en-US" altLang="zh-CN" sz="2800" b="1"/>
              <a:t>x.j =x.i; </a:t>
            </a:r>
            <a:r>
              <a:rPr lang="en-US" altLang="zh-CN" sz="2800"/>
              <a:t>is</a:t>
            </a:r>
            <a:endParaRPr lang="en-US" altLang="zh-CN" sz="2800" b="1"/>
          </a:p>
          <a:p>
            <a:pPr lvl="2">
              <a:buFontTx/>
              <a:buNone/>
            </a:pPr>
            <a:r>
              <a:rPr lang="en-US" altLang="zh-CN" sz="2800" b="1"/>
              <a:t>ld [%fp+-0xc], %o1</a:t>
            </a:r>
          </a:p>
          <a:p>
            <a:pPr lvl="2">
              <a:buFontTx/>
              <a:buNone/>
            </a:pPr>
            <a:r>
              <a:rPr lang="en-US" altLang="zh-CN" sz="2800" b="1"/>
              <a:t>st %o1, [%fp+-0x4]</a:t>
            </a:r>
          </a:p>
          <a:p>
            <a:pPr lvl="2">
              <a:buFontTx/>
              <a:buNone/>
            </a:pPr>
            <a:endParaRPr lang="en-US" altLang="zh-CN" sz="2800"/>
          </a:p>
          <a:p>
            <a:r>
              <a:rPr lang="en-US" altLang="zh-CN" sz="2800"/>
              <a:t>The pointer assignment</a:t>
            </a:r>
            <a:r>
              <a:rPr lang="en-US" altLang="zh-CN" sz="2800" b="1"/>
              <a:t> p =</a:t>
            </a:r>
            <a:r>
              <a:rPr lang="en-US" altLang="zh-CN" sz="2800"/>
              <a:t> </a:t>
            </a:r>
            <a:r>
              <a:rPr lang="en-US" altLang="zh-CN" sz="2800" b="1"/>
              <a:t>p - &gt; r c h i l d; </a:t>
            </a:r>
            <a:r>
              <a:rPr lang="en-US" altLang="zh-CN" sz="2800"/>
              <a:t>results in the target code:</a:t>
            </a:r>
            <a:endParaRPr lang="en-US" altLang="zh-CN" sz="2800" b="1"/>
          </a:p>
          <a:p>
            <a:pPr lvl="2">
              <a:buFontTx/>
              <a:buNone/>
            </a:pPr>
            <a:r>
              <a:rPr lang="en-US" altLang="zh-CN" sz="2800" b="1"/>
              <a:t>ld [ % f p + - 0x10 ] , %o4</a:t>
            </a:r>
          </a:p>
          <a:p>
            <a:pPr lvl="2">
              <a:buFontTx/>
              <a:buNone/>
            </a:pPr>
            <a:r>
              <a:rPr lang="en-US" altLang="zh-CN" sz="2800" b="1"/>
              <a:t>ld [%o4 +0x8],%o5</a:t>
            </a:r>
          </a:p>
          <a:p>
            <a:pPr lvl="2">
              <a:buFontTx/>
              <a:buNone/>
            </a:pPr>
            <a:r>
              <a:rPr lang="en-US" altLang="zh-CN" sz="2800" b="1"/>
              <a:t>st %o5 , [ %f p + - 0x10 ]</a:t>
            </a:r>
            <a:endParaRPr lang="zh-CN" altLang="en-US" sz="2800" b="1"/>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8131" name="Rectangle 3"/>
          <p:cNvSpPr>
            <a:spLocks noGrp="1" noChangeArrowheads="1"/>
          </p:cNvSpPr>
          <p:nvPr>
            <p:ph type="body" idx="1"/>
          </p:nvPr>
        </p:nvSpPr>
        <p:spPr>
          <a:xfrm>
            <a:off x="685800" y="549275"/>
            <a:ext cx="7772400" cy="5543550"/>
          </a:xfrm>
        </p:spPr>
        <p:txBody>
          <a:bodyPr/>
          <a:lstStyle/>
          <a:p>
            <a:pPr marL="0" indent="0">
              <a:lnSpc>
                <a:spcPct val="90000"/>
              </a:lnSpc>
              <a:buFontTx/>
              <a:buNone/>
            </a:pPr>
            <a:r>
              <a:rPr lang="en-US" altLang="zh-CN" sz="2800"/>
              <a:t>3)</a:t>
            </a:r>
            <a:r>
              <a:rPr lang="en-US" altLang="zh-CN" sz="2800" b="1"/>
              <a:t> If- and while-statements</a:t>
            </a:r>
            <a:r>
              <a:rPr lang="en-US" altLang="zh-CN" b="1"/>
              <a:t> </a:t>
            </a:r>
            <a:endParaRPr lang="en-US" altLang="zh-CN"/>
          </a:p>
          <a:p>
            <a:pPr marL="830263" lvl="1">
              <a:lnSpc>
                <a:spcPct val="90000"/>
              </a:lnSpc>
              <a:buFontTx/>
              <a:buNone/>
            </a:pPr>
            <a:r>
              <a:rPr lang="en-US" altLang="zh-CN" sz="2400" b="1"/>
              <a:t>if (x&gt;y) y++; else x--; </a:t>
            </a:r>
          </a:p>
          <a:p>
            <a:pPr marL="830263" lvl="1">
              <a:lnSpc>
                <a:spcPct val="90000"/>
              </a:lnSpc>
              <a:buFontTx/>
              <a:buNone/>
            </a:pPr>
            <a:endParaRPr lang="en-US" altLang="zh-CN" sz="2400"/>
          </a:p>
          <a:p>
            <a:pPr marL="0" indent="0">
              <a:lnSpc>
                <a:spcPct val="90000"/>
              </a:lnSpc>
              <a:buFontTx/>
              <a:buNone/>
            </a:pPr>
            <a:r>
              <a:rPr lang="en-US" altLang="zh-CN" sz="2800"/>
              <a:t>The Sun SPARCstation compiler generates the following code:</a:t>
            </a:r>
            <a:endParaRPr lang="en-US" altLang="zh-CN" sz="2800" b="1"/>
          </a:p>
          <a:p>
            <a:pPr marL="1238250" lvl="2">
              <a:lnSpc>
                <a:spcPct val="90000"/>
              </a:lnSpc>
              <a:buFontTx/>
              <a:buNone/>
            </a:pPr>
            <a:r>
              <a:rPr lang="en-US" altLang="zh-CN" sz="2800" b="1"/>
              <a:t>ld [ % f p + - 0x4 ] , %o2</a:t>
            </a:r>
          </a:p>
          <a:p>
            <a:pPr marL="1238250" lvl="2">
              <a:lnSpc>
                <a:spcPct val="90000"/>
              </a:lnSpc>
              <a:buFontTx/>
              <a:buNone/>
            </a:pPr>
            <a:r>
              <a:rPr lang="en-US" altLang="zh-CN" sz="2800" b="1"/>
              <a:t>ld [ % f p + - 0x8 ] , %o3</a:t>
            </a:r>
          </a:p>
          <a:p>
            <a:pPr marL="1238250" lvl="2">
              <a:lnSpc>
                <a:spcPct val="90000"/>
              </a:lnSpc>
              <a:buFontTx/>
              <a:buNone/>
            </a:pPr>
            <a:r>
              <a:rPr lang="en-US" altLang="zh-CN" sz="2800" b="1"/>
              <a:t>cmp %o2 , %o3</a:t>
            </a:r>
          </a:p>
          <a:p>
            <a:pPr marL="1238250" lvl="2">
              <a:lnSpc>
                <a:spcPct val="90000"/>
              </a:lnSpc>
              <a:buFontTx/>
              <a:buNone/>
            </a:pPr>
            <a:r>
              <a:rPr lang="en-US" altLang="zh-CN" sz="2800" b="1"/>
              <a:t>bg L16</a:t>
            </a:r>
          </a:p>
          <a:p>
            <a:pPr marL="1238250" lvl="2">
              <a:lnSpc>
                <a:spcPct val="90000"/>
              </a:lnSpc>
              <a:buFontTx/>
              <a:buNone/>
            </a:pPr>
            <a:r>
              <a:rPr lang="en-US" altLang="zh-CN" sz="2800" b="1"/>
              <a:t>nop</a:t>
            </a:r>
          </a:p>
          <a:p>
            <a:pPr marL="1238250" lvl="2">
              <a:lnSpc>
                <a:spcPct val="90000"/>
              </a:lnSpc>
              <a:buFontTx/>
              <a:buNone/>
            </a:pPr>
            <a:r>
              <a:rPr lang="en-US" altLang="zh-CN" sz="2800" b="1"/>
              <a:t>b L15</a:t>
            </a:r>
          </a:p>
          <a:p>
            <a:pPr marL="1238250" lvl="2">
              <a:lnSpc>
                <a:spcPct val="90000"/>
              </a:lnSpc>
              <a:buFontTx/>
              <a:buNone/>
            </a:pPr>
            <a:r>
              <a:rPr lang="en-US" altLang="zh-CN" sz="2800" b="1"/>
              <a:t>nop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Grp="1" noChangeArrowheads="1"/>
          </p:cNvSpPr>
          <p:nvPr>
            <p:ph type="title"/>
          </p:nvPr>
        </p:nvSpPr>
        <p:spPr/>
        <p:txBody>
          <a:bodyPr/>
          <a:lstStyle/>
          <a:p>
            <a:r>
              <a:rPr lang="en-US" altLang="zh-CN"/>
              <a:t>Contents</a:t>
            </a:r>
          </a:p>
        </p:txBody>
      </p:sp>
      <p:sp>
        <p:nvSpPr>
          <p:cNvPr id="233475" name="Rectangle 3"/>
          <p:cNvSpPr>
            <a:spLocks noGrp="1" noChangeArrowheads="1"/>
          </p:cNvSpPr>
          <p:nvPr>
            <p:ph type="body" idx="1"/>
          </p:nvPr>
        </p:nvSpPr>
        <p:spPr>
          <a:xfrm>
            <a:off x="685800" y="1981200"/>
            <a:ext cx="7772400" cy="4471988"/>
          </a:xfrm>
        </p:spPr>
        <p:txBody>
          <a:bodyPr/>
          <a:lstStyle/>
          <a:p>
            <a:pPr marL="609600" indent="-609600">
              <a:lnSpc>
                <a:spcPct val="80000"/>
              </a:lnSpc>
              <a:buFontTx/>
              <a:buNone/>
            </a:pPr>
            <a:r>
              <a:rPr lang="en-US" altLang="zh-CN" sz="1600" dirty="0"/>
              <a:t>Part One</a:t>
            </a:r>
          </a:p>
          <a:p>
            <a:pPr marL="609600" indent="-609600">
              <a:lnSpc>
                <a:spcPct val="80000"/>
              </a:lnSpc>
              <a:buFontTx/>
              <a:buNone/>
            </a:pPr>
            <a:r>
              <a:rPr lang="en-US" altLang="zh-CN" sz="1600" dirty="0"/>
              <a:t>8.1 Intermediate Code and Data Structure for code Generation</a:t>
            </a:r>
          </a:p>
          <a:p>
            <a:pPr marL="609600" indent="-609600">
              <a:lnSpc>
                <a:spcPct val="80000"/>
              </a:lnSpc>
              <a:buFontTx/>
              <a:buNone/>
            </a:pPr>
            <a:r>
              <a:rPr lang="en-US" altLang="zh-CN" sz="1600" dirty="0"/>
              <a:t>8.2 Basic Code Generation Techniques</a:t>
            </a:r>
          </a:p>
          <a:p>
            <a:pPr marL="609600" indent="-609600">
              <a:lnSpc>
                <a:spcPct val="80000"/>
              </a:lnSpc>
              <a:buFontTx/>
              <a:buNone/>
            </a:pPr>
            <a:r>
              <a:rPr lang="en-US" altLang="zh-CN" sz="1800" dirty="0"/>
              <a:t>Part Two</a:t>
            </a:r>
          </a:p>
          <a:p>
            <a:pPr marL="609600" indent="-609600">
              <a:lnSpc>
                <a:spcPct val="80000"/>
              </a:lnSpc>
              <a:buFontTx/>
              <a:buNone/>
            </a:pPr>
            <a:r>
              <a:rPr lang="en-US" altLang="zh-CN" sz="1800" dirty="0"/>
              <a:t>8.3 Code Generation of Data Structure Reference</a:t>
            </a:r>
          </a:p>
          <a:p>
            <a:pPr marL="609600" indent="-609600">
              <a:lnSpc>
                <a:spcPct val="80000"/>
              </a:lnSpc>
              <a:buFontTx/>
              <a:buNone/>
            </a:pPr>
            <a:r>
              <a:rPr lang="en-US" altLang="zh-CN" sz="1800" dirty="0"/>
              <a:t>8.4 Code Generation of Control Statements and Logical Expression</a:t>
            </a:r>
          </a:p>
          <a:p>
            <a:pPr marL="609600" indent="-609600">
              <a:lnSpc>
                <a:spcPct val="80000"/>
              </a:lnSpc>
              <a:buFontTx/>
              <a:buNone/>
            </a:pPr>
            <a:r>
              <a:rPr lang="en-US" altLang="zh-CN" sz="1800" dirty="0"/>
              <a:t>8.5 Code Generation of Procedure and Function calls</a:t>
            </a:r>
          </a:p>
          <a:p>
            <a:pPr marL="609600" indent="-609600">
              <a:lnSpc>
                <a:spcPct val="80000"/>
              </a:lnSpc>
              <a:buFontTx/>
              <a:buNone/>
            </a:pPr>
            <a:endParaRPr lang="en-US" altLang="zh-CN" sz="1800" dirty="0"/>
          </a:p>
          <a:p>
            <a:pPr marL="609600" indent="-609600">
              <a:lnSpc>
                <a:spcPct val="80000"/>
              </a:lnSpc>
              <a:buFontTx/>
              <a:buNone/>
            </a:pPr>
            <a:endParaRPr lang="en-US" altLang="zh-CN" sz="1800" dirty="0"/>
          </a:p>
          <a:p>
            <a:pPr marL="609600" indent="-609600">
              <a:lnSpc>
                <a:spcPct val="80000"/>
              </a:lnSpc>
              <a:buFontTx/>
              <a:buNone/>
            </a:pPr>
            <a:r>
              <a:rPr lang="en-US" altLang="zh-CN" sz="2000" b="1" dirty="0"/>
              <a:t>Part Three</a:t>
            </a:r>
          </a:p>
          <a:p>
            <a:pPr marL="609600" indent="-609600">
              <a:lnSpc>
                <a:spcPct val="80000"/>
              </a:lnSpc>
              <a:buFontTx/>
              <a:buNone/>
            </a:pPr>
            <a:r>
              <a:rPr lang="en-US" altLang="zh-CN" sz="2000" b="1" dirty="0"/>
              <a:t>8.6 Code Generation on Commercial Compilers: Two Case Studies</a:t>
            </a:r>
          </a:p>
          <a:p>
            <a:pPr marL="609600" indent="-609600">
              <a:lnSpc>
                <a:spcPct val="80000"/>
              </a:lnSpc>
              <a:buFontTx/>
              <a:buNone/>
            </a:pPr>
            <a:r>
              <a:rPr lang="en-US" altLang="zh-CN" sz="2000" dirty="0" smtClean="0"/>
              <a:t>8.8 </a:t>
            </a:r>
            <a:r>
              <a:rPr lang="en-US" altLang="zh-CN" sz="2000" dirty="0"/>
              <a:t>A Code Generator for the TINY Language</a:t>
            </a:r>
          </a:p>
          <a:p>
            <a:pPr marL="609600" indent="-609600">
              <a:lnSpc>
                <a:spcPct val="80000"/>
              </a:lnSpc>
              <a:buFontTx/>
              <a:buNone/>
            </a:pPr>
            <a:r>
              <a:rPr lang="en-US" altLang="zh-CN" sz="2000" b="1" dirty="0"/>
              <a:t>8.9 A Survey of Code Optimization </a:t>
            </a:r>
            <a:r>
              <a:rPr lang="en-US" altLang="zh-CN" sz="2000" b="1" dirty="0" smtClean="0"/>
              <a:t>Techniques</a:t>
            </a:r>
            <a:endParaRPr lang="en-US" altLang="zh-CN" sz="2000" b="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178" name="Rectangle 2"/>
          <p:cNvSpPr>
            <a:spLocks noGrp="1" noChangeArrowheads="1"/>
          </p:cNvSpPr>
          <p:nvPr>
            <p:ph type="body" idx="1"/>
          </p:nvPr>
        </p:nvSpPr>
        <p:spPr>
          <a:xfrm>
            <a:off x="685800" y="476250"/>
            <a:ext cx="7772400" cy="5761038"/>
          </a:xfrm>
        </p:spPr>
        <p:txBody>
          <a:bodyPr/>
          <a:lstStyle/>
          <a:p>
            <a:pPr>
              <a:buFontTx/>
              <a:buNone/>
            </a:pPr>
            <a:r>
              <a:rPr lang="en-US" altLang="zh-CN" sz="2800" b="1"/>
              <a:t>L16 :</a:t>
            </a:r>
          </a:p>
          <a:p>
            <a:pPr lvl="2">
              <a:buFontTx/>
              <a:buNone/>
            </a:pPr>
            <a:r>
              <a:rPr lang="en-US" altLang="zh-CN" sz="2800" b="1"/>
              <a:t>ld [ %f p + - 0x8 ] , %o4</a:t>
            </a:r>
          </a:p>
          <a:p>
            <a:pPr lvl="2">
              <a:buFontTx/>
              <a:buNone/>
            </a:pPr>
            <a:r>
              <a:rPr lang="en-US" altLang="zh-CN" sz="2800" b="1"/>
              <a:t>add %o4 , 0x1 , %o4</a:t>
            </a:r>
          </a:p>
          <a:p>
            <a:pPr lvl="2">
              <a:buFontTx/>
              <a:buNone/>
            </a:pPr>
            <a:r>
              <a:rPr lang="en-US" altLang="zh-CN" sz="2800" b="1"/>
              <a:t>st %o4,[ %fp+-0x8]</a:t>
            </a:r>
          </a:p>
          <a:p>
            <a:pPr lvl="2">
              <a:buFontTx/>
              <a:buNone/>
            </a:pPr>
            <a:r>
              <a:rPr lang="en-US" altLang="zh-CN" sz="2800" b="1"/>
              <a:t>b L17</a:t>
            </a:r>
          </a:p>
          <a:p>
            <a:pPr lvl="2">
              <a:buFontTx/>
              <a:buNone/>
            </a:pPr>
            <a:r>
              <a:rPr lang="en-US" altLang="zh-CN" sz="2800" b="1"/>
              <a:t>nop</a:t>
            </a:r>
          </a:p>
          <a:p>
            <a:pPr>
              <a:buFontTx/>
              <a:buNone/>
            </a:pPr>
            <a:r>
              <a:rPr lang="en-US" altLang="zh-CN" sz="2800" b="1"/>
              <a:t>L15 :</a:t>
            </a:r>
          </a:p>
          <a:p>
            <a:pPr lvl="2">
              <a:buFontTx/>
              <a:buNone/>
            </a:pPr>
            <a:r>
              <a:rPr lang="en-US" altLang="zh-CN" sz="2800" b="1"/>
              <a:t>ld [ %fp + - 0x4 ] , %o5</a:t>
            </a:r>
          </a:p>
          <a:p>
            <a:pPr lvl="2">
              <a:buFontTx/>
              <a:buNone/>
            </a:pPr>
            <a:r>
              <a:rPr lang="en-US" altLang="zh-CN" sz="2800" b="1"/>
              <a:t>sub % o 5 , 0 x 1 , % o 5</a:t>
            </a:r>
          </a:p>
          <a:p>
            <a:pPr lvl="2">
              <a:buFontTx/>
              <a:buNone/>
            </a:pPr>
            <a:r>
              <a:rPr lang="en-US" altLang="zh-CN" sz="2800" b="1"/>
              <a:t>st %o5,[ %fp+-0x4]</a:t>
            </a:r>
          </a:p>
          <a:p>
            <a:pPr>
              <a:buFontTx/>
              <a:buNone/>
            </a:pPr>
            <a:r>
              <a:rPr lang="en-US" altLang="zh-CN" sz="2800" b="1"/>
              <a:t>L17 :</a:t>
            </a:r>
            <a:endParaRPr lang="zh-CN" altLang="en-US" sz="2800" b="1"/>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9155" name="Rectangle 3"/>
          <p:cNvSpPr>
            <a:spLocks noGrp="1" noChangeArrowheads="1"/>
          </p:cNvSpPr>
          <p:nvPr>
            <p:ph type="body" idx="1"/>
          </p:nvPr>
        </p:nvSpPr>
        <p:spPr>
          <a:xfrm>
            <a:off x="685800" y="188913"/>
            <a:ext cx="7772400" cy="6192837"/>
          </a:xfrm>
        </p:spPr>
        <p:txBody>
          <a:bodyPr/>
          <a:lstStyle/>
          <a:p>
            <a:pPr marL="0" indent="0">
              <a:buFontTx/>
              <a:buNone/>
            </a:pPr>
            <a:r>
              <a:rPr lang="en-US" altLang="zh-CN"/>
              <a:t>and  </a:t>
            </a:r>
            <a:r>
              <a:rPr lang="en-US" altLang="zh-CN" b="1"/>
              <a:t>while (x&lt;y) y -= x</a:t>
            </a:r>
            <a:r>
              <a:rPr lang="en-US" altLang="zh-CN"/>
              <a:t>;</a:t>
            </a:r>
          </a:p>
          <a:p>
            <a:pPr marL="0" indent="0">
              <a:buFontTx/>
              <a:buNone/>
            </a:pPr>
            <a:endParaRPr lang="en-US" altLang="zh-CN"/>
          </a:p>
          <a:p>
            <a:pPr marL="0" indent="0">
              <a:buFontTx/>
              <a:buNone/>
            </a:pPr>
            <a:r>
              <a:rPr lang="en-US" altLang="zh-CN"/>
              <a:t>The code generated by the Sun compiler for the while-loop is</a:t>
            </a:r>
            <a:endParaRPr lang="en-US" altLang="zh-CN" b="1"/>
          </a:p>
          <a:p>
            <a:pPr marL="1147763" lvl="2">
              <a:buFontTx/>
              <a:buNone/>
            </a:pPr>
            <a:r>
              <a:rPr lang="en-US" altLang="zh-CN" b="1"/>
              <a:t>ld [ % f p + - 0x4 ] , %o7</a:t>
            </a:r>
          </a:p>
          <a:p>
            <a:pPr marL="1147763" lvl="2">
              <a:buFontTx/>
              <a:buNone/>
            </a:pPr>
            <a:r>
              <a:rPr lang="en-US" altLang="zh-CN" b="1"/>
              <a:t>ld [ % f p + - 0x8 ] , %10</a:t>
            </a:r>
          </a:p>
          <a:p>
            <a:pPr marL="1147763" lvl="2">
              <a:buFontTx/>
              <a:buNone/>
            </a:pPr>
            <a:r>
              <a:rPr lang="en-US" altLang="zh-CN" b="1"/>
              <a:t>cmp %o7 , %10</a:t>
            </a:r>
          </a:p>
          <a:p>
            <a:pPr marL="1147763" lvl="2">
              <a:buFontTx/>
              <a:buNone/>
            </a:pPr>
            <a:r>
              <a:rPr lang="en-US" altLang="zh-CN" b="1"/>
              <a:t>bl L21</a:t>
            </a:r>
          </a:p>
          <a:p>
            <a:pPr marL="1147763" lvl="2">
              <a:buFontTx/>
              <a:buNone/>
            </a:pPr>
            <a:r>
              <a:rPr lang="en-US" altLang="zh-CN" b="1"/>
              <a:t>nop</a:t>
            </a:r>
          </a:p>
          <a:p>
            <a:pPr marL="1147763" lvl="2">
              <a:buFontTx/>
              <a:buNone/>
            </a:pPr>
            <a:r>
              <a:rPr lang="en-US" altLang="zh-CN" b="1"/>
              <a:t>b L20</a:t>
            </a:r>
          </a:p>
          <a:p>
            <a:pPr marL="1147763" lvl="2">
              <a:buFontTx/>
              <a:buNone/>
            </a:pPr>
            <a:r>
              <a:rPr lang="en-US" altLang="zh-CN" b="1"/>
              <a:t>nop</a:t>
            </a:r>
          </a:p>
          <a:p>
            <a:pPr lvl="1">
              <a:buFontTx/>
              <a:buNone/>
            </a:pPr>
            <a:r>
              <a:rPr lang="en-US" altLang="zh-CN" b="1"/>
              <a:t>L21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202" name="Rectangle 2"/>
          <p:cNvSpPr>
            <a:spLocks noGrp="1" noChangeArrowheads="1"/>
          </p:cNvSpPr>
          <p:nvPr>
            <p:ph type="body" idx="1"/>
          </p:nvPr>
        </p:nvSpPr>
        <p:spPr>
          <a:xfrm>
            <a:off x="685800" y="692150"/>
            <a:ext cx="7772400" cy="5616575"/>
          </a:xfrm>
        </p:spPr>
        <p:txBody>
          <a:bodyPr/>
          <a:lstStyle/>
          <a:p>
            <a:pPr>
              <a:lnSpc>
                <a:spcPct val="80000"/>
              </a:lnSpc>
              <a:buFontTx/>
              <a:buNone/>
            </a:pPr>
            <a:r>
              <a:rPr lang="en-US" altLang="zh-CN" sz="2800" b="1"/>
              <a:t>L18 :</a:t>
            </a:r>
          </a:p>
          <a:p>
            <a:pPr lvl="1">
              <a:lnSpc>
                <a:spcPct val="80000"/>
              </a:lnSpc>
              <a:buFontTx/>
              <a:buNone/>
            </a:pPr>
            <a:r>
              <a:rPr lang="en-US" altLang="zh-CN" sz="2400" b="1"/>
              <a:t>ld [ % f p + - 0 x 4 ] , % 1 1</a:t>
            </a:r>
          </a:p>
          <a:p>
            <a:pPr lvl="1">
              <a:lnSpc>
                <a:spcPct val="80000"/>
              </a:lnSpc>
              <a:buFontTx/>
              <a:buNone/>
            </a:pPr>
            <a:r>
              <a:rPr lang="en-US" altLang="zh-CN" sz="2400" b="1"/>
              <a:t>ld [ % f p + - 0 x 8 ] , % 1 2</a:t>
            </a:r>
          </a:p>
          <a:p>
            <a:pPr lvl="1">
              <a:lnSpc>
                <a:spcPct val="80000"/>
              </a:lnSpc>
              <a:buFontTx/>
              <a:buNone/>
            </a:pPr>
            <a:r>
              <a:rPr lang="en-US" altLang="zh-CN" sz="2400" b="1"/>
              <a:t>sub % 1 2 , % 1 1 , % 1 2</a:t>
            </a:r>
          </a:p>
          <a:p>
            <a:pPr lvl="1">
              <a:lnSpc>
                <a:spcPct val="80000"/>
              </a:lnSpc>
              <a:buFontTx/>
              <a:buNone/>
            </a:pPr>
            <a:r>
              <a:rPr lang="en-US" altLang="zh-CN" sz="2400" b="1"/>
              <a:t>st %12,[ %fp+-0x8]</a:t>
            </a:r>
          </a:p>
          <a:p>
            <a:pPr lvl="1">
              <a:lnSpc>
                <a:spcPct val="80000"/>
              </a:lnSpc>
              <a:buFontTx/>
              <a:buNone/>
            </a:pPr>
            <a:r>
              <a:rPr lang="en-US" altLang="zh-CN" sz="2400" b="1"/>
              <a:t>ld [ % f p + - 0 x 4 ] , % 1 3</a:t>
            </a:r>
          </a:p>
          <a:p>
            <a:pPr lvl="1">
              <a:lnSpc>
                <a:spcPct val="80000"/>
              </a:lnSpc>
              <a:buFontTx/>
              <a:buNone/>
            </a:pPr>
            <a:r>
              <a:rPr lang="en-US" altLang="zh-CN" sz="2400" b="1"/>
              <a:t>ld [ % f p + - 0 x 8 ] , % 1 4</a:t>
            </a:r>
          </a:p>
          <a:p>
            <a:pPr lvl="1">
              <a:lnSpc>
                <a:spcPct val="80000"/>
              </a:lnSpc>
              <a:buFontTx/>
              <a:buNone/>
            </a:pPr>
            <a:r>
              <a:rPr lang="en-US" altLang="zh-CN" sz="2400" b="1"/>
              <a:t>cmp % 1 3 , % 1 4</a:t>
            </a:r>
          </a:p>
          <a:p>
            <a:pPr lvl="1">
              <a:lnSpc>
                <a:spcPct val="80000"/>
              </a:lnSpc>
              <a:buFontTx/>
              <a:buNone/>
            </a:pPr>
            <a:r>
              <a:rPr lang="en-US" altLang="zh-CN" sz="2400" b="1"/>
              <a:t>bl L18</a:t>
            </a:r>
          </a:p>
          <a:p>
            <a:pPr lvl="1">
              <a:lnSpc>
                <a:spcPct val="80000"/>
              </a:lnSpc>
              <a:buFontTx/>
              <a:buNone/>
            </a:pPr>
            <a:r>
              <a:rPr lang="en-US" altLang="zh-CN" sz="2400" b="1"/>
              <a:t>nop</a:t>
            </a:r>
          </a:p>
          <a:p>
            <a:pPr lvl="1">
              <a:lnSpc>
                <a:spcPct val="80000"/>
              </a:lnSpc>
              <a:buFontTx/>
              <a:buNone/>
            </a:pPr>
            <a:r>
              <a:rPr lang="en-US" altLang="zh-CN" sz="2400" b="1"/>
              <a:t>b L22</a:t>
            </a:r>
          </a:p>
          <a:p>
            <a:pPr lvl="1">
              <a:lnSpc>
                <a:spcPct val="80000"/>
              </a:lnSpc>
              <a:buFontTx/>
              <a:buNone/>
            </a:pPr>
            <a:r>
              <a:rPr lang="en-US" altLang="zh-CN" sz="2400" b="1"/>
              <a:t>nop</a:t>
            </a:r>
          </a:p>
          <a:p>
            <a:pPr>
              <a:lnSpc>
                <a:spcPct val="80000"/>
              </a:lnSpc>
              <a:buFontTx/>
              <a:buNone/>
            </a:pPr>
            <a:r>
              <a:rPr lang="en-US" altLang="zh-CN" sz="2800" b="1"/>
              <a:t>L22 :</a:t>
            </a:r>
          </a:p>
          <a:p>
            <a:pPr>
              <a:lnSpc>
                <a:spcPct val="80000"/>
              </a:lnSpc>
              <a:buFontTx/>
              <a:buNone/>
            </a:pPr>
            <a:r>
              <a:rPr lang="en-US" altLang="zh-CN" sz="2800" b="1"/>
              <a:t>L20 :</a:t>
            </a:r>
            <a:endParaRPr lang="zh-CN" altLang="en-US" sz="2800" b="1"/>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2227" name="Rectangle 3"/>
          <p:cNvSpPr>
            <a:spLocks noGrp="1" noChangeArrowheads="1"/>
          </p:cNvSpPr>
          <p:nvPr>
            <p:ph type="body" idx="1"/>
          </p:nvPr>
        </p:nvSpPr>
        <p:spPr>
          <a:xfrm>
            <a:off x="685800" y="765175"/>
            <a:ext cx="7772400" cy="5688013"/>
          </a:xfrm>
        </p:spPr>
        <p:txBody>
          <a:bodyPr/>
          <a:lstStyle/>
          <a:p>
            <a:pPr>
              <a:lnSpc>
                <a:spcPct val="80000"/>
              </a:lnSpc>
              <a:buFontTx/>
              <a:buNone/>
            </a:pPr>
            <a:r>
              <a:rPr lang="en-US" altLang="zh-CN" sz="2800"/>
              <a:t>4) </a:t>
            </a:r>
            <a:r>
              <a:rPr lang="en-US" altLang="zh-CN" sz="2800" b="1"/>
              <a:t>Function Definition and Call</a:t>
            </a:r>
            <a:endParaRPr lang="en-US" altLang="zh-CN" sz="2800"/>
          </a:p>
          <a:p>
            <a:pPr>
              <a:lnSpc>
                <a:spcPct val="80000"/>
              </a:lnSpc>
              <a:buFontTx/>
              <a:buNone/>
            </a:pPr>
            <a:r>
              <a:rPr lang="en-US" altLang="zh-CN" sz="2800"/>
              <a:t>We use the same function definition as previously</a:t>
            </a:r>
          </a:p>
          <a:p>
            <a:pPr>
              <a:lnSpc>
                <a:spcPct val="80000"/>
              </a:lnSpc>
              <a:buFontTx/>
              <a:buNone/>
            </a:pPr>
            <a:r>
              <a:rPr lang="en-US" altLang="zh-CN" sz="2800"/>
              <a:t>the C function definition:</a:t>
            </a:r>
            <a:endParaRPr lang="en-US" altLang="zh-CN" sz="2800" b="1"/>
          </a:p>
          <a:p>
            <a:pPr lvl="1">
              <a:lnSpc>
                <a:spcPct val="80000"/>
              </a:lnSpc>
              <a:buFontTx/>
              <a:buNone/>
            </a:pPr>
            <a:r>
              <a:rPr lang="en-US" altLang="zh-CN" sz="2400" b="1"/>
              <a:t>int f( int x, int y)</a:t>
            </a:r>
          </a:p>
          <a:p>
            <a:pPr lvl="1">
              <a:lnSpc>
                <a:spcPct val="80000"/>
              </a:lnSpc>
              <a:buFontTx/>
              <a:buNone/>
            </a:pPr>
            <a:r>
              <a:rPr lang="en-US" altLang="zh-CN" sz="2400" b="1"/>
              <a:t>{</a:t>
            </a:r>
          </a:p>
          <a:p>
            <a:pPr lvl="1">
              <a:lnSpc>
                <a:spcPct val="80000"/>
              </a:lnSpc>
              <a:buFontTx/>
              <a:buNone/>
            </a:pPr>
            <a:r>
              <a:rPr lang="en-US" altLang="zh-CN" sz="2400" b="1"/>
              <a:t>  return x+y+1 </a:t>
            </a:r>
            <a:r>
              <a:rPr lang="zh-CN" altLang="en-US" sz="2400" b="1"/>
              <a:t>；</a:t>
            </a:r>
          </a:p>
          <a:p>
            <a:pPr lvl="1">
              <a:lnSpc>
                <a:spcPct val="80000"/>
              </a:lnSpc>
              <a:buFontTx/>
              <a:buNone/>
            </a:pPr>
            <a:r>
              <a:rPr lang="en-US" altLang="zh-CN" sz="2400" b="1"/>
              <a:t>}</a:t>
            </a:r>
          </a:p>
          <a:p>
            <a:pPr lvl="1">
              <a:lnSpc>
                <a:spcPct val="80000"/>
              </a:lnSpc>
              <a:buFontTx/>
              <a:buNone/>
            </a:pPr>
            <a:endParaRPr lang="en-US" altLang="zh-CN" sz="2400"/>
          </a:p>
          <a:p>
            <a:pPr>
              <a:lnSpc>
                <a:spcPct val="80000"/>
              </a:lnSpc>
              <a:buFontTx/>
              <a:buNone/>
            </a:pPr>
            <a:r>
              <a:rPr lang="en-US" altLang="zh-CN" sz="2800"/>
              <a:t>and a corresponding call</a:t>
            </a:r>
            <a:endParaRPr lang="en-US" altLang="zh-CN" sz="2800" b="1"/>
          </a:p>
          <a:p>
            <a:pPr lvl="1">
              <a:lnSpc>
                <a:spcPct val="80000"/>
              </a:lnSpc>
              <a:buFontTx/>
              <a:buNone/>
            </a:pPr>
            <a:r>
              <a:rPr lang="en-US" altLang="zh-CN" sz="2400" b="1"/>
              <a:t>f (2+3, 4)</a:t>
            </a:r>
            <a:endParaRPr lang="en-US" altLang="zh-CN" sz="2400"/>
          </a:p>
          <a:p>
            <a:pPr>
              <a:lnSpc>
                <a:spcPct val="80000"/>
              </a:lnSpc>
              <a:buFontTx/>
              <a:buNone/>
            </a:pPr>
            <a:r>
              <a:rPr lang="en-US" altLang="zh-CN" sz="2800"/>
              <a:t>Sun compiler generates the following code:</a:t>
            </a:r>
            <a:endParaRPr lang="en-US" altLang="zh-CN" sz="2800" b="1"/>
          </a:p>
          <a:p>
            <a:pPr lvl="1">
              <a:lnSpc>
                <a:spcPct val="80000"/>
              </a:lnSpc>
              <a:buFontTx/>
              <a:buNone/>
            </a:pPr>
            <a:r>
              <a:rPr lang="en-US" altLang="zh-CN" sz="2400" b="1"/>
              <a:t>mov 0x5, %o0</a:t>
            </a:r>
          </a:p>
          <a:p>
            <a:pPr lvl="1">
              <a:lnSpc>
                <a:spcPct val="80000"/>
              </a:lnSpc>
              <a:buFontTx/>
              <a:buNone/>
            </a:pPr>
            <a:r>
              <a:rPr lang="en-US" altLang="zh-CN" sz="2400" b="1"/>
              <a:t>mov 0x4, %o1</a:t>
            </a:r>
          </a:p>
          <a:p>
            <a:pPr lvl="1">
              <a:lnSpc>
                <a:spcPct val="80000"/>
              </a:lnSpc>
              <a:buFontTx/>
              <a:buNone/>
            </a:pPr>
            <a:r>
              <a:rPr lang="en-US" altLang="zh-CN" sz="2400" b="1"/>
              <a:t>call _f, 2</a:t>
            </a:r>
            <a:endParaRPr lang="zh-CN" altLang="en-US" sz="2400" b="1"/>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3251" name="Rectangle 3"/>
          <p:cNvSpPr>
            <a:spLocks noGrp="1" noChangeArrowheads="1"/>
          </p:cNvSpPr>
          <p:nvPr>
            <p:ph type="body" idx="1"/>
          </p:nvPr>
        </p:nvSpPr>
        <p:spPr>
          <a:xfrm>
            <a:off x="685800" y="620713"/>
            <a:ext cx="7772400" cy="5475287"/>
          </a:xfrm>
        </p:spPr>
        <p:txBody>
          <a:bodyPr/>
          <a:lstStyle/>
          <a:p>
            <a:pPr>
              <a:lnSpc>
                <a:spcPct val="90000"/>
              </a:lnSpc>
              <a:buFontTx/>
              <a:buNone/>
            </a:pPr>
            <a:r>
              <a:rPr lang="en-US" altLang="zh-CN" sz="2800"/>
              <a:t>And the code generated for the definition f is </a:t>
            </a:r>
            <a:endParaRPr lang="en-US" altLang="zh-CN" sz="2800" b="1"/>
          </a:p>
          <a:p>
            <a:pPr>
              <a:lnSpc>
                <a:spcPct val="90000"/>
              </a:lnSpc>
              <a:buFontTx/>
              <a:buNone/>
            </a:pPr>
            <a:r>
              <a:rPr lang="en-US" altLang="zh-CN" sz="2800" b="1"/>
              <a:t>_ f :</a:t>
            </a:r>
          </a:p>
          <a:p>
            <a:pPr lvl="1">
              <a:lnSpc>
                <a:spcPct val="90000"/>
              </a:lnSpc>
              <a:buFontTx/>
              <a:buNone/>
            </a:pPr>
            <a:r>
              <a:rPr lang="en-US" altLang="zh-CN" sz="2400" b="1"/>
              <a:t>!#PROLOGUE# 0</a:t>
            </a:r>
          </a:p>
          <a:p>
            <a:pPr lvl="1">
              <a:lnSpc>
                <a:spcPct val="90000"/>
              </a:lnSpc>
              <a:buFontTx/>
              <a:buNone/>
            </a:pPr>
            <a:r>
              <a:rPr lang="en-US" altLang="zh-CN" sz="2400" b="1"/>
              <a:t>sethi %hi ( LF62) , %gl</a:t>
            </a:r>
          </a:p>
          <a:p>
            <a:pPr lvl="1">
              <a:lnSpc>
                <a:spcPct val="90000"/>
              </a:lnSpc>
              <a:buFontTx/>
              <a:buNone/>
            </a:pPr>
            <a:r>
              <a:rPr lang="en-US" altLang="zh-CN" sz="2400" b="1"/>
              <a:t>add %gl , %lo ( L F 6 2 ) , %gl</a:t>
            </a:r>
          </a:p>
          <a:p>
            <a:pPr lvl="1">
              <a:lnSpc>
                <a:spcPct val="90000"/>
              </a:lnSpc>
              <a:buFontTx/>
              <a:buNone/>
            </a:pPr>
            <a:r>
              <a:rPr lang="en-US" altLang="zh-CN" sz="2400" b="1"/>
              <a:t>save %sp , %gl , %sp</a:t>
            </a:r>
          </a:p>
          <a:p>
            <a:pPr lvl="1">
              <a:lnSpc>
                <a:spcPct val="90000"/>
              </a:lnSpc>
              <a:buFontTx/>
              <a:buNone/>
            </a:pPr>
            <a:r>
              <a:rPr lang="en-US" altLang="zh-CN" sz="2400" b="1"/>
              <a:t>!#PROLOGUE# 1</a:t>
            </a:r>
          </a:p>
          <a:p>
            <a:pPr lvl="1">
              <a:lnSpc>
                <a:spcPct val="90000"/>
              </a:lnSpc>
              <a:buFontTx/>
              <a:buNone/>
            </a:pPr>
            <a:r>
              <a:rPr lang="en-US" altLang="zh-CN" sz="2400" b="1"/>
              <a:t>st %i0 , [ %fp + 0x44 ]</a:t>
            </a:r>
          </a:p>
          <a:p>
            <a:pPr lvl="1">
              <a:lnSpc>
                <a:spcPct val="90000"/>
              </a:lnSpc>
              <a:buFontTx/>
              <a:buNone/>
            </a:pPr>
            <a:r>
              <a:rPr lang="en-US" altLang="zh-CN" sz="2400" b="1"/>
              <a:t>st %i1, [%fp+0x48]</a:t>
            </a:r>
          </a:p>
          <a:p>
            <a:pPr>
              <a:lnSpc>
                <a:spcPct val="90000"/>
              </a:lnSpc>
              <a:buFontTx/>
              <a:buNone/>
            </a:pPr>
            <a:r>
              <a:rPr lang="en-US" altLang="zh-CN" sz="2800" b="1"/>
              <a:t>L64 :</a:t>
            </a:r>
          </a:p>
          <a:p>
            <a:pPr lvl="1">
              <a:lnSpc>
                <a:spcPct val="90000"/>
              </a:lnSpc>
              <a:buFontTx/>
              <a:buNone/>
            </a:pPr>
            <a:r>
              <a:rPr lang="en-US" altLang="zh-CN" sz="2400" b="1"/>
              <a:t>. seg " text "</a:t>
            </a:r>
          </a:p>
          <a:p>
            <a:pPr lvl="1">
              <a:lnSpc>
                <a:spcPct val="90000"/>
              </a:lnSpc>
              <a:buFontTx/>
              <a:buNone/>
            </a:pPr>
            <a:r>
              <a:rPr lang="en-US" altLang="zh-CN" sz="2400" b="1"/>
              <a:t>ld [ %fp + 0x44 ] , %o0</a:t>
            </a:r>
          </a:p>
          <a:p>
            <a:pPr lvl="1">
              <a:lnSpc>
                <a:spcPct val="90000"/>
              </a:lnSpc>
              <a:buFontTx/>
              <a:buNone/>
            </a:pPr>
            <a:r>
              <a:rPr lang="en-US" altLang="zh-CN" sz="2400" b="1"/>
              <a:t>ld [%fp+0x48] ,%o1</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4274" name="Rectangle 2"/>
          <p:cNvSpPr>
            <a:spLocks noGrp="1" noChangeArrowheads="1"/>
          </p:cNvSpPr>
          <p:nvPr>
            <p:ph type="body" idx="1"/>
          </p:nvPr>
        </p:nvSpPr>
        <p:spPr>
          <a:xfrm>
            <a:off x="685800" y="620713"/>
            <a:ext cx="7772400" cy="5475287"/>
          </a:xfrm>
        </p:spPr>
        <p:txBody>
          <a:bodyPr/>
          <a:lstStyle/>
          <a:p>
            <a:pPr lvl="1">
              <a:lnSpc>
                <a:spcPct val="80000"/>
              </a:lnSpc>
              <a:buFontTx/>
              <a:buNone/>
            </a:pPr>
            <a:r>
              <a:rPr lang="en-US" altLang="zh-CN" sz="2400" b="1"/>
              <a:t>add %o0 , %o1 , %o0</a:t>
            </a:r>
          </a:p>
          <a:p>
            <a:pPr lvl="1">
              <a:lnSpc>
                <a:spcPct val="80000"/>
              </a:lnSpc>
              <a:buFontTx/>
              <a:buNone/>
            </a:pPr>
            <a:r>
              <a:rPr lang="en-US" altLang="zh-CN" sz="2400" b="1"/>
              <a:t>add %o0 , 0x1 , %o0</a:t>
            </a:r>
          </a:p>
          <a:p>
            <a:pPr lvl="1">
              <a:lnSpc>
                <a:spcPct val="80000"/>
              </a:lnSpc>
              <a:buFontTx/>
              <a:buNone/>
            </a:pPr>
            <a:r>
              <a:rPr lang="en-US" altLang="zh-CN" sz="2400" b="1"/>
              <a:t>b LE62</a:t>
            </a:r>
          </a:p>
          <a:p>
            <a:pPr lvl="1">
              <a:lnSpc>
                <a:spcPct val="80000"/>
              </a:lnSpc>
              <a:buFontTx/>
              <a:buNone/>
            </a:pPr>
            <a:r>
              <a:rPr lang="en-US" altLang="zh-CN" sz="2400" b="1"/>
              <a:t>nop</a:t>
            </a:r>
          </a:p>
          <a:p>
            <a:pPr>
              <a:lnSpc>
                <a:spcPct val="80000"/>
              </a:lnSpc>
              <a:buFontTx/>
              <a:buNone/>
            </a:pPr>
            <a:r>
              <a:rPr lang="en-US" altLang="zh-CN" sz="2800" b="1"/>
              <a:t>LF62 :</a:t>
            </a:r>
          </a:p>
          <a:p>
            <a:pPr lvl="1">
              <a:lnSpc>
                <a:spcPct val="80000"/>
              </a:lnSpc>
              <a:buFontTx/>
              <a:buNone/>
            </a:pPr>
            <a:r>
              <a:rPr lang="en-US" altLang="zh-CN" sz="2400" b="1"/>
              <a:t>mov %o0 , %i0</a:t>
            </a:r>
          </a:p>
          <a:p>
            <a:pPr lvl="1">
              <a:lnSpc>
                <a:spcPct val="80000"/>
              </a:lnSpc>
              <a:buFontTx/>
              <a:buNone/>
            </a:pPr>
            <a:r>
              <a:rPr lang="en-US" altLang="zh-CN" sz="2400" b="1"/>
              <a:t>ret</a:t>
            </a:r>
          </a:p>
          <a:p>
            <a:pPr lvl="1">
              <a:lnSpc>
                <a:spcPct val="80000"/>
              </a:lnSpc>
              <a:buFontTx/>
              <a:buNone/>
            </a:pPr>
            <a:r>
              <a:rPr lang="en-US" altLang="zh-CN" sz="2400" b="1"/>
              <a:t>Restore</a:t>
            </a:r>
          </a:p>
          <a:p>
            <a:pPr lvl="1">
              <a:lnSpc>
                <a:spcPct val="80000"/>
              </a:lnSpc>
              <a:buFontTx/>
              <a:buNone/>
            </a:pPr>
            <a:endParaRPr lang="en-US" altLang="zh-CN" sz="2400"/>
          </a:p>
          <a:p>
            <a:pPr>
              <a:lnSpc>
                <a:spcPct val="80000"/>
              </a:lnSpc>
            </a:pPr>
            <a:r>
              <a:rPr lang="en-US" altLang="zh-CN" sz="2800"/>
              <a:t>Notes:</a:t>
            </a:r>
          </a:p>
          <a:p>
            <a:pPr lvl="1">
              <a:lnSpc>
                <a:spcPct val="80000"/>
              </a:lnSpc>
            </a:pPr>
            <a:r>
              <a:rPr lang="en-US" altLang="zh-CN" sz="2400"/>
              <a:t>The call </a:t>
            </a:r>
            <a:r>
              <a:rPr lang="en-US" altLang="zh-CN" sz="2400">
                <a:solidFill>
                  <a:srgbClr val="FF3300"/>
                </a:solidFill>
              </a:rPr>
              <a:t>passes the arguments in register O0 and O1</a:t>
            </a:r>
            <a:r>
              <a:rPr lang="en-US" altLang="zh-CN" sz="2400"/>
              <a:t>, rather than on the stack;</a:t>
            </a:r>
          </a:p>
          <a:p>
            <a:pPr lvl="1">
              <a:lnSpc>
                <a:spcPct val="80000"/>
              </a:lnSpc>
            </a:pPr>
            <a:r>
              <a:rPr lang="en-US" altLang="zh-CN" sz="2400"/>
              <a:t>The call indicates </a:t>
            </a:r>
            <a:r>
              <a:rPr lang="en-US" altLang="zh-CN" sz="2400">
                <a:solidFill>
                  <a:srgbClr val="FF3300"/>
                </a:solidFill>
              </a:rPr>
              <a:t>with number 2</a:t>
            </a:r>
            <a:r>
              <a:rPr lang="en-US" altLang="zh-CN" sz="2400"/>
              <a:t> how many registers are used for this purpose;</a:t>
            </a:r>
          </a:p>
          <a:p>
            <a:pPr lvl="1">
              <a:lnSpc>
                <a:spcPct val="80000"/>
              </a:lnSpc>
            </a:pPr>
            <a:r>
              <a:rPr lang="en-US" altLang="zh-CN" sz="2400"/>
              <a:t>The </a:t>
            </a:r>
            <a:r>
              <a:rPr lang="en-US" altLang="zh-CN" sz="2400">
                <a:latin typeface="Arial"/>
              </a:rPr>
              <a:t>“</a:t>
            </a:r>
            <a:r>
              <a:rPr lang="en-US" altLang="zh-CN" sz="2400"/>
              <a:t>o</a:t>
            </a:r>
            <a:r>
              <a:rPr lang="en-US" altLang="zh-CN" sz="2400">
                <a:latin typeface="Arial"/>
              </a:rPr>
              <a:t>”</a:t>
            </a:r>
            <a:r>
              <a:rPr lang="en-US" altLang="zh-CN" sz="2400"/>
              <a:t> registers become the </a:t>
            </a:r>
            <a:r>
              <a:rPr lang="en-US" altLang="zh-CN" sz="2400">
                <a:latin typeface="Arial"/>
              </a:rPr>
              <a:t>“</a:t>
            </a:r>
            <a:r>
              <a:rPr lang="en-US" altLang="zh-CN" sz="2400"/>
              <a:t>i</a:t>
            </a:r>
            <a:r>
              <a:rPr lang="en-US" altLang="zh-CN" sz="2400">
                <a:latin typeface="Arial"/>
              </a:rPr>
              <a:t>”</a:t>
            </a:r>
            <a:r>
              <a:rPr lang="en-US" altLang="zh-CN" sz="2400"/>
              <a:t> registers after call.</a:t>
            </a:r>
            <a:endParaRPr lang="zh-CN" altLang="en-US" sz="240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1684" name="Rectangle 4"/>
          <p:cNvSpPr>
            <a:spLocks noGrp="1" noChangeArrowheads="1"/>
          </p:cNvSpPr>
          <p:nvPr>
            <p:ph type="ctrTitle"/>
          </p:nvPr>
        </p:nvSpPr>
        <p:spPr/>
        <p:txBody>
          <a:bodyPr/>
          <a:lstStyle/>
          <a:p>
            <a:r>
              <a:rPr lang="en-US" altLang="zh-CN" b="1"/>
              <a:t>8.8 Code Generation for the Tiny Language</a:t>
            </a:r>
            <a:endParaRPr lang="zh-CN" altLang="en-US"/>
          </a:p>
        </p:txBody>
      </p:sp>
      <p:sp>
        <p:nvSpPr>
          <p:cNvPr id="711685" name="Rectangle 5"/>
          <p:cNvSpPr>
            <a:spLocks noGrp="1" noChangeArrowheads="1"/>
          </p:cNvSpPr>
          <p:nvPr>
            <p:ph type="subTitle" idx="1"/>
          </p:nvPr>
        </p:nvSpPr>
        <p:spPr/>
        <p:txBody>
          <a:bodyPr/>
          <a:lstStyle/>
          <a:p>
            <a:endParaRPr lang="zh-CN" alt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3732" name="Rectangle 4"/>
          <p:cNvSpPr>
            <a:spLocks noGrp="1" noChangeArrowheads="1"/>
          </p:cNvSpPr>
          <p:nvPr>
            <p:ph type="ctrTitle"/>
          </p:nvPr>
        </p:nvSpPr>
        <p:spPr/>
        <p:txBody>
          <a:bodyPr/>
          <a:lstStyle/>
          <a:p>
            <a:r>
              <a:rPr lang="en-US" altLang="zh-CN" b="1"/>
              <a:t>8.8.1 The TM Interface of the TINY Code Generator</a:t>
            </a:r>
            <a:endParaRPr lang="zh-CN" altLang="en-US" b="1"/>
          </a:p>
        </p:txBody>
      </p:sp>
      <p:sp>
        <p:nvSpPr>
          <p:cNvPr id="713733" name="Rectangle 5"/>
          <p:cNvSpPr>
            <a:spLocks noGrp="1" noChangeArrowheads="1"/>
          </p:cNvSpPr>
          <p:nvPr>
            <p:ph type="subTitle" idx="1"/>
          </p:nvPr>
        </p:nvSpPr>
        <p:spPr/>
        <p:txBody>
          <a:bodyPr/>
          <a:lstStyle/>
          <a:p>
            <a:endParaRPr lang="zh-CN" alt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5779" name="Rectangle 3"/>
          <p:cNvSpPr>
            <a:spLocks noGrp="1" noChangeArrowheads="1"/>
          </p:cNvSpPr>
          <p:nvPr>
            <p:ph type="body" idx="1"/>
          </p:nvPr>
        </p:nvSpPr>
        <p:spPr>
          <a:xfrm>
            <a:off x="685800" y="1052513"/>
            <a:ext cx="8062913" cy="5329237"/>
          </a:xfrm>
        </p:spPr>
        <p:txBody>
          <a:bodyPr/>
          <a:lstStyle/>
          <a:p>
            <a:r>
              <a:rPr lang="en-US" altLang="zh-CN" sz="2800"/>
              <a:t>Encapsulate some of the information the code generator needs to know about the TM in files code.h and code.c</a:t>
            </a:r>
            <a:endParaRPr lang="zh-CN" altLang="en-US" sz="2800"/>
          </a:p>
          <a:p>
            <a:pPr lvl="1"/>
            <a:r>
              <a:rPr lang="en-US" altLang="zh-CN" sz="2400"/>
              <a:t>which are listed in Appendix b</a:t>
            </a:r>
          </a:p>
          <a:p>
            <a:pPr>
              <a:buFontTx/>
              <a:buNone/>
            </a:pPr>
            <a:endParaRPr lang="en-US" altLang="zh-CN" sz="2800"/>
          </a:p>
          <a:p>
            <a:r>
              <a:rPr lang="en-US" altLang="zh-CN" sz="2800"/>
              <a:t>Review here some of the features of the constant and function definitions in the code.h file</a:t>
            </a:r>
          </a:p>
          <a:p>
            <a:endParaRPr lang="en-US" altLang="zh-CN" sz="2800"/>
          </a:p>
          <a:p>
            <a:r>
              <a:rPr lang="en-US" altLang="zh-CN" sz="2800"/>
              <a:t>If a program has two variables x and y, and there are two temporary values currently stored in memory, then dMem would look as following page</a:t>
            </a:r>
            <a:endParaRPr lang="zh-CN" altLang="en-US" sz="280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05" name="Rectangle 5"/>
          <p:cNvSpPr>
            <a:spLocks noChangeArrowheads="1"/>
          </p:cNvSpPr>
          <p:nvPr/>
        </p:nvSpPr>
        <p:spPr bwMode="auto">
          <a:xfrm>
            <a:off x="0" y="2090738"/>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716804" name="Object 4"/>
          <p:cNvGraphicFramePr>
            <a:graphicFrameLocks noChangeAspect="1"/>
          </p:cNvGraphicFramePr>
          <p:nvPr/>
        </p:nvGraphicFramePr>
        <p:xfrm>
          <a:off x="1908175" y="260350"/>
          <a:ext cx="4968875" cy="3784600"/>
        </p:xfrm>
        <a:graphic>
          <a:graphicData uri="http://schemas.openxmlformats.org/presentationml/2006/ole">
            <p:oleObj spid="_x0000_s716804" name="位图图像" r:id="rId3" imgW="3514286" imgH="2676899" progId="PBrush">
              <p:embed/>
            </p:oleObj>
          </a:graphicData>
        </a:graphic>
      </p:graphicFrame>
      <p:sp>
        <p:nvSpPr>
          <p:cNvPr id="716806" name="Text Box 6"/>
          <p:cNvSpPr txBox="1">
            <a:spLocks noChangeArrowheads="1"/>
          </p:cNvSpPr>
          <p:nvPr/>
        </p:nvSpPr>
        <p:spPr bwMode="auto">
          <a:xfrm>
            <a:off x="611188" y="4652963"/>
            <a:ext cx="7632700" cy="1187450"/>
          </a:xfrm>
          <a:prstGeom prst="rect">
            <a:avLst/>
          </a:prstGeom>
          <a:noFill/>
          <a:ln w="9525">
            <a:noFill/>
            <a:miter lim="800000"/>
            <a:headEnd/>
            <a:tailEnd/>
          </a:ln>
          <a:effectLst/>
        </p:spPr>
        <p:txBody>
          <a:bodyPr>
            <a:spAutoFit/>
          </a:bodyPr>
          <a:lstStyle/>
          <a:p>
            <a:r>
              <a:rPr lang="en-US" altLang="zh-CN"/>
              <a:t>There are seven code emitting functions:</a:t>
            </a:r>
            <a:endParaRPr lang="en-US" altLang="zh-CN" b="1"/>
          </a:p>
          <a:p>
            <a:r>
              <a:rPr lang="en-US" altLang="zh-CN" b="1"/>
              <a:t>EmitComment, TranceCode, emitRO, emitRM, emitSkip, emitRestore, emitBackup, emitRM_Abs</a:t>
            </a:r>
            <a:endParaRPr lang="zh-CN" altLang="en-US" b="1"/>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1508" name="Rectangle 4"/>
          <p:cNvSpPr>
            <a:spLocks noGrp="1" noChangeArrowheads="1"/>
          </p:cNvSpPr>
          <p:nvPr>
            <p:ph type="ctrTitle"/>
          </p:nvPr>
        </p:nvSpPr>
        <p:spPr/>
        <p:txBody>
          <a:bodyPr/>
          <a:lstStyle/>
          <a:p>
            <a:r>
              <a:rPr lang="en-US" altLang="zh-CN" sz="3600" b="1"/>
              <a:t>8.6 Code Generation in Commercial Compilers: Two Case Studies</a:t>
            </a:r>
            <a:endParaRPr lang="zh-CN" altLang="en-US" sz="3600"/>
          </a:p>
        </p:txBody>
      </p:sp>
      <p:sp>
        <p:nvSpPr>
          <p:cNvPr id="661509" name="Rectangle 5"/>
          <p:cNvSpPr>
            <a:spLocks noGrp="1" noChangeArrowheads="1"/>
          </p:cNvSpPr>
          <p:nvPr>
            <p:ph type="subTitle" idx="1"/>
          </p:nvPr>
        </p:nvSpPr>
        <p:spPr/>
        <p:txBody>
          <a:bodyPr/>
          <a:lstStyle/>
          <a:p>
            <a:r>
              <a:rPr lang="en-US" altLang="zh-CN" sz="2800"/>
              <a:t>Borland</a:t>
            </a:r>
            <a:r>
              <a:rPr lang="en-US" altLang="zh-CN" sz="2800">
                <a:latin typeface="Arial"/>
              </a:rPr>
              <a:t>’</a:t>
            </a:r>
            <a:r>
              <a:rPr lang="en-US" altLang="zh-CN" sz="2800"/>
              <a:t>s C Compiler for 80X86</a:t>
            </a:r>
          </a:p>
          <a:p>
            <a:r>
              <a:rPr lang="en-US" altLang="zh-CN" sz="2800"/>
              <a:t>Sun</a:t>
            </a:r>
            <a:r>
              <a:rPr lang="en-US" altLang="zh-CN" sz="2800">
                <a:latin typeface="Arial"/>
              </a:rPr>
              <a:t>’</a:t>
            </a:r>
            <a:r>
              <a:rPr lang="en-US" altLang="zh-CN" sz="2800"/>
              <a:t>s C Compiler for SparcStations</a:t>
            </a:r>
            <a:r>
              <a:rPr lang="en-US" altLang="zh-CN"/>
              <a:t>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828" name="Rectangle 4"/>
          <p:cNvSpPr>
            <a:spLocks noGrp="1" noChangeArrowheads="1"/>
          </p:cNvSpPr>
          <p:nvPr>
            <p:ph type="ctrTitle"/>
          </p:nvPr>
        </p:nvSpPr>
        <p:spPr/>
        <p:txBody>
          <a:bodyPr/>
          <a:lstStyle/>
          <a:p>
            <a:r>
              <a:rPr lang="en-US" altLang="zh-CN" sz="3600" b="1"/>
              <a:t>8.8.2 The TINY Code Generator</a:t>
            </a:r>
            <a:endParaRPr lang="zh-CN" altLang="en-US" sz="3600" b="1"/>
          </a:p>
        </p:txBody>
      </p:sp>
      <p:sp>
        <p:nvSpPr>
          <p:cNvPr id="717829" name="Rectangle 5"/>
          <p:cNvSpPr>
            <a:spLocks noGrp="1" noChangeArrowheads="1"/>
          </p:cNvSpPr>
          <p:nvPr>
            <p:ph type="subTitle" idx="1"/>
          </p:nvPr>
        </p:nvSpPr>
        <p:spPr/>
        <p:txBody>
          <a:bodyPr/>
          <a:lstStyle/>
          <a:p>
            <a:endParaRPr lang="zh-CN" alt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9875" name="Rectangle 3"/>
          <p:cNvSpPr>
            <a:spLocks noGrp="1" noChangeArrowheads="1"/>
          </p:cNvSpPr>
          <p:nvPr>
            <p:ph type="body" idx="1"/>
          </p:nvPr>
        </p:nvSpPr>
        <p:spPr>
          <a:xfrm>
            <a:off x="685800" y="836613"/>
            <a:ext cx="7772400" cy="5259387"/>
          </a:xfrm>
        </p:spPr>
        <p:txBody>
          <a:bodyPr/>
          <a:lstStyle/>
          <a:p>
            <a:r>
              <a:rPr lang="en-US" altLang="zh-CN" sz="2800"/>
              <a:t>The TINY code generator is contained in file cgen.c, with its only interface to the TINY compiler the function codeGen, with prototype</a:t>
            </a:r>
            <a:endParaRPr lang="en-US" altLang="zh-CN" sz="2800" b="1"/>
          </a:p>
          <a:p>
            <a:pPr lvl="1"/>
            <a:r>
              <a:rPr lang="en-US" altLang="zh-CN" sz="2400" b="1"/>
              <a:t>void codeGen(void);</a:t>
            </a:r>
          </a:p>
          <a:p>
            <a:pPr lvl="1"/>
            <a:endParaRPr lang="en-US" altLang="zh-CN" sz="2400"/>
          </a:p>
          <a:p>
            <a:r>
              <a:rPr lang="en-US" altLang="zh-CN" sz="2800"/>
              <a:t>The codeGen function does: </a:t>
            </a:r>
          </a:p>
          <a:p>
            <a:pPr lvl="1"/>
            <a:r>
              <a:rPr lang="en-US" altLang="zh-CN" sz="2400"/>
              <a:t>It generates a few comments and instructions that set up the runtime environment on startup, </a:t>
            </a:r>
          </a:p>
          <a:p>
            <a:pPr lvl="1"/>
            <a:r>
              <a:rPr lang="en-US" altLang="zh-CN" sz="2400"/>
              <a:t>The calls the </a:t>
            </a:r>
            <a:r>
              <a:rPr lang="en-US" altLang="zh-CN" sz="2400" b="1"/>
              <a:t>cGen</a:t>
            </a:r>
            <a:r>
              <a:rPr lang="en-US" altLang="zh-CN" sz="2400"/>
              <a:t> function on the syntax tree, </a:t>
            </a:r>
          </a:p>
          <a:p>
            <a:pPr lvl="1"/>
            <a:r>
              <a:rPr lang="en-US" altLang="zh-CN" sz="2400"/>
              <a:t>And finally generates a </a:t>
            </a:r>
            <a:r>
              <a:rPr lang="en-US" altLang="zh-CN" sz="2400" b="1"/>
              <a:t>HALT</a:t>
            </a:r>
            <a:r>
              <a:rPr lang="en-US" altLang="zh-CN" sz="2400"/>
              <a:t> instruction to end the program.</a:t>
            </a:r>
            <a:endParaRPr lang="zh-CN" altLang="en-US" sz="240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0899" name="Rectangle 3"/>
          <p:cNvSpPr>
            <a:spLocks noGrp="1" noChangeArrowheads="1"/>
          </p:cNvSpPr>
          <p:nvPr>
            <p:ph type="body" idx="1"/>
          </p:nvPr>
        </p:nvSpPr>
        <p:spPr>
          <a:xfrm>
            <a:off x="685800" y="476250"/>
            <a:ext cx="8207375" cy="6048375"/>
          </a:xfrm>
        </p:spPr>
        <p:txBody>
          <a:bodyPr/>
          <a:lstStyle/>
          <a:p>
            <a:pPr>
              <a:lnSpc>
                <a:spcPct val="90000"/>
              </a:lnSpc>
            </a:pPr>
            <a:r>
              <a:rPr lang="en-US" altLang="zh-CN" sz="2400"/>
              <a:t>A TINY syntax tree has a form given by the declarations</a:t>
            </a:r>
            <a:endParaRPr lang="en-US" altLang="zh-CN" sz="2400" b="1"/>
          </a:p>
          <a:p>
            <a:pPr lvl="1">
              <a:lnSpc>
                <a:spcPct val="90000"/>
              </a:lnSpc>
              <a:buFontTx/>
              <a:buNone/>
            </a:pPr>
            <a:r>
              <a:rPr lang="en-US" altLang="zh-CN" sz="2000" b="1"/>
              <a:t>typedef enum { StmtK, ExpK } NodeKind;</a:t>
            </a:r>
          </a:p>
          <a:p>
            <a:pPr lvl="1">
              <a:lnSpc>
                <a:spcPct val="90000"/>
              </a:lnSpc>
              <a:buFontTx/>
              <a:buNone/>
            </a:pPr>
            <a:r>
              <a:rPr lang="en-US" altLang="zh-CN" sz="2000" b="1"/>
              <a:t>typedef enum { IfK, RepeatK, AssignK, ReadK, WriteK } StmtKind;</a:t>
            </a:r>
          </a:p>
          <a:p>
            <a:pPr lvl="1">
              <a:lnSpc>
                <a:spcPct val="90000"/>
              </a:lnSpc>
              <a:buFontTx/>
              <a:buNone/>
            </a:pPr>
            <a:r>
              <a:rPr lang="en-US" altLang="zh-CN" sz="2000" b="1"/>
              <a:t>typedef enum { OpK, ConstK, IdK } ExpKind;</a:t>
            </a:r>
          </a:p>
          <a:p>
            <a:pPr lvl="1">
              <a:lnSpc>
                <a:spcPct val="90000"/>
              </a:lnSpc>
              <a:buFontTx/>
              <a:buNone/>
            </a:pPr>
            <a:endParaRPr lang="en-US" altLang="zh-CN" sz="2000" b="1"/>
          </a:p>
          <a:p>
            <a:pPr lvl="1">
              <a:lnSpc>
                <a:spcPct val="90000"/>
              </a:lnSpc>
              <a:buFontTx/>
              <a:buNone/>
            </a:pPr>
            <a:r>
              <a:rPr lang="en-US" altLang="zh-CN" sz="2000" b="1"/>
              <a:t>#define MAXCHILDREN 3</a:t>
            </a:r>
          </a:p>
          <a:p>
            <a:pPr>
              <a:lnSpc>
                <a:spcPct val="90000"/>
              </a:lnSpc>
              <a:buFontTx/>
              <a:buNone/>
            </a:pPr>
            <a:endParaRPr lang="en-US" altLang="zh-CN" sz="2400" b="1"/>
          </a:p>
          <a:p>
            <a:pPr lvl="1">
              <a:lnSpc>
                <a:spcPct val="90000"/>
              </a:lnSpc>
              <a:buFontTx/>
              <a:buNone/>
            </a:pPr>
            <a:r>
              <a:rPr lang="en-US" altLang="zh-CN" sz="2000" b="1"/>
              <a:t>typedef struct treeNode</a:t>
            </a:r>
          </a:p>
          <a:p>
            <a:pPr lvl="1">
              <a:lnSpc>
                <a:spcPct val="90000"/>
              </a:lnSpc>
              <a:buFontTx/>
              <a:buNone/>
            </a:pPr>
            <a:r>
              <a:rPr lang="en-US" altLang="zh-CN" sz="2000" b="1"/>
              <a:t>{ 	  struct treeNode * child[MAXCHILDREN] ;</a:t>
            </a:r>
          </a:p>
          <a:p>
            <a:pPr lvl="2">
              <a:lnSpc>
                <a:spcPct val="90000"/>
              </a:lnSpc>
              <a:buFontTx/>
              <a:buNone/>
            </a:pPr>
            <a:r>
              <a:rPr lang="en-US" altLang="zh-CN" sz="1800" b="1"/>
              <a:t>struct treeNode * sibling;</a:t>
            </a:r>
          </a:p>
          <a:p>
            <a:pPr lvl="2">
              <a:lnSpc>
                <a:spcPct val="90000"/>
              </a:lnSpc>
              <a:buFontTx/>
              <a:buNone/>
            </a:pPr>
            <a:r>
              <a:rPr lang="en-US" altLang="zh-CN" sz="1800" b="1"/>
              <a:t>int lineno;	</a:t>
            </a:r>
          </a:p>
          <a:p>
            <a:pPr lvl="2">
              <a:lnSpc>
                <a:spcPct val="90000"/>
              </a:lnSpc>
              <a:buFontTx/>
              <a:buNone/>
            </a:pPr>
            <a:r>
              <a:rPr lang="en-US" altLang="zh-CN" sz="1800" b="1"/>
              <a:t>NodeKind nodekind;</a:t>
            </a:r>
          </a:p>
          <a:p>
            <a:pPr lvl="2">
              <a:lnSpc>
                <a:spcPct val="90000"/>
              </a:lnSpc>
              <a:buFontTx/>
              <a:buNone/>
            </a:pPr>
            <a:r>
              <a:rPr lang="en-US" altLang="zh-CN" sz="1800" b="1"/>
              <a:t>union { StmtKind stmt; ExpKind exp; } kind;</a:t>
            </a:r>
          </a:p>
          <a:p>
            <a:pPr lvl="2">
              <a:lnSpc>
                <a:spcPct val="90000"/>
              </a:lnSpc>
              <a:buFontTx/>
              <a:buNone/>
            </a:pPr>
            <a:r>
              <a:rPr lang="en-US" altLang="zh-CN" sz="1800" b="1"/>
              <a:t>union { TokenType op;</a:t>
            </a:r>
          </a:p>
          <a:p>
            <a:pPr lvl="2">
              <a:lnSpc>
                <a:spcPct val="90000"/>
              </a:lnSpc>
              <a:buFontTx/>
              <a:buNone/>
            </a:pPr>
            <a:r>
              <a:rPr lang="en-US" altLang="zh-CN" sz="1800" b="1"/>
              <a:t>Int val;</a:t>
            </a:r>
          </a:p>
          <a:p>
            <a:pPr lvl="2">
              <a:lnSpc>
                <a:spcPct val="90000"/>
              </a:lnSpc>
              <a:buFontTx/>
              <a:buNone/>
            </a:pPr>
            <a:r>
              <a:rPr lang="en-US" altLang="zh-CN" sz="1800" b="1"/>
              <a:t>char * name; } attr;</a:t>
            </a:r>
          </a:p>
          <a:p>
            <a:pPr lvl="2">
              <a:lnSpc>
                <a:spcPct val="90000"/>
              </a:lnSpc>
              <a:buFontTx/>
              <a:buNone/>
            </a:pPr>
            <a:r>
              <a:rPr lang="en-US" altLang="zh-CN" sz="1800" b="1"/>
              <a:t>ExpType type;</a:t>
            </a:r>
          </a:p>
          <a:p>
            <a:pPr lvl="1">
              <a:lnSpc>
                <a:spcPct val="90000"/>
              </a:lnSpc>
              <a:buFontTx/>
              <a:buNone/>
            </a:pPr>
            <a:r>
              <a:rPr lang="en-US" altLang="zh-CN" sz="2000" b="1"/>
              <a:t>} TreeNode;</a:t>
            </a:r>
            <a:endParaRPr lang="zh-CN" altLang="en-US" sz="2000" b="1"/>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1923" name="Rectangle 3"/>
          <p:cNvSpPr>
            <a:spLocks noGrp="1" noChangeArrowheads="1"/>
          </p:cNvSpPr>
          <p:nvPr>
            <p:ph type="body" idx="1"/>
          </p:nvPr>
        </p:nvSpPr>
        <p:spPr>
          <a:xfrm>
            <a:off x="685800" y="1268413"/>
            <a:ext cx="7772400" cy="4683125"/>
          </a:xfrm>
        </p:spPr>
        <p:txBody>
          <a:bodyPr/>
          <a:lstStyle/>
          <a:p>
            <a:r>
              <a:rPr lang="en-US" altLang="zh-CN"/>
              <a:t>The cGen function tests only whether a node is a statement or expression node(or null), </a:t>
            </a:r>
          </a:p>
          <a:p>
            <a:r>
              <a:rPr lang="en-US" altLang="zh-CN"/>
              <a:t>calling the appropriate function genStmt or genExp, </a:t>
            </a:r>
          </a:p>
          <a:p>
            <a:r>
              <a:rPr lang="en-US" altLang="zh-CN"/>
              <a:t>and then calling itself recursively on siblings.</a:t>
            </a:r>
            <a:endParaRPr lang="zh-CN" alt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2948" name="Rectangle 4"/>
          <p:cNvSpPr>
            <a:spLocks noGrp="1" noChangeArrowheads="1"/>
          </p:cNvSpPr>
          <p:nvPr>
            <p:ph type="ctrTitle"/>
          </p:nvPr>
        </p:nvSpPr>
        <p:spPr/>
        <p:txBody>
          <a:bodyPr/>
          <a:lstStyle/>
          <a:p>
            <a:r>
              <a:rPr lang="en-US" altLang="zh-CN" sz="3600" b="1"/>
              <a:t>8.8.3 Generating and Using TM Code Files with the TINY Compiler</a:t>
            </a:r>
            <a:endParaRPr lang="zh-CN" altLang="en-US" sz="3600" b="1"/>
          </a:p>
        </p:txBody>
      </p:sp>
      <p:sp>
        <p:nvSpPr>
          <p:cNvPr id="722949" name="Rectangle 5"/>
          <p:cNvSpPr>
            <a:spLocks noGrp="1" noChangeArrowheads="1"/>
          </p:cNvSpPr>
          <p:nvPr>
            <p:ph type="subTitle" idx="1"/>
          </p:nvPr>
        </p:nvSpPr>
        <p:spPr/>
        <p:txBody>
          <a:bodyPr/>
          <a:lstStyle/>
          <a:p>
            <a:endParaRPr lang="zh-CN" alt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4996" name="Rectangle 4"/>
          <p:cNvSpPr>
            <a:spLocks noGrp="1" noChangeArrowheads="1"/>
          </p:cNvSpPr>
          <p:nvPr>
            <p:ph type="ctrTitle"/>
          </p:nvPr>
        </p:nvSpPr>
        <p:spPr/>
        <p:txBody>
          <a:bodyPr/>
          <a:lstStyle/>
          <a:p>
            <a:r>
              <a:rPr lang="en-US" altLang="zh-CN" sz="4000" b="1"/>
              <a:t>8.8.4 A Sample TM Code File Generated by the TINY Compiler</a:t>
            </a:r>
            <a:endParaRPr lang="zh-CN" altLang="en-US" sz="4000" b="1"/>
          </a:p>
        </p:txBody>
      </p:sp>
      <p:sp>
        <p:nvSpPr>
          <p:cNvPr id="724997" name="Rectangle 5"/>
          <p:cNvSpPr>
            <a:spLocks noGrp="1" noChangeArrowheads="1"/>
          </p:cNvSpPr>
          <p:nvPr>
            <p:ph type="subTitle" idx="1"/>
          </p:nvPr>
        </p:nvSpPr>
        <p:spPr/>
        <p:txBody>
          <a:bodyPr/>
          <a:lstStyle/>
          <a:p>
            <a:endParaRPr lang="zh-CN" alt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44" name="Rectangle 4"/>
          <p:cNvSpPr>
            <a:spLocks noGrp="1" noChangeArrowheads="1"/>
          </p:cNvSpPr>
          <p:nvPr>
            <p:ph type="ctrTitle"/>
          </p:nvPr>
        </p:nvSpPr>
        <p:spPr/>
        <p:txBody>
          <a:bodyPr/>
          <a:lstStyle/>
          <a:p>
            <a:r>
              <a:rPr lang="en-US" altLang="zh-CN" sz="3600"/>
              <a:t>8.9 A Survey of Code Optimizations Techniques</a:t>
            </a:r>
            <a:endParaRPr lang="zh-CN" altLang="en-US" sz="3600"/>
          </a:p>
        </p:txBody>
      </p:sp>
      <p:sp>
        <p:nvSpPr>
          <p:cNvPr id="727045" name="Rectangle 5"/>
          <p:cNvSpPr>
            <a:spLocks noGrp="1" noChangeArrowheads="1"/>
          </p:cNvSpPr>
          <p:nvPr>
            <p:ph type="subTitle" idx="1"/>
          </p:nvPr>
        </p:nvSpPr>
        <p:spPr/>
        <p:txBody>
          <a:bodyPr/>
          <a:lstStyle/>
          <a:p>
            <a:endParaRPr lang="zh-CN" alt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9092" name="Rectangle 4"/>
          <p:cNvSpPr>
            <a:spLocks noGrp="1" noChangeArrowheads="1"/>
          </p:cNvSpPr>
          <p:nvPr>
            <p:ph type="ctrTitle"/>
          </p:nvPr>
        </p:nvSpPr>
        <p:spPr/>
        <p:txBody>
          <a:bodyPr/>
          <a:lstStyle/>
          <a:p>
            <a:r>
              <a:rPr lang="en-US" altLang="zh-CN" sz="3600"/>
              <a:t>8.9.1 Principal Sources of Code Optimizations</a:t>
            </a:r>
            <a:endParaRPr lang="zh-CN" altLang="en-US" sz="3600"/>
          </a:p>
        </p:txBody>
      </p:sp>
      <p:sp>
        <p:nvSpPr>
          <p:cNvPr id="729093" name="Rectangle 5"/>
          <p:cNvSpPr>
            <a:spLocks noGrp="1" noChangeArrowheads="1"/>
          </p:cNvSpPr>
          <p:nvPr>
            <p:ph type="subTitle" idx="1"/>
          </p:nvPr>
        </p:nvSpPr>
        <p:spPr/>
        <p:txBody>
          <a:bodyPr/>
          <a:lstStyle/>
          <a:p>
            <a:endParaRPr lang="zh-CN" alt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1139" name="Rectangle 3"/>
          <p:cNvSpPr>
            <a:spLocks noGrp="1" noChangeArrowheads="1"/>
          </p:cNvSpPr>
          <p:nvPr>
            <p:ph type="body" idx="1"/>
          </p:nvPr>
        </p:nvSpPr>
        <p:spPr>
          <a:xfrm>
            <a:off x="685800" y="549275"/>
            <a:ext cx="7772400" cy="5759450"/>
          </a:xfrm>
        </p:spPr>
        <p:txBody>
          <a:bodyPr/>
          <a:lstStyle/>
          <a:p>
            <a:pPr marL="609600" indent="-609600">
              <a:lnSpc>
                <a:spcPct val="80000"/>
              </a:lnSpc>
              <a:buFontTx/>
              <a:buNone/>
            </a:pPr>
            <a:r>
              <a:rPr lang="en-US" altLang="zh-CN" sz="2800" b="1" i="1"/>
              <a:t>(1) Register Allocation</a:t>
            </a:r>
            <a:endParaRPr lang="en-US" altLang="zh-CN" sz="2800"/>
          </a:p>
          <a:p>
            <a:pPr marL="609600" indent="-609600">
              <a:lnSpc>
                <a:spcPct val="80000"/>
              </a:lnSpc>
              <a:buFontTx/>
              <a:buNone/>
            </a:pPr>
            <a:r>
              <a:rPr lang="en-US" altLang="zh-CN" sz="2800"/>
              <a:t>      Good </a:t>
            </a:r>
            <a:r>
              <a:rPr lang="en-US" altLang="zh-CN" sz="2800">
                <a:solidFill>
                  <a:srgbClr val="FF3300"/>
                </a:solidFill>
              </a:rPr>
              <a:t>use of registers</a:t>
            </a:r>
            <a:r>
              <a:rPr lang="en-US" altLang="zh-CN" sz="2800"/>
              <a:t> is the most important feature of efficient code.</a:t>
            </a:r>
            <a:endParaRPr lang="en-US" altLang="zh-CN" sz="2800" b="1" i="1"/>
          </a:p>
          <a:p>
            <a:pPr marL="609600" indent="-609600">
              <a:lnSpc>
                <a:spcPct val="80000"/>
              </a:lnSpc>
              <a:buFontTx/>
              <a:buNone/>
            </a:pPr>
            <a:r>
              <a:rPr lang="en-US" altLang="zh-CN" sz="2800" b="1" i="1"/>
              <a:t>(2) Unnecessary Operations</a:t>
            </a:r>
            <a:endParaRPr lang="en-US" altLang="zh-CN" sz="2800"/>
          </a:p>
          <a:p>
            <a:pPr marL="609600" indent="-609600">
              <a:lnSpc>
                <a:spcPct val="80000"/>
              </a:lnSpc>
              <a:buFontTx/>
              <a:buNone/>
            </a:pPr>
            <a:r>
              <a:rPr lang="en-US" altLang="zh-CN" sz="2800"/>
              <a:t>      The second major source of code improvement is to avoid generating code for operations that are </a:t>
            </a:r>
            <a:r>
              <a:rPr lang="en-US" altLang="zh-CN" sz="2800">
                <a:solidFill>
                  <a:srgbClr val="FF3300"/>
                </a:solidFill>
              </a:rPr>
              <a:t>redundant or unnecessary</a:t>
            </a:r>
            <a:r>
              <a:rPr lang="en-US" altLang="zh-CN" sz="2800"/>
              <a:t>.</a:t>
            </a:r>
            <a:endParaRPr lang="en-US" altLang="zh-CN" sz="2800" b="1" i="1"/>
          </a:p>
          <a:p>
            <a:pPr marL="609600" indent="-609600">
              <a:lnSpc>
                <a:spcPct val="80000"/>
              </a:lnSpc>
              <a:buFontTx/>
              <a:buNone/>
            </a:pPr>
            <a:r>
              <a:rPr lang="en-US" altLang="zh-CN" sz="2800" b="1" i="1"/>
              <a:t>(3) Costly Operations</a:t>
            </a:r>
            <a:endParaRPr lang="en-US" altLang="zh-CN" sz="2800"/>
          </a:p>
          <a:p>
            <a:pPr marL="609600" indent="-609600">
              <a:lnSpc>
                <a:spcPct val="80000"/>
              </a:lnSpc>
              <a:buFontTx/>
              <a:buNone/>
            </a:pPr>
            <a:r>
              <a:rPr lang="en-US" altLang="zh-CN" sz="2800"/>
              <a:t>      A code generator should not only look for unnecessary operations, but should take advantage of opportunities to reduce the cost of operations that are necessary, </a:t>
            </a:r>
          </a:p>
          <a:p>
            <a:pPr marL="609600" indent="-609600">
              <a:lnSpc>
                <a:spcPct val="80000"/>
              </a:lnSpc>
              <a:buFontTx/>
              <a:buNone/>
            </a:pPr>
            <a:r>
              <a:rPr lang="en-US" altLang="zh-CN" sz="2800"/>
              <a:t>       but may be implemented </a:t>
            </a:r>
            <a:r>
              <a:rPr lang="en-US" altLang="zh-CN" sz="2800">
                <a:solidFill>
                  <a:srgbClr val="FF3300"/>
                </a:solidFill>
              </a:rPr>
              <a:t>in cheaper ways</a:t>
            </a:r>
            <a:r>
              <a:rPr lang="en-US" altLang="zh-CN" sz="2800"/>
              <a:t> than the source code or a simple implementation might indicate.</a:t>
            </a:r>
            <a:endParaRPr lang="zh-CN" altLang="en-US" sz="280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2163" name="Rectangle 3"/>
          <p:cNvSpPr>
            <a:spLocks noGrp="1" noChangeArrowheads="1"/>
          </p:cNvSpPr>
          <p:nvPr>
            <p:ph type="body" idx="1"/>
          </p:nvPr>
        </p:nvSpPr>
        <p:spPr>
          <a:xfrm>
            <a:off x="685800" y="404813"/>
            <a:ext cx="7772400" cy="6048375"/>
          </a:xfrm>
        </p:spPr>
        <p:txBody>
          <a:bodyPr/>
          <a:lstStyle/>
          <a:p>
            <a:pPr marL="609600" indent="-609600">
              <a:lnSpc>
                <a:spcPct val="80000"/>
              </a:lnSpc>
              <a:buFontTx/>
              <a:buNone/>
            </a:pPr>
            <a:r>
              <a:rPr lang="en-US" altLang="zh-CN" sz="2800" b="1" i="1"/>
              <a:t>(4) Prediction Program Behavior</a:t>
            </a:r>
            <a:endParaRPr lang="en-US" altLang="zh-CN" sz="2800"/>
          </a:p>
          <a:p>
            <a:pPr marL="609600" indent="-609600">
              <a:lnSpc>
                <a:spcPct val="80000"/>
              </a:lnSpc>
              <a:buFontTx/>
              <a:buNone/>
            </a:pPr>
            <a:r>
              <a:rPr lang="en-US" altLang="zh-CN" sz="2800"/>
              <a:t>      To perform some of the previously described optimizations, a compiler must </a:t>
            </a:r>
            <a:r>
              <a:rPr lang="en-US" altLang="zh-CN" sz="2800">
                <a:solidFill>
                  <a:srgbClr val="FF3300"/>
                </a:solidFill>
              </a:rPr>
              <a:t>collect information about the uses of variables, values and procedures in programs</a:t>
            </a:r>
            <a:r>
              <a:rPr lang="en-US" altLang="zh-CN" sz="2800"/>
              <a:t>: whether expressions are reused, whether or when variables change their values or remain constant, and whether procedures are called or not.</a:t>
            </a:r>
          </a:p>
          <a:p>
            <a:pPr marL="609600" indent="-609600">
              <a:lnSpc>
                <a:spcPct val="80000"/>
              </a:lnSpc>
              <a:buFontTx/>
              <a:buNone/>
            </a:pPr>
            <a:endParaRPr lang="en-US" altLang="zh-CN" sz="2800"/>
          </a:p>
          <a:p>
            <a:pPr marL="609600" indent="-609600">
              <a:lnSpc>
                <a:spcPct val="80000"/>
              </a:lnSpc>
              <a:buFontTx/>
              <a:buNone/>
            </a:pPr>
            <a:r>
              <a:rPr lang="en-US" altLang="zh-CN" sz="2800"/>
              <a:t>       </a:t>
            </a:r>
            <a:r>
              <a:rPr lang="en-US" altLang="zh-CN" sz="2800">
                <a:solidFill>
                  <a:srgbClr val="FF3300"/>
                </a:solidFill>
              </a:rPr>
              <a:t>A different approach is taken</a:t>
            </a:r>
            <a:r>
              <a:rPr lang="en-US" altLang="zh-CN" sz="2800"/>
              <a:t> by some compilers in that statistical behavior about a program is gathered from actual executions and the used to predict which paths are most likely to be taken, which procedures are most likely to be called often, and which sections of code are likely to be executed the most frequently.</a:t>
            </a:r>
            <a:endParaRPr lang="zh-CN" altLang="en-US" sz="28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3555" name="Rectangle 3"/>
          <p:cNvSpPr>
            <a:spLocks noGrp="1" noChangeArrowheads="1"/>
          </p:cNvSpPr>
          <p:nvPr>
            <p:ph type="body" idx="1"/>
          </p:nvPr>
        </p:nvSpPr>
        <p:spPr>
          <a:xfrm>
            <a:off x="685800" y="981075"/>
            <a:ext cx="7772400" cy="5114925"/>
          </a:xfrm>
        </p:spPr>
        <p:txBody>
          <a:bodyPr/>
          <a:lstStyle/>
          <a:p>
            <a:pPr>
              <a:buFontTx/>
              <a:buNone/>
            </a:pPr>
            <a:r>
              <a:rPr lang="zh-CN" altLang="en-US" sz="2800"/>
              <a:t>	</a:t>
            </a:r>
            <a:r>
              <a:rPr lang="en-US" altLang="zh-CN" sz="2800"/>
              <a:t>For example, </a:t>
            </a:r>
          </a:p>
          <a:p>
            <a:pPr>
              <a:buFontTx/>
              <a:buNone/>
            </a:pPr>
            <a:r>
              <a:rPr lang="en-US" altLang="zh-CN" sz="2800"/>
              <a:t>   Consider the C procedure</a:t>
            </a:r>
          </a:p>
          <a:p>
            <a:pPr>
              <a:buFontTx/>
              <a:buNone/>
            </a:pPr>
            <a:endParaRPr lang="en-US" altLang="zh-CN" sz="2800"/>
          </a:p>
          <a:p>
            <a:pPr>
              <a:buFontTx/>
              <a:buNone/>
            </a:pPr>
            <a:r>
              <a:rPr lang="en-US" altLang="zh-CN" sz="2800"/>
              <a:t>			Void f ( int x, char c)</a:t>
            </a:r>
          </a:p>
          <a:p>
            <a:pPr>
              <a:buFontTx/>
              <a:buNone/>
            </a:pPr>
            <a:r>
              <a:rPr lang="en-US" altLang="zh-CN" sz="2800"/>
              <a:t>			{ int a[10];</a:t>
            </a:r>
          </a:p>
          <a:p>
            <a:pPr>
              <a:buFontTx/>
              <a:buNone/>
            </a:pPr>
            <a:r>
              <a:rPr lang="en-US" altLang="zh-CN" sz="2800"/>
              <a:t>			   double y;</a:t>
            </a:r>
          </a:p>
          <a:p>
            <a:pPr>
              <a:buFontTx/>
              <a:buNone/>
            </a:pPr>
            <a:r>
              <a:rPr lang="en-US" altLang="zh-CN" sz="2800"/>
              <a:t>			   </a:t>
            </a:r>
            <a:r>
              <a:rPr lang="en-US" altLang="zh-CN" sz="2800">
                <a:latin typeface="Arial"/>
              </a:rPr>
              <a:t>…</a:t>
            </a:r>
            <a:endParaRPr lang="en-US" altLang="zh-CN" sz="2800"/>
          </a:p>
          <a:p>
            <a:pPr>
              <a:buFontTx/>
              <a:buNone/>
            </a:pPr>
            <a:r>
              <a:rPr lang="en-US" altLang="zh-CN" sz="2800"/>
              <a:t>			}</a:t>
            </a:r>
            <a:endParaRPr lang="zh-CN" altLang="en-US" sz="280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3188" name="Rectangle 4"/>
          <p:cNvSpPr>
            <a:spLocks noGrp="1" noChangeArrowheads="1"/>
          </p:cNvSpPr>
          <p:nvPr>
            <p:ph type="ctrTitle"/>
          </p:nvPr>
        </p:nvSpPr>
        <p:spPr/>
        <p:txBody>
          <a:bodyPr/>
          <a:lstStyle/>
          <a:p>
            <a:r>
              <a:rPr lang="en-US" altLang="zh-CN" sz="3600" b="1"/>
              <a:t>8.9.2 Classification of Optimizations</a:t>
            </a:r>
            <a:endParaRPr lang="zh-CN" altLang="en-US" sz="3600" b="1"/>
          </a:p>
        </p:txBody>
      </p:sp>
      <p:sp>
        <p:nvSpPr>
          <p:cNvPr id="733189" name="Rectangle 5"/>
          <p:cNvSpPr>
            <a:spLocks noGrp="1" noChangeArrowheads="1"/>
          </p:cNvSpPr>
          <p:nvPr>
            <p:ph type="subTitle" idx="1"/>
          </p:nvPr>
        </p:nvSpPr>
        <p:spPr/>
        <p:txBody>
          <a:bodyPr/>
          <a:lstStyle/>
          <a:p>
            <a:endParaRPr lang="zh-CN" alt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5235" name="Rectangle 3"/>
          <p:cNvSpPr>
            <a:spLocks noGrp="1" noChangeArrowheads="1"/>
          </p:cNvSpPr>
          <p:nvPr>
            <p:ph type="body" idx="1"/>
          </p:nvPr>
        </p:nvSpPr>
        <p:spPr>
          <a:xfrm>
            <a:off x="685800" y="765175"/>
            <a:ext cx="7772400" cy="5330825"/>
          </a:xfrm>
        </p:spPr>
        <p:txBody>
          <a:bodyPr/>
          <a:lstStyle/>
          <a:p>
            <a:r>
              <a:rPr lang="en-US" altLang="zh-CN" sz="2800"/>
              <a:t>Two useful classifications are </a:t>
            </a:r>
            <a:r>
              <a:rPr lang="en-US" altLang="zh-CN" sz="2800" b="1"/>
              <a:t>the time</a:t>
            </a:r>
            <a:r>
              <a:rPr lang="en-US" altLang="zh-CN" sz="2800"/>
              <a:t> during the compilation process when an optimization can be applied and </a:t>
            </a:r>
            <a:r>
              <a:rPr lang="en-US" altLang="zh-CN" sz="2800" b="1"/>
              <a:t>the area of the program</a:t>
            </a:r>
            <a:r>
              <a:rPr lang="en-US" altLang="zh-CN" sz="2800"/>
              <a:t> over which the optimization applies:</a:t>
            </a:r>
          </a:p>
          <a:p>
            <a:pPr lvl="1"/>
            <a:r>
              <a:rPr lang="en-US" altLang="zh-CN" sz="2400"/>
              <a:t>The time of application during compilation. Optimizations can be performed at practically every stage of compilation. </a:t>
            </a:r>
          </a:p>
          <a:p>
            <a:pPr lvl="2"/>
            <a:r>
              <a:rPr lang="en-US" altLang="zh-CN" sz="2000"/>
              <a:t>For example, constant folding</a:t>
            </a:r>
            <a:r>
              <a:rPr lang="en-US" altLang="zh-CN" sz="2000">
                <a:latin typeface="Arial"/>
              </a:rPr>
              <a:t>…</a:t>
            </a:r>
            <a:r>
              <a:rPr lang="en-US" altLang="zh-CN" sz="2000"/>
              <a:t>.</a:t>
            </a:r>
          </a:p>
          <a:p>
            <a:pPr lvl="1"/>
            <a:r>
              <a:rPr lang="en-US" altLang="zh-CN" sz="2400"/>
              <a:t>Some optimizations can be delayed until after target code has been generated</a:t>
            </a:r>
            <a:r>
              <a:rPr lang="zh-CN" altLang="en-US" sz="2400"/>
              <a:t>－</a:t>
            </a:r>
            <a:r>
              <a:rPr lang="en-US" altLang="zh-CN" sz="2400"/>
              <a:t>the target code is examined and rewritten to reflect the optimization. </a:t>
            </a:r>
          </a:p>
          <a:p>
            <a:pPr lvl="2"/>
            <a:r>
              <a:rPr lang="en-US" altLang="zh-CN" sz="2000"/>
              <a:t>For example, jump optimization</a:t>
            </a:r>
            <a:r>
              <a:rPr lang="en-US" altLang="zh-CN" sz="2000">
                <a:latin typeface="Arial"/>
              </a:rPr>
              <a:t>…</a:t>
            </a:r>
            <a:r>
              <a:rPr lang="en-US" altLang="zh-CN" sz="2000"/>
              <a:t>.</a:t>
            </a:r>
            <a:endParaRPr lang="zh-CN" altLang="en-US" sz="200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6259" name="Rectangle 3"/>
          <p:cNvSpPr>
            <a:spLocks noGrp="1" noChangeArrowheads="1"/>
          </p:cNvSpPr>
          <p:nvPr>
            <p:ph type="body" idx="1"/>
          </p:nvPr>
        </p:nvSpPr>
        <p:spPr>
          <a:xfrm>
            <a:off x="685800" y="333375"/>
            <a:ext cx="7772400" cy="6048375"/>
          </a:xfrm>
        </p:spPr>
        <p:txBody>
          <a:bodyPr/>
          <a:lstStyle/>
          <a:p>
            <a:pPr>
              <a:lnSpc>
                <a:spcPct val="90000"/>
              </a:lnSpc>
            </a:pPr>
            <a:r>
              <a:rPr lang="en-US" altLang="zh-CN" sz="2800"/>
              <a:t>The majority of optimizations are performed either during </a:t>
            </a:r>
            <a:r>
              <a:rPr lang="en-US" altLang="zh-CN" sz="2800">
                <a:solidFill>
                  <a:srgbClr val="FF3300"/>
                </a:solidFill>
              </a:rPr>
              <a:t>intermediate code generation</a:t>
            </a:r>
            <a:r>
              <a:rPr lang="en-US" altLang="zh-CN" sz="2800"/>
              <a:t>, just after intermediate code generation, or </a:t>
            </a:r>
            <a:r>
              <a:rPr lang="en-US" altLang="zh-CN" sz="2800">
                <a:solidFill>
                  <a:srgbClr val="FF3300"/>
                </a:solidFill>
              </a:rPr>
              <a:t>during target code generation</a:t>
            </a:r>
            <a:r>
              <a:rPr lang="en-US" altLang="zh-CN" sz="2800"/>
              <a:t>.</a:t>
            </a:r>
          </a:p>
          <a:p>
            <a:pPr>
              <a:lnSpc>
                <a:spcPct val="90000"/>
              </a:lnSpc>
              <a:buFontTx/>
              <a:buNone/>
            </a:pPr>
            <a:endParaRPr lang="en-US" altLang="zh-CN" sz="2800"/>
          </a:p>
          <a:p>
            <a:pPr>
              <a:lnSpc>
                <a:spcPct val="90000"/>
              </a:lnSpc>
            </a:pPr>
            <a:r>
              <a:rPr lang="en-US" altLang="zh-CN" sz="2800"/>
              <a:t>To the extent that an optimization does not depend on the characteristics of the target machine (called </a:t>
            </a:r>
            <a:r>
              <a:rPr lang="en-US" altLang="zh-CN" sz="2800" b="1"/>
              <a:t>source-level optimizations</a:t>
            </a:r>
            <a:r>
              <a:rPr lang="en-US" altLang="zh-CN" sz="2800"/>
              <a:t>) </a:t>
            </a:r>
          </a:p>
          <a:p>
            <a:pPr>
              <a:lnSpc>
                <a:spcPct val="90000"/>
              </a:lnSpc>
              <a:buFontTx/>
              <a:buNone/>
            </a:pPr>
            <a:endParaRPr lang="en-US" altLang="zh-CN" sz="2800"/>
          </a:p>
          <a:p>
            <a:pPr>
              <a:lnSpc>
                <a:spcPct val="90000"/>
              </a:lnSpc>
            </a:pPr>
            <a:r>
              <a:rPr lang="en-US" altLang="zh-CN" sz="2800"/>
              <a:t>They can be performed earlier than those that do depend on the target architecture (</a:t>
            </a:r>
            <a:r>
              <a:rPr lang="en-US" altLang="zh-CN" sz="2800" b="1"/>
              <a:t>target-level optimizations</a:t>
            </a:r>
            <a:r>
              <a:rPr lang="en-US" altLang="zh-CN" sz="2800"/>
              <a:t>). </a:t>
            </a:r>
          </a:p>
          <a:p>
            <a:pPr>
              <a:lnSpc>
                <a:spcPct val="90000"/>
              </a:lnSpc>
            </a:pPr>
            <a:endParaRPr lang="en-US" altLang="zh-CN" sz="2800"/>
          </a:p>
          <a:p>
            <a:pPr>
              <a:lnSpc>
                <a:spcPct val="90000"/>
              </a:lnSpc>
            </a:pPr>
            <a:r>
              <a:rPr lang="en-US" altLang="zh-CN" sz="2800"/>
              <a:t>Sometimes both optimizations do.	</a:t>
            </a:r>
            <a:endParaRPr lang="zh-CN" altLang="en-US" sz="280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8307" name="Rectangle 3"/>
          <p:cNvSpPr>
            <a:spLocks noGrp="1" noChangeArrowheads="1"/>
          </p:cNvSpPr>
          <p:nvPr>
            <p:ph type="body" idx="1"/>
          </p:nvPr>
        </p:nvSpPr>
        <p:spPr>
          <a:xfrm>
            <a:off x="685800" y="908050"/>
            <a:ext cx="7772400" cy="5473700"/>
          </a:xfrm>
        </p:spPr>
        <p:txBody>
          <a:bodyPr/>
          <a:lstStyle/>
          <a:p>
            <a:pPr>
              <a:lnSpc>
                <a:spcPct val="90000"/>
              </a:lnSpc>
            </a:pPr>
            <a:r>
              <a:rPr lang="en-US" altLang="zh-CN" sz="2400"/>
              <a:t>Consider the effect that one optimization may have on another. </a:t>
            </a:r>
          </a:p>
          <a:p>
            <a:pPr>
              <a:lnSpc>
                <a:spcPct val="90000"/>
              </a:lnSpc>
            </a:pPr>
            <a:r>
              <a:rPr lang="en-US" altLang="zh-CN" sz="2400"/>
              <a:t>For instance, </a:t>
            </a:r>
            <a:r>
              <a:rPr lang="en-US" altLang="zh-CN" sz="2400">
                <a:solidFill>
                  <a:srgbClr val="FF3300"/>
                </a:solidFill>
              </a:rPr>
              <a:t>propagate constants before performing unreachable code elimination</a:t>
            </a:r>
            <a:r>
              <a:rPr lang="en-US" altLang="zh-CN" sz="2400"/>
              <a:t>. Occasionally, a phase problem may arise in that each of two optimizations may uncover further opportunities for the other. </a:t>
            </a:r>
          </a:p>
          <a:p>
            <a:pPr>
              <a:lnSpc>
                <a:spcPct val="90000"/>
              </a:lnSpc>
            </a:pPr>
            <a:r>
              <a:rPr lang="en-US" altLang="zh-CN" sz="2400"/>
              <a:t>For example, consider the code</a:t>
            </a:r>
          </a:p>
          <a:p>
            <a:pPr lvl="1">
              <a:lnSpc>
                <a:spcPct val="90000"/>
              </a:lnSpc>
              <a:buFontTx/>
              <a:buNone/>
            </a:pPr>
            <a:r>
              <a:rPr lang="en-US" altLang="zh-CN" sz="2000"/>
              <a:t>x = 1;</a:t>
            </a:r>
          </a:p>
          <a:p>
            <a:pPr lvl="1">
              <a:lnSpc>
                <a:spcPct val="90000"/>
              </a:lnSpc>
              <a:buFontTx/>
              <a:buNone/>
            </a:pPr>
            <a:r>
              <a:rPr lang="en-US" altLang="zh-CN" sz="2000"/>
              <a:t>. . .</a:t>
            </a:r>
          </a:p>
          <a:p>
            <a:pPr lvl="1">
              <a:lnSpc>
                <a:spcPct val="90000"/>
              </a:lnSpc>
              <a:buFontTx/>
              <a:buNone/>
            </a:pPr>
            <a:r>
              <a:rPr lang="en-US" altLang="zh-CN" sz="2000"/>
              <a:t>y = 0;</a:t>
            </a:r>
          </a:p>
          <a:p>
            <a:pPr lvl="1">
              <a:lnSpc>
                <a:spcPct val="90000"/>
              </a:lnSpc>
              <a:buFontTx/>
              <a:buNone/>
            </a:pPr>
            <a:r>
              <a:rPr lang="en-US" altLang="zh-CN" sz="2000"/>
              <a:t>. . .</a:t>
            </a:r>
          </a:p>
          <a:p>
            <a:pPr lvl="1">
              <a:lnSpc>
                <a:spcPct val="90000"/>
              </a:lnSpc>
              <a:buFontTx/>
              <a:buNone/>
            </a:pPr>
            <a:r>
              <a:rPr lang="en-US" altLang="zh-CN" sz="2000"/>
              <a:t>if (y) x = 0;</a:t>
            </a:r>
          </a:p>
          <a:p>
            <a:pPr lvl="1">
              <a:lnSpc>
                <a:spcPct val="90000"/>
              </a:lnSpc>
              <a:buFontTx/>
              <a:buNone/>
            </a:pPr>
            <a:r>
              <a:rPr lang="en-US" altLang="zh-CN" sz="2000"/>
              <a:t>. . .</a:t>
            </a:r>
          </a:p>
          <a:p>
            <a:pPr lvl="1">
              <a:lnSpc>
                <a:spcPct val="90000"/>
              </a:lnSpc>
              <a:buFontTx/>
              <a:buNone/>
            </a:pPr>
            <a:r>
              <a:rPr lang="en-US" altLang="zh-CN" sz="2000"/>
              <a:t>if (x) y = 1;</a:t>
            </a:r>
            <a:endParaRPr lang="zh-CN" altLang="en-US" sz="200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331" name="Rectangle 3"/>
          <p:cNvSpPr>
            <a:spLocks noGrp="1" noChangeArrowheads="1"/>
          </p:cNvSpPr>
          <p:nvPr>
            <p:ph type="body" idx="1"/>
          </p:nvPr>
        </p:nvSpPr>
        <p:spPr>
          <a:xfrm>
            <a:off x="685800" y="404813"/>
            <a:ext cx="7772400" cy="6119812"/>
          </a:xfrm>
        </p:spPr>
        <p:txBody>
          <a:bodyPr/>
          <a:lstStyle/>
          <a:p>
            <a:pPr>
              <a:lnSpc>
                <a:spcPct val="80000"/>
              </a:lnSpc>
            </a:pPr>
            <a:r>
              <a:rPr lang="en-US" altLang="zh-CN" sz="2800"/>
              <a:t>A first pass at constant propagation might result in the code</a:t>
            </a:r>
          </a:p>
          <a:p>
            <a:pPr lvl="2">
              <a:lnSpc>
                <a:spcPct val="80000"/>
              </a:lnSpc>
              <a:buFontTx/>
              <a:buNone/>
            </a:pPr>
            <a:r>
              <a:rPr lang="en-US" altLang="zh-CN"/>
              <a:t>x = 1;</a:t>
            </a:r>
          </a:p>
          <a:p>
            <a:pPr lvl="2">
              <a:lnSpc>
                <a:spcPct val="80000"/>
              </a:lnSpc>
              <a:buFontTx/>
              <a:buNone/>
            </a:pPr>
            <a:r>
              <a:rPr lang="en-US" altLang="zh-CN"/>
              <a:t>. . .</a:t>
            </a:r>
          </a:p>
          <a:p>
            <a:pPr lvl="2">
              <a:lnSpc>
                <a:spcPct val="80000"/>
              </a:lnSpc>
              <a:buFontTx/>
              <a:buNone/>
            </a:pPr>
            <a:r>
              <a:rPr lang="en-US" altLang="zh-CN"/>
              <a:t>y = 0;</a:t>
            </a:r>
          </a:p>
          <a:p>
            <a:pPr lvl="2">
              <a:lnSpc>
                <a:spcPct val="80000"/>
              </a:lnSpc>
              <a:buFontTx/>
              <a:buNone/>
            </a:pPr>
            <a:r>
              <a:rPr lang="en-US" altLang="zh-CN"/>
              <a:t>. . .</a:t>
            </a:r>
          </a:p>
          <a:p>
            <a:pPr lvl="2">
              <a:lnSpc>
                <a:spcPct val="80000"/>
              </a:lnSpc>
              <a:buFontTx/>
              <a:buNone/>
            </a:pPr>
            <a:r>
              <a:rPr lang="en-US" altLang="zh-CN"/>
              <a:t>if (0) x = 0;</a:t>
            </a:r>
          </a:p>
          <a:p>
            <a:pPr lvl="2">
              <a:lnSpc>
                <a:spcPct val="80000"/>
              </a:lnSpc>
              <a:buFontTx/>
              <a:buNone/>
            </a:pPr>
            <a:r>
              <a:rPr lang="en-US" altLang="zh-CN"/>
              <a:t>. . .</a:t>
            </a:r>
          </a:p>
          <a:p>
            <a:pPr lvl="2">
              <a:lnSpc>
                <a:spcPct val="80000"/>
              </a:lnSpc>
              <a:buFontTx/>
              <a:buNone/>
            </a:pPr>
            <a:r>
              <a:rPr lang="en-US" altLang="zh-CN"/>
              <a:t>if (x) y = 1;</a:t>
            </a:r>
          </a:p>
          <a:p>
            <a:pPr>
              <a:lnSpc>
                <a:spcPct val="80000"/>
              </a:lnSpc>
            </a:pPr>
            <a:r>
              <a:rPr lang="en-US" altLang="zh-CN" sz="2800"/>
              <a:t>Now, the body of the first if is unreachable code; eliminating it yields:</a:t>
            </a:r>
          </a:p>
          <a:p>
            <a:pPr lvl="2">
              <a:lnSpc>
                <a:spcPct val="80000"/>
              </a:lnSpc>
              <a:buFontTx/>
              <a:buNone/>
            </a:pPr>
            <a:r>
              <a:rPr lang="en-US" altLang="zh-CN"/>
              <a:t>x = 1;</a:t>
            </a:r>
          </a:p>
          <a:p>
            <a:pPr lvl="2">
              <a:lnSpc>
                <a:spcPct val="80000"/>
              </a:lnSpc>
              <a:buFontTx/>
              <a:buNone/>
            </a:pPr>
            <a:r>
              <a:rPr lang="en-US" altLang="zh-CN"/>
              <a:t>. . .</a:t>
            </a:r>
          </a:p>
          <a:p>
            <a:pPr lvl="2">
              <a:lnSpc>
                <a:spcPct val="80000"/>
              </a:lnSpc>
              <a:buFontTx/>
              <a:buNone/>
            </a:pPr>
            <a:r>
              <a:rPr lang="en-US" altLang="zh-CN"/>
              <a:t>y = 0;</a:t>
            </a:r>
          </a:p>
          <a:p>
            <a:pPr lvl="2">
              <a:lnSpc>
                <a:spcPct val="80000"/>
              </a:lnSpc>
              <a:buFontTx/>
              <a:buNone/>
            </a:pPr>
            <a:r>
              <a:rPr lang="en-US" altLang="zh-CN"/>
              <a:t>. . .</a:t>
            </a:r>
          </a:p>
          <a:p>
            <a:pPr lvl="2">
              <a:lnSpc>
                <a:spcPct val="80000"/>
              </a:lnSpc>
              <a:buFontTx/>
              <a:buNone/>
            </a:pPr>
            <a:r>
              <a:rPr lang="en-US" altLang="zh-CN"/>
              <a:t>if (x) y = 1;</a:t>
            </a:r>
            <a:endParaRPr lang="zh-CN" alt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1379" name="Rectangle 3"/>
          <p:cNvSpPr>
            <a:spLocks noGrp="1" noChangeArrowheads="1"/>
          </p:cNvSpPr>
          <p:nvPr>
            <p:ph type="body" idx="1"/>
          </p:nvPr>
        </p:nvSpPr>
        <p:spPr>
          <a:xfrm>
            <a:off x="685800" y="692150"/>
            <a:ext cx="7772400" cy="5403850"/>
          </a:xfrm>
        </p:spPr>
        <p:txBody>
          <a:bodyPr/>
          <a:lstStyle/>
          <a:p>
            <a:pPr marL="365125" indent="-365125"/>
            <a:r>
              <a:rPr lang="en-US" altLang="zh-CN" sz="2800"/>
              <a:t>The second classification scheme for optimizations that we consider is by the </a:t>
            </a:r>
            <a:r>
              <a:rPr lang="en-US" altLang="zh-CN" sz="2800">
                <a:solidFill>
                  <a:srgbClr val="FF3300"/>
                </a:solidFill>
              </a:rPr>
              <a:t>area of the program over which</a:t>
            </a:r>
            <a:r>
              <a:rPr lang="en-US" altLang="zh-CN" sz="2800"/>
              <a:t> the optimization applies</a:t>
            </a:r>
          </a:p>
          <a:p>
            <a:pPr marL="365125" indent="-365125">
              <a:buFontTx/>
              <a:buNone/>
            </a:pPr>
            <a:endParaRPr lang="en-US" altLang="zh-CN" sz="2800"/>
          </a:p>
          <a:p>
            <a:pPr marL="365125" indent="-365125"/>
            <a:r>
              <a:rPr lang="en-US" altLang="zh-CN" sz="2800"/>
              <a:t>The categories for this classification are called </a:t>
            </a:r>
            <a:r>
              <a:rPr lang="en-US" altLang="zh-CN" sz="2800" b="1"/>
              <a:t>local</a:t>
            </a:r>
            <a:r>
              <a:rPr lang="en-US" altLang="zh-CN" sz="2800"/>
              <a:t>, </a:t>
            </a:r>
            <a:r>
              <a:rPr lang="en-US" altLang="zh-CN" sz="2800" b="1"/>
              <a:t>global</a:t>
            </a:r>
            <a:r>
              <a:rPr lang="en-US" altLang="zh-CN" sz="2800"/>
              <a:t> and </a:t>
            </a:r>
            <a:r>
              <a:rPr lang="en-US" altLang="zh-CN" sz="2800" b="1"/>
              <a:t>inter-procedural</a:t>
            </a:r>
            <a:r>
              <a:rPr lang="en-US" altLang="zh-CN" sz="2800"/>
              <a:t> optimizations</a:t>
            </a:r>
          </a:p>
          <a:p>
            <a:pPr marL="1341438" lvl="1" indent="-704850">
              <a:buFontTx/>
              <a:buNone/>
            </a:pPr>
            <a:r>
              <a:rPr lang="zh-CN" altLang="en-US" sz="2400"/>
              <a:t>（</a:t>
            </a:r>
            <a:r>
              <a:rPr lang="en-US" altLang="zh-CN" sz="2400"/>
              <a:t>1</a:t>
            </a:r>
            <a:r>
              <a:rPr lang="zh-CN" altLang="en-US" sz="2400"/>
              <a:t>）</a:t>
            </a:r>
            <a:r>
              <a:rPr lang="en-US" altLang="zh-CN" sz="2400"/>
              <a:t>Local optimizations: applied to s</a:t>
            </a:r>
            <a:r>
              <a:rPr lang="en-US" altLang="zh-CN" sz="2400" b="1"/>
              <a:t>traight-line segments of code</a:t>
            </a:r>
            <a:r>
              <a:rPr lang="en-US" altLang="zh-CN" sz="2400"/>
              <a:t>, or </a:t>
            </a:r>
            <a:r>
              <a:rPr lang="en-US" altLang="zh-CN" sz="2400" b="1"/>
              <a:t>basic blocks</a:t>
            </a:r>
            <a:r>
              <a:rPr lang="en-US" altLang="zh-CN" sz="2400"/>
              <a:t>.</a:t>
            </a:r>
          </a:p>
          <a:p>
            <a:pPr marL="1341438" lvl="1" indent="-704850">
              <a:buFontTx/>
              <a:buNone/>
            </a:pPr>
            <a:r>
              <a:rPr lang="zh-CN" altLang="en-US" sz="2400"/>
              <a:t>（</a:t>
            </a:r>
            <a:r>
              <a:rPr lang="en-US" altLang="zh-CN" sz="2400"/>
              <a:t>2</a:t>
            </a:r>
            <a:r>
              <a:rPr lang="zh-CN" altLang="en-US" sz="2400"/>
              <a:t>）</a:t>
            </a:r>
            <a:r>
              <a:rPr lang="en-US" altLang="zh-CN" sz="2400"/>
              <a:t>Global optimizations: applied to an individual procedure.</a:t>
            </a:r>
          </a:p>
          <a:p>
            <a:pPr marL="1341438" lvl="1" indent="-704850">
              <a:buFontTx/>
              <a:buNone/>
            </a:pPr>
            <a:r>
              <a:rPr lang="zh-CN" altLang="en-US" sz="2400"/>
              <a:t>（</a:t>
            </a:r>
            <a:r>
              <a:rPr lang="en-US" altLang="zh-CN" sz="2400"/>
              <a:t>3</a:t>
            </a:r>
            <a:r>
              <a:rPr lang="zh-CN" altLang="en-US" sz="2400"/>
              <a:t>）</a:t>
            </a:r>
            <a:r>
              <a:rPr lang="en-US" altLang="zh-CN" sz="2400"/>
              <a:t>Inter-procedural optimizations: beyond the boundaries of procedures to the entire program.</a:t>
            </a:r>
            <a:endParaRPr lang="zh-CN" altLang="en-US" sz="240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0357" name="Rectangle 5"/>
          <p:cNvSpPr>
            <a:spLocks noChangeArrowheads="1"/>
          </p:cNvSpPr>
          <p:nvPr/>
        </p:nvSpPr>
        <p:spPr bwMode="auto">
          <a:xfrm>
            <a:off x="0" y="2471738"/>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740356" name="Object 4"/>
          <p:cNvGraphicFramePr>
            <a:graphicFrameLocks noChangeAspect="1"/>
          </p:cNvGraphicFramePr>
          <p:nvPr/>
        </p:nvGraphicFramePr>
        <p:xfrm>
          <a:off x="1187450" y="1679575"/>
          <a:ext cx="7200900" cy="3405188"/>
        </p:xfrm>
        <a:graphic>
          <a:graphicData uri="http://schemas.openxmlformats.org/presentationml/2006/ole">
            <p:oleObj spid="_x0000_s740356" name="位图图像" r:id="rId3" imgW="4048690" imgH="2057143" progId="PBrush">
              <p:embed/>
            </p:oleObj>
          </a:graphicData>
        </a:graphic>
      </p:graphicFrame>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2404" name="Rectangle 4"/>
          <p:cNvSpPr>
            <a:spLocks noGrp="1" noChangeArrowheads="1"/>
          </p:cNvSpPr>
          <p:nvPr>
            <p:ph type="ctrTitle"/>
          </p:nvPr>
        </p:nvSpPr>
        <p:spPr/>
        <p:txBody>
          <a:bodyPr/>
          <a:lstStyle/>
          <a:p>
            <a:r>
              <a:rPr lang="en-US" altLang="zh-CN" sz="3200" b="1"/>
              <a:t>8.9.3 Data Structures and Implementation Techniques for Optimizations</a:t>
            </a:r>
            <a:endParaRPr lang="zh-CN" altLang="en-US" sz="3200" b="1"/>
          </a:p>
        </p:txBody>
      </p:sp>
      <p:sp>
        <p:nvSpPr>
          <p:cNvPr id="742405" name="Rectangle 5"/>
          <p:cNvSpPr>
            <a:spLocks noGrp="1" noChangeArrowheads="1"/>
          </p:cNvSpPr>
          <p:nvPr>
            <p:ph type="subTitle" idx="1"/>
          </p:nvPr>
        </p:nvSpPr>
        <p:spPr/>
        <p:txBody>
          <a:bodyPr/>
          <a:lstStyle/>
          <a:p>
            <a:endParaRPr lang="zh-CN" alt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4451" name="Rectangle 3"/>
          <p:cNvSpPr>
            <a:spLocks noGrp="1" noChangeArrowheads="1"/>
          </p:cNvSpPr>
          <p:nvPr>
            <p:ph type="body" idx="1"/>
          </p:nvPr>
        </p:nvSpPr>
        <p:spPr>
          <a:xfrm>
            <a:off x="685800" y="404813"/>
            <a:ext cx="7772400" cy="6119812"/>
          </a:xfrm>
        </p:spPr>
        <p:txBody>
          <a:bodyPr/>
          <a:lstStyle/>
          <a:p>
            <a:pPr>
              <a:lnSpc>
                <a:spcPct val="80000"/>
              </a:lnSpc>
            </a:pPr>
            <a:r>
              <a:rPr lang="en-US" altLang="zh-CN" sz="2800"/>
              <a:t>Some optimizations can be made by transformations on the syntax tree itself</a:t>
            </a:r>
          </a:p>
          <a:p>
            <a:pPr lvl="1">
              <a:lnSpc>
                <a:spcPct val="80000"/>
              </a:lnSpc>
            </a:pPr>
            <a:r>
              <a:rPr lang="en-US" altLang="zh-CN" sz="2400"/>
              <a:t>Including constant folding and unreachable code elimination.</a:t>
            </a:r>
          </a:p>
          <a:p>
            <a:pPr lvl="1">
              <a:lnSpc>
                <a:spcPct val="80000"/>
              </a:lnSpc>
            </a:pPr>
            <a:r>
              <a:rPr lang="en-US" altLang="zh-CN" sz="2400"/>
              <a:t>However the </a:t>
            </a:r>
            <a:r>
              <a:rPr lang="en-US" altLang="zh-CN" sz="2400">
                <a:solidFill>
                  <a:srgbClr val="FF3300"/>
                </a:solidFill>
              </a:rPr>
              <a:t>syntax tree is an unwieldy or unsuitable structure</a:t>
            </a:r>
            <a:r>
              <a:rPr lang="en-US" altLang="zh-CN" sz="2400"/>
              <a:t> for collecting information and performing optimizations</a:t>
            </a:r>
          </a:p>
          <a:p>
            <a:pPr lvl="1">
              <a:lnSpc>
                <a:spcPct val="80000"/>
              </a:lnSpc>
            </a:pPr>
            <a:endParaRPr lang="en-US" altLang="zh-CN" sz="2400"/>
          </a:p>
          <a:p>
            <a:pPr>
              <a:lnSpc>
                <a:spcPct val="80000"/>
              </a:lnSpc>
            </a:pPr>
            <a:r>
              <a:rPr lang="en-US" altLang="zh-CN" sz="2800"/>
              <a:t>An optimizer that performs global optimizations will construct from the intermediate code of each procedure</a:t>
            </a:r>
          </a:p>
          <a:p>
            <a:pPr lvl="1">
              <a:lnSpc>
                <a:spcPct val="80000"/>
              </a:lnSpc>
            </a:pPr>
            <a:r>
              <a:rPr lang="en-US" altLang="zh-CN" sz="2400"/>
              <a:t>A graphical representation of the code called a </a:t>
            </a:r>
            <a:r>
              <a:rPr lang="en-US" altLang="zh-CN" sz="2400" b="1">
                <a:solidFill>
                  <a:srgbClr val="FF3300"/>
                </a:solidFill>
              </a:rPr>
              <a:t>flow graph</a:t>
            </a:r>
            <a:r>
              <a:rPr lang="en-US" altLang="zh-CN" sz="2400">
                <a:solidFill>
                  <a:srgbClr val="FF3300"/>
                </a:solidFill>
              </a:rPr>
              <a:t>. </a:t>
            </a:r>
          </a:p>
          <a:p>
            <a:pPr lvl="1">
              <a:lnSpc>
                <a:spcPct val="80000"/>
              </a:lnSpc>
            </a:pPr>
            <a:r>
              <a:rPr lang="en-US" altLang="zh-CN" sz="2400"/>
              <a:t>The </a:t>
            </a:r>
            <a:r>
              <a:rPr lang="en-US" altLang="zh-CN" sz="2400">
                <a:solidFill>
                  <a:srgbClr val="FF3300"/>
                </a:solidFill>
              </a:rPr>
              <a:t>nodes </a:t>
            </a:r>
            <a:r>
              <a:rPr lang="en-US" altLang="zh-CN" sz="2400"/>
              <a:t>of a flow graph are the </a:t>
            </a:r>
            <a:r>
              <a:rPr lang="en-US" altLang="zh-CN" sz="2400">
                <a:solidFill>
                  <a:srgbClr val="FF3300"/>
                </a:solidFill>
              </a:rPr>
              <a:t>basic blocks</a:t>
            </a:r>
            <a:r>
              <a:rPr lang="en-US" altLang="zh-CN" sz="2400"/>
              <a:t>, and the </a:t>
            </a:r>
            <a:r>
              <a:rPr lang="en-US" altLang="zh-CN" sz="2400">
                <a:solidFill>
                  <a:srgbClr val="FF3300"/>
                </a:solidFill>
              </a:rPr>
              <a:t>edges</a:t>
            </a:r>
            <a:r>
              <a:rPr lang="en-US" altLang="zh-CN" sz="2400"/>
              <a:t> are formed from the </a:t>
            </a:r>
            <a:r>
              <a:rPr lang="en-US" altLang="zh-CN" sz="2400">
                <a:solidFill>
                  <a:srgbClr val="FF3300"/>
                </a:solidFill>
              </a:rPr>
              <a:t>conditional and unconditional jumps. </a:t>
            </a:r>
          </a:p>
          <a:p>
            <a:pPr lvl="1">
              <a:lnSpc>
                <a:spcPct val="80000"/>
              </a:lnSpc>
            </a:pPr>
            <a:r>
              <a:rPr lang="en-US" altLang="zh-CN" sz="2400"/>
              <a:t>Each basic block node contains the sequence of intermediate code instructions of the block. </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5476" name="Picture 4"/>
          <p:cNvPicPr>
            <a:picLocks noChangeAspect="1" noChangeArrowheads="1"/>
          </p:cNvPicPr>
          <p:nvPr/>
        </p:nvPicPr>
        <p:blipFill>
          <a:blip r:embed="rId2"/>
          <a:srcRect/>
          <a:stretch>
            <a:fillRect/>
          </a:stretch>
        </p:blipFill>
        <p:spPr bwMode="auto">
          <a:xfrm>
            <a:off x="1619250" y="260350"/>
            <a:ext cx="5102225" cy="6408738"/>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4665" name="Text Box 89"/>
          <p:cNvSpPr txBox="1">
            <a:spLocks noChangeArrowheads="1"/>
          </p:cNvSpPr>
          <p:nvPr/>
        </p:nvSpPr>
        <p:spPr bwMode="auto">
          <a:xfrm>
            <a:off x="6884988" y="1125538"/>
            <a:ext cx="1647825" cy="661987"/>
          </a:xfrm>
          <a:prstGeom prst="rect">
            <a:avLst/>
          </a:prstGeom>
          <a:solidFill>
            <a:srgbClr val="FFFFFF"/>
          </a:solidFill>
          <a:ln w="9525">
            <a:noFill/>
            <a:miter lim="800000"/>
            <a:headEnd/>
            <a:tailEnd/>
          </a:ln>
        </p:spPr>
        <p:txBody>
          <a:bodyPr/>
          <a:lstStyle/>
          <a:p>
            <a:r>
              <a:rPr lang="en-US" altLang="zh-CN" b="1"/>
              <a:t>Offset of x</a:t>
            </a:r>
            <a:endParaRPr lang="en-US" altLang="zh-CN"/>
          </a:p>
        </p:txBody>
      </p:sp>
      <p:sp>
        <p:nvSpPr>
          <p:cNvPr id="664663" name="Text Box 87"/>
          <p:cNvSpPr txBox="1">
            <a:spLocks noChangeArrowheads="1"/>
          </p:cNvSpPr>
          <p:nvPr/>
        </p:nvSpPr>
        <p:spPr bwMode="auto">
          <a:xfrm>
            <a:off x="107950" y="2420938"/>
            <a:ext cx="503238" cy="661987"/>
          </a:xfrm>
          <a:prstGeom prst="rect">
            <a:avLst/>
          </a:prstGeom>
          <a:solidFill>
            <a:srgbClr val="FFFFFF"/>
          </a:solidFill>
          <a:ln w="9525">
            <a:noFill/>
            <a:miter lim="800000"/>
            <a:headEnd/>
            <a:tailEnd/>
          </a:ln>
        </p:spPr>
        <p:txBody>
          <a:bodyPr/>
          <a:lstStyle/>
          <a:p>
            <a:r>
              <a:rPr lang="en-US" altLang="zh-CN" b="1"/>
              <a:t>fp</a:t>
            </a:r>
            <a:endParaRPr lang="en-US" altLang="zh-CN"/>
          </a:p>
        </p:txBody>
      </p:sp>
      <p:sp>
        <p:nvSpPr>
          <p:cNvPr id="664664" name="Text Box 88"/>
          <p:cNvSpPr txBox="1">
            <a:spLocks noChangeArrowheads="1"/>
          </p:cNvSpPr>
          <p:nvPr/>
        </p:nvSpPr>
        <p:spPr bwMode="auto">
          <a:xfrm>
            <a:off x="6875463" y="2349500"/>
            <a:ext cx="1728787" cy="661988"/>
          </a:xfrm>
          <a:prstGeom prst="rect">
            <a:avLst/>
          </a:prstGeom>
          <a:solidFill>
            <a:srgbClr val="FFFFFF"/>
          </a:solidFill>
          <a:ln w="9525">
            <a:noFill/>
            <a:miter lim="800000"/>
            <a:headEnd/>
            <a:tailEnd/>
          </a:ln>
        </p:spPr>
        <p:txBody>
          <a:bodyPr/>
          <a:lstStyle/>
          <a:p>
            <a:r>
              <a:rPr lang="en-US" altLang="zh-CN" b="1"/>
              <a:t>Offset of c</a:t>
            </a:r>
            <a:endParaRPr lang="en-US" altLang="zh-CN"/>
          </a:p>
        </p:txBody>
      </p:sp>
      <p:sp>
        <p:nvSpPr>
          <p:cNvPr id="664654" name="Text Box 78"/>
          <p:cNvSpPr txBox="1">
            <a:spLocks noChangeArrowheads="1"/>
          </p:cNvSpPr>
          <p:nvPr/>
        </p:nvSpPr>
        <p:spPr bwMode="auto">
          <a:xfrm>
            <a:off x="6948488" y="5143500"/>
            <a:ext cx="1811337" cy="661988"/>
          </a:xfrm>
          <a:prstGeom prst="rect">
            <a:avLst/>
          </a:prstGeom>
          <a:solidFill>
            <a:srgbClr val="FFFFFF"/>
          </a:solidFill>
          <a:ln w="9525">
            <a:noFill/>
            <a:miter lim="800000"/>
            <a:headEnd/>
            <a:tailEnd/>
          </a:ln>
        </p:spPr>
        <p:txBody>
          <a:bodyPr/>
          <a:lstStyle/>
          <a:p>
            <a:r>
              <a:rPr lang="en-US" altLang="zh-CN" b="1"/>
              <a:t>Offset of a</a:t>
            </a:r>
            <a:endParaRPr lang="en-US" altLang="zh-CN"/>
          </a:p>
        </p:txBody>
      </p:sp>
      <p:sp>
        <p:nvSpPr>
          <p:cNvPr id="664651" name="Text Box 75"/>
          <p:cNvSpPr txBox="1">
            <a:spLocks noChangeArrowheads="1"/>
          </p:cNvSpPr>
          <p:nvPr/>
        </p:nvSpPr>
        <p:spPr bwMode="auto">
          <a:xfrm>
            <a:off x="7010400" y="6007100"/>
            <a:ext cx="1954213" cy="661988"/>
          </a:xfrm>
          <a:prstGeom prst="rect">
            <a:avLst/>
          </a:prstGeom>
          <a:solidFill>
            <a:srgbClr val="FFFFFF"/>
          </a:solidFill>
          <a:ln w="9525">
            <a:noFill/>
            <a:miter lim="800000"/>
            <a:headEnd/>
            <a:tailEnd/>
          </a:ln>
        </p:spPr>
        <p:txBody>
          <a:bodyPr/>
          <a:lstStyle/>
          <a:p>
            <a:r>
              <a:rPr lang="en-US" altLang="zh-CN" b="1"/>
              <a:t>Offset of y</a:t>
            </a:r>
            <a:endParaRPr lang="en-US" altLang="zh-CN"/>
          </a:p>
        </p:txBody>
      </p:sp>
      <p:sp>
        <p:nvSpPr>
          <p:cNvPr id="664666" name="Rectangle 90"/>
          <p:cNvSpPr>
            <a:spLocks noChangeArrowheads="1"/>
          </p:cNvSpPr>
          <p:nvPr/>
        </p:nvSpPr>
        <p:spPr bwMode="auto">
          <a:xfrm>
            <a:off x="755650" y="368300"/>
            <a:ext cx="6937375" cy="776288"/>
          </a:xfrm>
          <a:prstGeom prst="rect">
            <a:avLst/>
          </a:prstGeom>
          <a:noFill/>
          <a:ln w="9525">
            <a:noFill/>
            <a:miter lim="800000"/>
            <a:headEnd/>
            <a:tailEnd/>
          </a:ln>
          <a:effectLst/>
        </p:spPr>
        <p:txBody>
          <a:bodyPr bIns="0" anchor="ctr">
            <a:spAutoFit/>
          </a:bodyPr>
          <a:lstStyle/>
          <a:p>
            <a:r>
              <a:rPr lang="en-US" altLang="zh-CN" b="1">
                <a:cs typeface="Times New Roman" pitchFamily="18" charset="0"/>
              </a:rPr>
              <a:t>The activation record for a call to f would appear as</a:t>
            </a:r>
          </a:p>
          <a:p>
            <a:pPr eaLnBrk="0" hangingPunct="0"/>
            <a:endParaRPr lang="en-US" altLang="zh-CN"/>
          </a:p>
        </p:txBody>
      </p:sp>
      <p:sp>
        <p:nvSpPr>
          <p:cNvPr id="664667" name="Rectangle 91"/>
          <p:cNvSpPr>
            <a:spLocks noChangeArrowheads="1"/>
          </p:cNvSpPr>
          <p:nvPr/>
        </p:nvSpPr>
        <p:spPr bwMode="auto">
          <a:xfrm>
            <a:off x="492125" y="1866900"/>
            <a:ext cx="1257300" cy="0"/>
          </a:xfrm>
          <a:prstGeom prst="rect">
            <a:avLst/>
          </a:prstGeom>
          <a:noFill/>
          <a:ln w="9525">
            <a:noFill/>
            <a:miter lim="800000"/>
            <a:headEnd/>
            <a:tailEnd/>
          </a:ln>
          <a:effectLst/>
        </p:spPr>
        <p:txBody>
          <a:bodyPr wrap="none">
            <a:spAutoFit/>
          </a:bodyPr>
          <a:lstStyle/>
          <a:p>
            <a:endParaRPr lang="en-US"/>
          </a:p>
        </p:txBody>
      </p:sp>
      <p:sp>
        <p:nvSpPr>
          <p:cNvPr id="664669" name="Rectangle 93"/>
          <p:cNvSpPr>
            <a:spLocks noChangeArrowheads="1"/>
          </p:cNvSpPr>
          <p:nvPr/>
        </p:nvSpPr>
        <p:spPr bwMode="auto">
          <a:xfrm>
            <a:off x="492125" y="1866900"/>
            <a:ext cx="1257300" cy="0"/>
          </a:xfrm>
          <a:prstGeom prst="rect">
            <a:avLst/>
          </a:prstGeom>
          <a:noFill/>
          <a:ln w="9525">
            <a:noFill/>
            <a:miter lim="800000"/>
            <a:headEnd/>
            <a:tailEnd/>
          </a:ln>
          <a:effectLst/>
        </p:spPr>
        <p:txBody>
          <a:bodyPr wrap="none">
            <a:spAutoFit/>
          </a:bodyPr>
          <a:lstStyle/>
          <a:p>
            <a:endParaRPr lang="en-US"/>
          </a:p>
        </p:txBody>
      </p:sp>
      <p:sp>
        <p:nvSpPr>
          <p:cNvPr id="664671" name="Rectangle 95"/>
          <p:cNvSpPr>
            <a:spLocks noChangeArrowheads="1"/>
          </p:cNvSpPr>
          <p:nvPr/>
        </p:nvSpPr>
        <p:spPr bwMode="auto">
          <a:xfrm>
            <a:off x="492125" y="1866900"/>
            <a:ext cx="1257300" cy="0"/>
          </a:xfrm>
          <a:prstGeom prst="rect">
            <a:avLst/>
          </a:prstGeom>
          <a:noFill/>
          <a:ln w="9525">
            <a:noFill/>
            <a:miter lim="800000"/>
            <a:headEnd/>
            <a:tailEnd/>
          </a:ln>
          <a:effectLst/>
        </p:spPr>
        <p:txBody>
          <a:bodyPr wrap="none">
            <a:spAutoFit/>
          </a:bodyPr>
          <a:lstStyle/>
          <a:p>
            <a:endParaRPr lang="en-US"/>
          </a:p>
        </p:txBody>
      </p:sp>
      <p:sp>
        <p:nvSpPr>
          <p:cNvPr id="664677" name="Rectangle 101"/>
          <p:cNvSpPr>
            <a:spLocks noChangeArrowheads="1"/>
          </p:cNvSpPr>
          <p:nvPr/>
        </p:nvSpPr>
        <p:spPr bwMode="auto">
          <a:xfrm>
            <a:off x="492125" y="1866900"/>
            <a:ext cx="1257300" cy="0"/>
          </a:xfrm>
          <a:prstGeom prst="rect">
            <a:avLst/>
          </a:prstGeom>
          <a:noFill/>
          <a:ln w="9525">
            <a:noFill/>
            <a:miter lim="800000"/>
            <a:headEnd/>
            <a:tailEnd/>
          </a:ln>
          <a:effectLst/>
        </p:spPr>
        <p:txBody>
          <a:bodyPr wrap="none">
            <a:spAutoFit/>
          </a:bodyPr>
          <a:lstStyle/>
          <a:p>
            <a:endParaRPr lang="en-US"/>
          </a:p>
        </p:txBody>
      </p:sp>
      <p:sp>
        <p:nvSpPr>
          <p:cNvPr id="664679" name="Rectangle 103"/>
          <p:cNvSpPr>
            <a:spLocks noChangeArrowheads="1"/>
          </p:cNvSpPr>
          <p:nvPr/>
        </p:nvSpPr>
        <p:spPr bwMode="auto">
          <a:xfrm>
            <a:off x="492125" y="1866900"/>
            <a:ext cx="1257300" cy="0"/>
          </a:xfrm>
          <a:prstGeom prst="rect">
            <a:avLst/>
          </a:prstGeom>
          <a:noFill/>
          <a:ln w="9525">
            <a:noFill/>
            <a:miter lim="800000"/>
            <a:headEnd/>
            <a:tailEnd/>
          </a:ln>
          <a:effectLst/>
        </p:spPr>
        <p:txBody>
          <a:bodyPr wrap="none">
            <a:spAutoFit/>
          </a:bodyPr>
          <a:lstStyle/>
          <a:p>
            <a:endParaRPr lang="en-US"/>
          </a:p>
        </p:txBody>
      </p:sp>
      <p:graphicFrame>
        <p:nvGraphicFramePr>
          <p:cNvPr id="664720" name="Group 144"/>
          <p:cNvGraphicFramePr>
            <a:graphicFrameLocks noGrp="1"/>
          </p:cNvGraphicFramePr>
          <p:nvPr/>
        </p:nvGraphicFramePr>
        <p:xfrm>
          <a:off x="1590675" y="1119188"/>
          <a:ext cx="3268663" cy="4902204"/>
        </p:xfrm>
        <a:graphic>
          <a:graphicData uri="http://schemas.openxmlformats.org/drawingml/2006/table">
            <a:tbl>
              <a:tblPr/>
              <a:tblGrid>
                <a:gridCol w="3268663"/>
              </a:tblGrid>
              <a:tr h="5445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x</a:t>
                      </a:r>
                      <a:endParaRPr kumimoji="0" lang="en-US" altLang="zh-CN" sz="2400" b="0"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45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c</a:t>
                      </a:r>
                      <a:endParaRPr kumimoji="0" lang="en-US" altLang="zh-CN" sz="2400" b="0"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45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Control link</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45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Return address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61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a[9]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45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Arial"/>
                          <a:ea typeface="宋体" pitchFamily="2" charset="-122"/>
                        </a:rPr>
                        <a:t>…</a:t>
                      </a:r>
                      <a:endParaRPr kumimoji="0" lang="en-US" altLang="zh-CN" sz="2400" b="0"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45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a[1]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45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a[0]</a:t>
                      </a:r>
                      <a:endParaRPr kumimoji="0" lang="en-US" altLang="zh-CN" sz="2400" b="0" i="0" u="none" strike="noStrike" cap="none" normalizeH="0" baseline="0" smtClean="0">
                        <a:ln>
                          <a:noFill/>
                        </a:ln>
                        <a:solidFill>
                          <a:schemeClr val="tx1"/>
                        </a:solidFill>
                        <a:effectLst/>
                        <a:latin typeface="Times New Roman" pitchFamily="18"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45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y</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64723" name="Line 147"/>
          <p:cNvSpPr>
            <a:spLocks noChangeShapeType="1"/>
          </p:cNvSpPr>
          <p:nvPr/>
        </p:nvSpPr>
        <p:spPr bwMode="auto">
          <a:xfrm>
            <a:off x="539750" y="2781300"/>
            <a:ext cx="1008063" cy="0"/>
          </a:xfrm>
          <a:prstGeom prst="line">
            <a:avLst/>
          </a:prstGeom>
          <a:noFill/>
          <a:ln w="9525">
            <a:solidFill>
              <a:schemeClr val="tx1"/>
            </a:solidFill>
            <a:round/>
            <a:headEnd/>
            <a:tailEnd type="triangle" w="med" len="med"/>
          </a:ln>
          <a:effectLst/>
        </p:spPr>
        <p:txBody>
          <a:bodyPr/>
          <a:lstStyle/>
          <a:p>
            <a:endParaRPr lang="en-US"/>
          </a:p>
        </p:txBody>
      </p:sp>
      <p:sp>
        <p:nvSpPr>
          <p:cNvPr id="664724" name="Line 148"/>
          <p:cNvSpPr>
            <a:spLocks noChangeShapeType="1"/>
          </p:cNvSpPr>
          <p:nvPr/>
        </p:nvSpPr>
        <p:spPr bwMode="auto">
          <a:xfrm>
            <a:off x="5219700" y="1700213"/>
            <a:ext cx="647700" cy="0"/>
          </a:xfrm>
          <a:prstGeom prst="line">
            <a:avLst/>
          </a:prstGeom>
          <a:noFill/>
          <a:ln w="9525">
            <a:solidFill>
              <a:schemeClr val="tx1"/>
            </a:solidFill>
            <a:round/>
            <a:headEnd/>
            <a:tailEnd/>
          </a:ln>
          <a:effectLst/>
        </p:spPr>
        <p:txBody>
          <a:bodyPr/>
          <a:lstStyle/>
          <a:p>
            <a:endParaRPr lang="en-US"/>
          </a:p>
        </p:txBody>
      </p:sp>
      <p:sp>
        <p:nvSpPr>
          <p:cNvPr id="664725" name="Line 149"/>
          <p:cNvSpPr>
            <a:spLocks noChangeShapeType="1"/>
          </p:cNvSpPr>
          <p:nvPr/>
        </p:nvSpPr>
        <p:spPr bwMode="auto">
          <a:xfrm>
            <a:off x="5219700" y="2205038"/>
            <a:ext cx="936625" cy="0"/>
          </a:xfrm>
          <a:prstGeom prst="line">
            <a:avLst/>
          </a:prstGeom>
          <a:noFill/>
          <a:ln w="9525">
            <a:solidFill>
              <a:schemeClr val="tx1"/>
            </a:solidFill>
            <a:round/>
            <a:headEnd/>
            <a:tailEnd/>
          </a:ln>
          <a:effectLst/>
        </p:spPr>
        <p:txBody>
          <a:bodyPr/>
          <a:lstStyle/>
          <a:p>
            <a:endParaRPr lang="en-US"/>
          </a:p>
        </p:txBody>
      </p:sp>
      <p:sp>
        <p:nvSpPr>
          <p:cNvPr id="664726" name="Line 150"/>
          <p:cNvSpPr>
            <a:spLocks noChangeShapeType="1"/>
          </p:cNvSpPr>
          <p:nvPr/>
        </p:nvSpPr>
        <p:spPr bwMode="auto">
          <a:xfrm>
            <a:off x="5219700" y="2781300"/>
            <a:ext cx="1296988" cy="0"/>
          </a:xfrm>
          <a:prstGeom prst="line">
            <a:avLst/>
          </a:prstGeom>
          <a:noFill/>
          <a:ln w="9525">
            <a:solidFill>
              <a:schemeClr val="tx1"/>
            </a:solidFill>
            <a:round/>
            <a:headEnd/>
            <a:tailEnd/>
          </a:ln>
          <a:effectLst/>
        </p:spPr>
        <p:txBody>
          <a:bodyPr/>
          <a:lstStyle/>
          <a:p>
            <a:endParaRPr lang="en-US"/>
          </a:p>
        </p:txBody>
      </p:sp>
      <p:sp>
        <p:nvSpPr>
          <p:cNvPr id="664727" name="Line 151"/>
          <p:cNvSpPr>
            <a:spLocks noChangeShapeType="1"/>
          </p:cNvSpPr>
          <p:nvPr/>
        </p:nvSpPr>
        <p:spPr bwMode="auto">
          <a:xfrm>
            <a:off x="5292725" y="6021388"/>
            <a:ext cx="1439863" cy="0"/>
          </a:xfrm>
          <a:prstGeom prst="line">
            <a:avLst/>
          </a:prstGeom>
          <a:noFill/>
          <a:ln w="9525">
            <a:solidFill>
              <a:schemeClr val="tx1"/>
            </a:solidFill>
            <a:round/>
            <a:headEnd/>
            <a:tailEnd/>
          </a:ln>
          <a:effectLst/>
        </p:spPr>
        <p:txBody>
          <a:bodyPr/>
          <a:lstStyle/>
          <a:p>
            <a:endParaRPr lang="en-US"/>
          </a:p>
        </p:txBody>
      </p:sp>
      <p:sp>
        <p:nvSpPr>
          <p:cNvPr id="664728" name="Line 152"/>
          <p:cNvSpPr>
            <a:spLocks noChangeShapeType="1"/>
          </p:cNvSpPr>
          <p:nvPr/>
        </p:nvSpPr>
        <p:spPr bwMode="auto">
          <a:xfrm>
            <a:off x="5292725" y="5445125"/>
            <a:ext cx="647700" cy="0"/>
          </a:xfrm>
          <a:prstGeom prst="line">
            <a:avLst/>
          </a:prstGeom>
          <a:noFill/>
          <a:ln w="9525">
            <a:solidFill>
              <a:schemeClr val="tx1"/>
            </a:solidFill>
            <a:round/>
            <a:headEnd/>
            <a:tailEnd/>
          </a:ln>
          <a:effectLst/>
        </p:spPr>
        <p:txBody>
          <a:bodyPr/>
          <a:lstStyle/>
          <a:p>
            <a:endParaRPr lang="en-US"/>
          </a:p>
        </p:txBody>
      </p:sp>
      <p:sp>
        <p:nvSpPr>
          <p:cNvPr id="664729" name="Line 153"/>
          <p:cNvSpPr>
            <a:spLocks noChangeShapeType="1"/>
          </p:cNvSpPr>
          <p:nvPr/>
        </p:nvSpPr>
        <p:spPr bwMode="auto">
          <a:xfrm flipV="1">
            <a:off x="5219700" y="1773238"/>
            <a:ext cx="0" cy="1008062"/>
          </a:xfrm>
          <a:prstGeom prst="line">
            <a:avLst/>
          </a:prstGeom>
          <a:noFill/>
          <a:ln w="9525">
            <a:solidFill>
              <a:schemeClr val="tx1"/>
            </a:solidFill>
            <a:round/>
            <a:headEnd/>
            <a:tailEnd type="triangle" w="med" len="med"/>
          </a:ln>
          <a:effectLst/>
        </p:spPr>
        <p:txBody>
          <a:bodyPr/>
          <a:lstStyle/>
          <a:p>
            <a:endParaRPr lang="en-US"/>
          </a:p>
        </p:txBody>
      </p:sp>
      <p:sp>
        <p:nvSpPr>
          <p:cNvPr id="664730" name="Line 154"/>
          <p:cNvSpPr>
            <a:spLocks noChangeShapeType="1"/>
          </p:cNvSpPr>
          <p:nvPr/>
        </p:nvSpPr>
        <p:spPr bwMode="auto">
          <a:xfrm flipV="1">
            <a:off x="5651500" y="2205038"/>
            <a:ext cx="0" cy="576262"/>
          </a:xfrm>
          <a:prstGeom prst="line">
            <a:avLst/>
          </a:prstGeom>
          <a:noFill/>
          <a:ln w="9525">
            <a:solidFill>
              <a:schemeClr val="tx1"/>
            </a:solidFill>
            <a:round/>
            <a:headEnd/>
            <a:tailEnd type="triangle" w="med" len="med"/>
          </a:ln>
          <a:effectLst/>
        </p:spPr>
        <p:txBody>
          <a:bodyPr/>
          <a:lstStyle/>
          <a:p>
            <a:endParaRPr lang="en-US"/>
          </a:p>
        </p:txBody>
      </p:sp>
      <p:sp>
        <p:nvSpPr>
          <p:cNvPr id="664731" name="Line 155"/>
          <p:cNvSpPr>
            <a:spLocks noChangeShapeType="1"/>
          </p:cNvSpPr>
          <p:nvPr/>
        </p:nvSpPr>
        <p:spPr bwMode="auto">
          <a:xfrm>
            <a:off x="5292725" y="2781300"/>
            <a:ext cx="0" cy="2663825"/>
          </a:xfrm>
          <a:prstGeom prst="line">
            <a:avLst/>
          </a:prstGeom>
          <a:noFill/>
          <a:ln w="9525">
            <a:solidFill>
              <a:schemeClr val="tx1"/>
            </a:solidFill>
            <a:round/>
            <a:headEnd/>
            <a:tailEnd type="triangle" w="med" len="med"/>
          </a:ln>
          <a:effectLst/>
        </p:spPr>
        <p:txBody>
          <a:bodyPr/>
          <a:lstStyle/>
          <a:p>
            <a:endParaRPr lang="en-US"/>
          </a:p>
        </p:txBody>
      </p:sp>
      <p:sp>
        <p:nvSpPr>
          <p:cNvPr id="664732" name="Line 156"/>
          <p:cNvSpPr>
            <a:spLocks noChangeShapeType="1"/>
          </p:cNvSpPr>
          <p:nvPr/>
        </p:nvSpPr>
        <p:spPr bwMode="auto">
          <a:xfrm>
            <a:off x="6372225" y="2781300"/>
            <a:ext cx="0" cy="3168650"/>
          </a:xfrm>
          <a:prstGeom prst="line">
            <a:avLst/>
          </a:prstGeom>
          <a:noFill/>
          <a:ln w="9525">
            <a:solidFill>
              <a:schemeClr val="tx1"/>
            </a:solidFill>
            <a:round/>
            <a:headEnd/>
            <a:tailEnd type="triangle" w="med" len="med"/>
          </a:ln>
          <a:effectLst/>
        </p:spPr>
        <p:txBody>
          <a:bodyPr/>
          <a:lstStyle/>
          <a:p>
            <a:endParaRPr lang="en-US"/>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6499" name="Rectangle 3"/>
          <p:cNvSpPr>
            <a:spLocks noGrp="1" noChangeArrowheads="1"/>
          </p:cNvSpPr>
          <p:nvPr>
            <p:ph type="body" idx="1"/>
          </p:nvPr>
        </p:nvSpPr>
        <p:spPr>
          <a:xfrm>
            <a:off x="685800" y="692150"/>
            <a:ext cx="7772400" cy="5403850"/>
          </a:xfrm>
        </p:spPr>
        <p:txBody>
          <a:bodyPr/>
          <a:lstStyle/>
          <a:p>
            <a:r>
              <a:rPr lang="en-US" altLang="zh-CN" sz="2800"/>
              <a:t>A single pass can construct a flow graph, together with each of its basic blocks, over the intermediate code</a:t>
            </a:r>
          </a:p>
          <a:p>
            <a:endParaRPr lang="en-US" altLang="zh-CN" sz="2800"/>
          </a:p>
          <a:p>
            <a:r>
              <a:rPr lang="en-US" altLang="zh-CN" sz="2800"/>
              <a:t>Each new basic block is identified </a:t>
            </a:r>
            <a:r>
              <a:rPr lang="en-US" altLang="zh-CN" sz="2800">
                <a:solidFill>
                  <a:srgbClr val="FF3300"/>
                </a:solidFill>
              </a:rPr>
              <a:t>as follows</a:t>
            </a:r>
            <a:r>
              <a:rPr lang="en-US" altLang="zh-CN" sz="2800"/>
              <a:t>:</a:t>
            </a:r>
          </a:p>
          <a:p>
            <a:pPr lvl="1"/>
            <a:r>
              <a:rPr lang="en-US" altLang="zh-CN"/>
              <a:t>The </a:t>
            </a:r>
            <a:r>
              <a:rPr lang="en-US" altLang="zh-CN">
                <a:solidFill>
                  <a:srgbClr val="FF3300"/>
                </a:solidFill>
              </a:rPr>
              <a:t>first instruction</a:t>
            </a:r>
            <a:r>
              <a:rPr lang="en-US" altLang="zh-CN"/>
              <a:t> begins a new basic block;</a:t>
            </a:r>
          </a:p>
          <a:p>
            <a:pPr lvl="1"/>
            <a:r>
              <a:rPr lang="en-US" altLang="zh-CN">
                <a:solidFill>
                  <a:srgbClr val="FF3300"/>
                </a:solidFill>
              </a:rPr>
              <a:t>Each label</a:t>
            </a:r>
            <a:r>
              <a:rPr lang="en-US" altLang="zh-CN"/>
              <a:t> that is the target of a jump begin a new basic block;</a:t>
            </a:r>
          </a:p>
          <a:p>
            <a:pPr lvl="1"/>
            <a:r>
              <a:rPr lang="en-US" altLang="zh-CN"/>
              <a:t>Each instruction that </a:t>
            </a:r>
            <a:r>
              <a:rPr lang="en-US" altLang="zh-CN">
                <a:solidFill>
                  <a:srgbClr val="FF3300"/>
                </a:solidFill>
              </a:rPr>
              <a:t>follows a jump</a:t>
            </a:r>
            <a:r>
              <a:rPr lang="en-US" altLang="zh-CN"/>
              <a:t> begins a new basic block;</a:t>
            </a:r>
            <a:endParaRPr lang="zh-CN" altLang="en-US"/>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23" name="Rectangle 3"/>
          <p:cNvSpPr>
            <a:spLocks noGrp="1" noChangeArrowheads="1"/>
          </p:cNvSpPr>
          <p:nvPr>
            <p:ph type="body" idx="1"/>
          </p:nvPr>
        </p:nvSpPr>
        <p:spPr>
          <a:xfrm>
            <a:off x="685800" y="836613"/>
            <a:ext cx="7772400" cy="5259387"/>
          </a:xfrm>
        </p:spPr>
        <p:txBody>
          <a:bodyPr/>
          <a:lstStyle/>
          <a:p>
            <a:pPr>
              <a:lnSpc>
                <a:spcPct val="80000"/>
              </a:lnSpc>
            </a:pPr>
            <a:r>
              <a:rPr lang="en-US" altLang="zh-CN" sz="2800" b="1"/>
              <a:t>A standard data flow analysis problem</a:t>
            </a:r>
            <a:r>
              <a:rPr lang="en-US" altLang="zh-CN" sz="2800"/>
              <a:t> is to compute, for each variable, the set of so-called </a:t>
            </a:r>
            <a:r>
              <a:rPr lang="en-US" altLang="zh-CN" sz="2800" b="1">
                <a:solidFill>
                  <a:srgbClr val="FF3300"/>
                </a:solidFill>
              </a:rPr>
              <a:t>reaching definitions</a:t>
            </a:r>
            <a:r>
              <a:rPr lang="en-US" altLang="zh-CN" sz="2800"/>
              <a:t> of that variable at the beginning of each basic block. </a:t>
            </a:r>
          </a:p>
          <a:p>
            <a:pPr lvl="1">
              <a:lnSpc>
                <a:spcPct val="80000"/>
              </a:lnSpc>
            </a:pPr>
            <a:r>
              <a:rPr lang="en-US" altLang="zh-CN" sz="2400"/>
              <a:t>Here a </a:t>
            </a:r>
            <a:r>
              <a:rPr lang="en-US" altLang="zh-CN" sz="2400" b="1"/>
              <a:t>definition</a:t>
            </a:r>
            <a:r>
              <a:rPr lang="en-US" altLang="zh-CN" sz="2400"/>
              <a:t> is an intermediate code instruction that can set the value of the variable, such as an assignment or a read</a:t>
            </a:r>
          </a:p>
          <a:p>
            <a:pPr lvl="1">
              <a:lnSpc>
                <a:spcPct val="80000"/>
              </a:lnSpc>
            </a:pPr>
            <a:endParaRPr lang="en-US" altLang="zh-CN" sz="2400"/>
          </a:p>
          <a:p>
            <a:pPr>
              <a:lnSpc>
                <a:spcPct val="80000"/>
              </a:lnSpc>
            </a:pPr>
            <a:r>
              <a:rPr lang="en-US" altLang="zh-CN" sz="2800"/>
              <a:t>Another data structure is frequently constructed for each block, called the </a:t>
            </a:r>
            <a:r>
              <a:rPr lang="en-US" altLang="zh-CN" sz="2800" b="1"/>
              <a:t>DAG of a basic block</a:t>
            </a:r>
            <a:r>
              <a:rPr lang="en-US" altLang="zh-CN" sz="2800"/>
              <a:t>.</a:t>
            </a:r>
          </a:p>
          <a:p>
            <a:pPr lvl="1">
              <a:lnSpc>
                <a:spcPct val="80000"/>
              </a:lnSpc>
            </a:pPr>
            <a:r>
              <a:rPr lang="en-US" altLang="zh-CN" sz="2400"/>
              <a:t>DAG </a:t>
            </a:r>
            <a:r>
              <a:rPr lang="en-US" altLang="zh-CN" sz="2400">
                <a:solidFill>
                  <a:srgbClr val="FF3300"/>
                </a:solidFill>
              </a:rPr>
              <a:t>traces the computation and reassignment</a:t>
            </a:r>
            <a:r>
              <a:rPr lang="en-US" altLang="zh-CN" sz="2400"/>
              <a:t> of values and variables in a basic block as follows. </a:t>
            </a:r>
          </a:p>
          <a:p>
            <a:pPr lvl="1">
              <a:lnSpc>
                <a:spcPct val="80000"/>
              </a:lnSpc>
            </a:pPr>
            <a:r>
              <a:rPr lang="en-US" altLang="zh-CN" sz="2400"/>
              <a:t>Values that are used in the block that come from elsewhere are represented as</a:t>
            </a:r>
            <a:r>
              <a:rPr lang="en-US" altLang="zh-CN" sz="2400" b="1"/>
              <a:t> </a:t>
            </a:r>
            <a:r>
              <a:rPr lang="en-US" altLang="zh-CN" sz="2400" b="1">
                <a:solidFill>
                  <a:srgbClr val="FF3300"/>
                </a:solidFill>
              </a:rPr>
              <a:t>leaf nodes</a:t>
            </a:r>
            <a:r>
              <a:rPr lang="en-US" altLang="zh-CN" sz="2400"/>
              <a:t>. </a:t>
            </a:r>
            <a:endParaRPr lang="zh-CN" altLang="en-US" sz="240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8547" name="Rectangle 3"/>
          <p:cNvSpPr>
            <a:spLocks noGrp="1" noChangeArrowheads="1"/>
          </p:cNvSpPr>
          <p:nvPr>
            <p:ph type="body" sz="half" idx="1"/>
          </p:nvPr>
        </p:nvSpPr>
        <p:spPr>
          <a:xfrm>
            <a:off x="685800" y="393700"/>
            <a:ext cx="7631113" cy="3179763"/>
          </a:xfrm>
        </p:spPr>
        <p:txBody>
          <a:bodyPr/>
          <a:lstStyle/>
          <a:p>
            <a:r>
              <a:rPr lang="en-US" altLang="zh-CN" sz="2800"/>
              <a:t>Operations on those and other values are represented by </a:t>
            </a:r>
            <a:r>
              <a:rPr lang="en-US" altLang="zh-CN" sz="2800" b="1"/>
              <a:t>interior nodes</a:t>
            </a:r>
            <a:r>
              <a:rPr lang="en-US" altLang="zh-CN" sz="2800"/>
              <a:t>. </a:t>
            </a:r>
          </a:p>
          <a:p>
            <a:pPr lvl="1"/>
            <a:r>
              <a:rPr lang="en-US" altLang="zh-CN" sz="2400"/>
              <a:t>Assignment of a new value is represented by </a:t>
            </a:r>
            <a:r>
              <a:rPr lang="en-US" altLang="zh-CN" sz="2400" b="1"/>
              <a:t>attaching the name of target variable or temporary to the node</a:t>
            </a:r>
            <a:r>
              <a:rPr lang="en-US" altLang="zh-CN" sz="2400"/>
              <a:t> representing the value assigned</a:t>
            </a:r>
          </a:p>
          <a:p>
            <a:r>
              <a:rPr lang="en-US" altLang="zh-CN" sz="2800"/>
              <a:t>For example:</a:t>
            </a:r>
            <a:endParaRPr lang="zh-CN" altLang="en-US" sz="2800"/>
          </a:p>
        </p:txBody>
      </p:sp>
      <p:pic>
        <p:nvPicPr>
          <p:cNvPr id="748548" name="Picture 4"/>
          <p:cNvPicPr>
            <a:picLocks noGrp="1" noChangeAspect="1" noChangeArrowheads="1"/>
          </p:cNvPicPr>
          <p:nvPr>
            <p:ph sz="half" idx="2"/>
          </p:nvPr>
        </p:nvPicPr>
        <p:blipFill>
          <a:blip r:embed="rId2"/>
          <a:srcRect/>
          <a:stretch>
            <a:fillRect/>
          </a:stretch>
        </p:blipFill>
        <p:spPr>
          <a:xfrm>
            <a:off x="1692275" y="3871913"/>
            <a:ext cx="5486400" cy="2293937"/>
          </a:xfrm>
          <a:noFill/>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0595" name="Rectangle 3"/>
          <p:cNvSpPr>
            <a:spLocks noGrp="1" noChangeArrowheads="1"/>
          </p:cNvSpPr>
          <p:nvPr>
            <p:ph type="body" sz="half" idx="1"/>
          </p:nvPr>
        </p:nvSpPr>
        <p:spPr>
          <a:xfrm>
            <a:off x="539750" y="404813"/>
            <a:ext cx="7848600" cy="3600450"/>
          </a:xfrm>
        </p:spPr>
        <p:txBody>
          <a:bodyPr/>
          <a:lstStyle/>
          <a:p>
            <a:pPr>
              <a:lnSpc>
                <a:spcPct val="90000"/>
              </a:lnSpc>
            </a:pPr>
            <a:r>
              <a:rPr lang="en-US" altLang="zh-CN" sz="2400"/>
              <a:t>Repeated use of the same value also is represented in the DAG structure. </a:t>
            </a:r>
          </a:p>
          <a:p>
            <a:pPr>
              <a:lnSpc>
                <a:spcPct val="90000"/>
              </a:lnSpc>
            </a:pPr>
            <a:r>
              <a:rPr lang="en-US" altLang="zh-CN" sz="2400"/>
              <a:t>For example, the C assignment x = (x+1)*(x+1) translates into the three-address instructions:</a:t>
            </a:r>
          </a:p>
          <a:p>
            <a:pPr lvl="2">
              <a:lnSpc>
                <a:spcPct val="90000"/>
              </a:lnSpc>
              <a:buFontTx/>
              <a:buNone/>
            </a:pPr>
            <a:r>
              <a:rPr lang="en-US" altLang="zh-CN" sz="1800"/>
              <a:t>t1 = x + 1</a:t>
            </a:r>
          </a:p>
          <a:p>
            <a:pPr lvl="2">
              <a:lnSpc>
                <a:spcPct val="90000"/>
              </a:lnSpc>
              <a:buFontTx/>
              <a:buNone/>
            </a:pPr>
            <a:r>
              <a:rPr lang="en-US" altLang="zh-CN" sz="1800"/>
              <a:t>t2 = x + 1</a:t>
            </a:r>
          </a:p>
          <a:p>
            <a:pPr lvl="2">
              <a:lnSpc>
                <a:spcPct val="90000"/>
              </a:lnSpc>
              <a:buFontTx/>
              <a:buNone/>
            </a:pPr>
            <a:r>
              <a:rPr lang="en-US" altLang="zh-CN" sz="1800"/>
              <a:t>t3 = t1 * t2</a:t>
            </a:r>
          </a:p>
          <a:p>
            <a:pPr lvl="2">
              <a:lnSpc>
                <a:spcPct val="90000"/>
              </a:lnSpc>
              <a:buFontTx/>
              <a:buNone/>
            </a:pPr>
            <a:r>
              <a:rPr lang="en-US" altLang="zh-CN" sz="1800"/>
              <a:t>x = t3</a:t>
            </a:r>
          </a:p>
          <a:p>
            <a:pPr>
              <a:lnSpc>
                <a:spcPct val="90000"/>
              </a:lnSpc>
            </a:pPr>
            <a:r>
              <a:rPr lang="en-US" altLang="zh-CN" sz="2400"/>
              <a:t>DAG for this sequence of instructions is given, showing the repeated use of the expression x+1</a:t>
            </a:r>
            <a:endParaRPr lang="zh-CN" altLang="en-US" sz="2400"/>
          </a:p>
        </p:txBody>
      </p:sp>
      <p:pic>
        <p:nvPicPr>
          <p:cNvPr id="750596" name="Picture 4"/>
          <p:cNvPicPr>
            <a:picLocks noGrp="1" noChangeAspect="1" noChangeArrowheads="1"/>
          </p:cNvPicPr>
          <p:nvPr>
            <p:ph sz="half" idx="2"/>
          </p:nvPr>
        </p:nvPicPr>
        <p:blipFill>
          <a:blip r:embed="rId2"/>
          <a:srcRect/>
          <a:stretch>
            <a:fillRect/>
          </a:stretch>
        </p:blipFill>
        <p:spPr>
          <a:xfrm>
            <a:off x="2771775" y="3933825"/>
            <a:ext cx="1989138" cy="2681288"/>
          </a:xfrm>
          <a:noFill/>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2643" name="Rectangle 3"/>
          <p:cNvSpPr>
            <a:spLocks noGrp="1" noChangeArrowheads="1"/>
          </p:cNvSpPr>
          <p:nvPr>
            <p:ph type="body" idx="1"/>
          </p:nvPr>
        </p:nvSpPr>
        <p:spPr>
          <a:xfrm>
            <a:off x="684213" y="765175"/>
            <a:ext cx="7772400" cy="4895850"/>
          </a:xfrm>
        </p:spPr>
        <p:txBody>
          <a:bodyPr/>
          <a:lstStyle/>
          <a:p>
            <a:pPr>
              <a:lnSpc>
                <a:spcPct val="90000"/>
              </a:lnSpc>
            </a:pPr>
            <a:r>
              <a:rPr lang="en-US" altLang="zh-CN" sz="2800"/>
              <a:t>The DAG of a basic block can be constructed by maintaining two dictionaries. </a:t>
            </a:r>
          </a:p>
          <a:p>
            <a:pPr lvl="1">
              <a:lnSpc>
                <a:spcPct val="90000"/>
              </a:lnSpc>
            </a:pPr>
            <a:r>
              <a:rPr lang="en-US" altLang="zh-CN" sz="2400"/>
              <a:t>A table </a:t>
            </a:r>
            <a:r>
              <a:rPr lang="en-US" altLang="zh-CN" sz="2400">
                <a:solidFill>
                  <a:srgbClr val="FF3300"/>
                </a:solidFill>
              </a:rPr>
              <a:t>containing variable names and constants</a:t>
            </a:r>
            <a:r>
              <a:rPr lang="en-US" altLang="zh-CN" sz="2400"/>
              <a:t>, with a lookup operation that returns the DAG node to which a variable name is currently assigned.</a:t>
            </a:r>
          </a:p>
          <a:p>
            <a:pPr lvl="1">
              <a:lnSpc>
                <a:spcPct val="90000"/>
              </a:lnSpc>
            </a:pPr>
            <a:r>
              <a:rPr lang="en-US" altLang="zh-CN" sz="2400"/>
              <a:t>A table of </a:t>
            </a:r>
            <a:r>
              <a:rPr lang="en-US" altLang="zh-CN" sz="2400">
                <a:solidFill>
                  <a:srgbClr val="FF3300"/>
                </a:solidFill>
              </a:rPr>
              <a:t>DAG nodes</a:t>
            </a:r>
            <a:r>
              <a:rPr lang="en-US" altLang="zh-CN" sz="2400"/>
              <a:t>, with a lookup operation that, given an operation and child node</a:t>
            </a:r>
          </a:p>
          <a:p>
            <a:pPr lvl="1">
              <a:lnSpc>
                <a:spcPct val="90000"/>
              </a:lnSpc>
            </a:pPr>
            <a:endParaRPr lang="en-US" altLang="zh-CN" sz="2400"/>
          </a:p>
          <a:p>
            <a:pPr>
              <a:lnSpc>
                <a:spcPct val="90000"/>
              </a:lnSpc>
            </a:pPr>
            <a:r>
              <a:rPr lang="en-US" altLang="zh-CN" sz="2800">
                <a:solidFill>
                  <a:srgbClr val="FF3300"/>
                </a:solidFill>
              </a:rPr>
              <a:t>Target code</a:t>
            </a:r>
            <a:r>
              <a:rPr lang="en-US" altLang="zh-CN" sz="2800"/>
              <a:t>, or a revised version of intermediate code, can be generated from a DAG </a:t>
            </a:r>
            <a:r>
              <a:rPr lang="en-US" altLang="zh-CN" sz="2800">
                <a:solidFill>
                  <a:srgbClr val="FF3300"/>
                </a:solidFill>
              </a:rPr>
              <a:t>by a traversal according to any of the possible topological sorts</a:t>
            </a:r>
            <a:r>
              <a:rPr lang="en-US" altLang="zh-CN" sz="2800"/>
              <a:t> of the nonleaf nodes. </a:t>
            </a:r>
            <a:endParaRPr lang="zh-CN" altLang="en-US" sz="280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3668" name="Picture 4"/>
          <p:cNvPicPr>
            <a:picLocks noChangeAspect="1" noChangeArrowheads="1"/>
          </p:cNvPicPr>
          <p:nvPr/>
        </p:nvPicPr>
        <p:blipFill>
          <a:blip r:embed="rId2"/>
          <a:srcRect/>
          <a:stretch>
            <a:fillRect/>
          </a:stretch>
        </p:blipFill>
        <p:spPr bwMode="auto">
          <a:xfrm>
            <a:off x="2028825" y="115888"/>
            <a:ext cx="4919663" cy="2058987"/>
          </a:xfrm>
          <a:prstGeom prst="rect">
            <a:avLst/>
          </a:prstGeom>
          <a:noFill/>
          <a:ln w="9525">
            <a:noFill/>
            <a:miter lim="800000"/>
            <a:headEnd/>
            <a:tailEnd/>
          </a:ln>
        </p:spPr>
      </p:pic>
      <p:sp>
        <p:nvSpPr>
          <p:cNvPr id="753669" name="Text Box 5"/>
          <p:cNvSpPr txBox="1">
            <a:spLocks noChangeArrowheads="1"/>
          </p:cNvSpPr>
          <p:nvPr/>
        </p:nvSpPr>
        <p:spPr bwMode="auto">
          <a:xfrm>
            <a:off x="468313" y="2276475"/>
            <a:ext cx="8207375" cy="4108450"/>
          </a:xfrm>
          <a:prstGeom prst="rect">
            <a:avLst/>
          </a:prstGeom>
          <a:noFill/>
          <a:ln w="9525">
            <a:noFill/>
            <a:miter lim="800000"/>
            <a:headEnd/>
            <a:tailEnd/>
          </a:ln>
          <a:effectLst/>
        </p:spPr>
        <p:txBody>
          <a:bodyPr>
            <a:spAutoFit/>
          </a:bodyPr>
          <a:lstStyle/>
          <a:p>
            <a:r>
              <a:rPr lang="en-US" altLang="zh-CN"/>
              <a:t>	t3 = x - 1</a:t>
            </a:r>
          </a:p>
          <a:p>
            <a:r>
              <a:rPr lang="en-US" altLang="zh-CN"/>
              <a:t>	t2 = fact * x</a:t>
            </a:r>
          </a:p>
          <a:p>
            <a:r>
              <a:rPr lang="en-US" altLang="zh-CN"/>
              <a:t>	x = t3</a:t>
            </a:r>
          </a:p>
          <a:p>
            <a:r>
              <a:rPr lang="en-US" altLang="zh-CN"/>
              <a:t>	t4 = x == 0</a:t>
            </a:r>
          </a:p>
          <a:p>
            <a:r>
              <a:rPr lang="en-US" altLang="zh-CN"/>
              <a:t>	fact = t2</a:t>
            </a:r>
          </a:p>
          <a:p>
            <a:r>
              <a:rPr lang="en-US" altLang="zh-CN"/>
              <a:t> Of course, </a:t>
            </a:r>
            <a:r>
              <a:rPr lang="en-US" altLang="zh-CN" b="1"/>
              <a:t>wish to avoid the unnecessary use of temporaries, and so would want to generate the following equivalent three-address code,</a:t>
            </a:r>
            <a:r>
              <a:rPr lang="en-US" altLang="zh-CN"/>
              <a:t> whose order must remain fixed:</a:t>
            </a:r>
          </a:p>
          <a:p>
            <a:r>
              <a:rPr lang="en-US" altLang="zh-CN"/>
              <a:t>	fact = fact * x</a:t>
            </a:r>
          </a:p>
          <a:p>
            <a:r>
              <a:rPr lang="en-US" altLang="zh-CN"/>
              <a:t>	x = x - 1</a:t>
            </a:r>
          </a:p>
          <a:p>
            <a:r>
              <a:rPr lang="en-US" altLang="zh-CN"/>
              <a:t>	t4 = x == 0</a:t>
            </a:r>
            <a:endParaRPr lang="zh-CN" altLang="en-US"/>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4692" name="Picture 4"/>
          <p:cNvPicPr>
            <a:picLocks noChangeAspect="1" noChangeArrowheads="1"/>
          </p:cNvPicPr>
          <p:nvPr/>
        </p:nvPicPr>
        <p:blipFill>
          <a:blip r:embed="rId2"/>
          <a:srcRect/>
          <a:stretch>
            <a:fillRect/>
          </a:stretch>
        </p:blipFill>
        <p:spPr bwMode="auto">
          <a:xfrm>
            <a:off x="3059113" y="173038"/>
            <a:ext cx="1776412" cy="2392362"/>
          </a:xfrm>
          <a:prstGeom prst="rect">
            <a:avLst/>
          </a:prstGeom>
          <a:noFill/>
          <a:ln w="9525">
            <a:noFill/>
            <a:miter lim="800000"/>
            <a:headEnd/>
            <a:tailEnd/>
          </a:ln>
        </p:spPr>
      </p:pic>
      <p:sp>
        <p:nvSpPr>
          <p:cNvPr id="754693" name="Text Box 5"/>
          <p:cNvSpPr txBox="1">
            <a:spLocks noChangeArrowheads="1"/>
          </p:cNvSpPr>
          <p:nvPr/>
        </p:nvSpPr>
        <p:spPr bwMode="auto">
          <a:xfrm>
            <a:off x="611188" y="2565400"/>
            <a:ext cx="7993062" cy="3743325"/>
          </a:xfrm>
          <a:prstGeom prst="rect">
            <a:avLst/>
          </a:prstGeom>
          <a:noFill/>
          <a:ln w="9525">
            <a:noFill/>
            <a:miter lim="800000"/>
            <a:headEnd/>
            <a:tailEnd/>
          </a:ln>
          <a:effectLst/>
        </p:spPr>
        <p:txBody>
          <a:bodyPr>
            <a:spAutoFit/>
          </a:bodyPr>
          <a:lstStyle/>
          <a:p>
            <a:pPr>
              <a:spcBef>
                <a:spcPct val="50000"/>
              </a:spcBef>
            </a:pPr>
            <a:r>
              <a:rPr lang="en-US" altLang="zh-CN"/>
              <a:t>A similar traversal of the DAG of above Figure  results in the following revised three-address code:</a:t>
            </a:r>
          </a:p>
          <a:p>
            <a:r>
              <a:rPr lang="en-US" altLang="zh-CN"/>
              <a:t>	t1 = x + 1</a:t>
            </a:r>
          </a:p>
          <a:p>
            <a:r>
              <a:rPr lang="en-US" altLang="zh-CN"/>
              <a:t>	x = t1 * t1</a:t>
            </a:r>
          </a:p>
          <a:p>
            <a:r>
              <a:rPr lang="en-US" altLang="zh-CN"/>
              <a:t>Using DAG to generate target code for a basic block, we automatically </a:t>
            </a:r>
            <a:r>
              <a:rPr lang="en-US" altLang="zh-CN" b="1"/>
              <a:t>get local common sub expression elimination</a:t>
            </a:r>
            <a:endParaRPr lang="en-US" altLang="zh-CN"/>
          </a:p>
          <a:p>
            <a:endParaRPr lang="en-US" altLang="zh-CN"/>
          </a:p>
          <a:p>
            <a:r>
              <a:rPr lang="en-US" altLang="zh-CN"/>
              <a:t>The DAG representation also makes it possible </a:t>
            </a:r>
            <a:r>
              <a:rPr lang="en-US" altLang="zh-CN" b="1"/>
              <a:t>to eliminate redundant stores</a:t>
            </a:r>
            <a:r>
              <a:rPr lang="en-US" altLang="zh-CN"/>
              <a:t> and tells us how many references to each value there are</a:t>
            </a:r>
            <a:endParaRPr lang="zh-CN" altLang="en-US"/>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715" name="Rectangle 3"/>
          <p:cNvSpPr>
            <a:spLocks noGrp="1" noChangeArrowheads="1"/>
          </p:cNvSpPr>
          <p:nvPr>
            <p:ph type="body" idx="1"/>
          </p:nvPr>
        </p:nvSpPr>
        <p:spPr>
          <a:xfrm>
            <a:off x="685800" y="404813"/>
            <a:ext cx="7772400" cy="6119812"/>
          </a:xfrm>
        </p:spPr>
        <p:txBody>
          <a:bodyPr/>
          <a:lstStyle/>
          <a:p>
            <a:pPr>
              <a:lnSpc>
                <a:spcPct val="90000"/>
              </a:lnSpc>
            </a:pPr>
            <a:r>
              <a:rPr lang="en-US" altLang="zh-CN" sz="2400"/>
              <a:t>A final method that is often used to assist </a:t>
            </a:r>
            <a:r>
              <a:rPr lang="en-US" altLang="zh-CN" sz="2400">
                <a:solidFill>
                  <a:srgbClr val="FF3300"/>
                </a:solidFill>
              </a:rPr>
              <a:t>register allocation</a:t>
            </a:r>
            <a:r>
              <a:rPr lang="en-US" altLang="zh-CN" sz="2400"/>
              <a:t> as code generator proceeds </a:t>
            </a:r>
          </a:p>
          <a:p>
            <a:pPr lvl="1">
              <a:lnSpc>
                <a:spcPct val="90000"/>
              </a:lnSpc>
            </a:pPr>
            <a:r>
              <a:rPr lang="en-US" altLang="zh-CN" sz="2000"/>
              <a:t>Involves the maintenance of data called </a:t>
            </a:r>
            <a:r>
              <a:rPr lang="en-US" altLang="zh-CN" sz="2000" b="1"/>
              <a:t>register descriptors</a:t>
            </a:r>
            <a:r>
              <a:rPr lang="en-US" altLang="zh-CN" sz="2000"/>
              <a:t> and </a:t>
            </a:r>
            <a:r>
              <a:rPr lang="en-US" altLang="zh-CN" sz="2000" b="1"/>
              <a:t>address descriptors</a:t>
            </a:r>
            <a:r>
              <a:rPr lang="en-US" altLang="zh-CN" sz="2000"/>
              <a:t>.</a:t>
            </a:r>
          </a:p>
          <a:p>
            <a:pPr lvl="1">
              <a:lnSpc>
                <a:spcPct val="90000"/>
              </a:lnSpc>
            </a:pPr>
            <a:r>
              <a:rPr lang="en-US" altLang="zh-CN" sz="2000" u="sng">
                <a:solidFill>
                  <a:srgbClr val="FF3300"/>
                </a:solidFill>
              </a:rPr>
              <a:t>Register descriptors</a:t>
            </a:r>
            <a:r>
              <a:rPr lang="en-US" altLang="zh-CN" sz="2000"/>
              <a:t> associate with each register a list of the variable names whose value is currently in the register.</a:t>
            </a:r>
          </a:p>
          <a:p>
            <a:pPr lvl="1">
              <a:lnSpc>
                <a:spcPct val="90000"/>
              </a:lnSpc>
            </a:pPr>
            <a:r>
              <a:rPr lang="en-US" altLang="zh-CN" sz="2000" u="sng">
                <a:solidFill>
                  <a:srgbClr val="FF3300"/>
                </a:solidFill>
              </a:rPr>
              <a:t>Address descriptors</a:t>
            </a:r>
            <a:r>
              <a:rPr lang="en-US" altLang="zh-CN" sz="2000"/>
              <a:t> associate with each variable name the locations in memory where its value is to be found.</a:t>
            </a:r>
          </a:p>
          <a:p>
            <a:pPr>
              <a:lnSpc>
                <a:spcPct val="90000"/>
              </a:lnSpc>
            </a:pPr>
            <a:r>
              <a:rPr lang="en-US" altLang="zh-CN" sz="2400"/>
              <a:t>For example, take the basic block DAG of Figure 8.19 and consider the generation of TM code </a:t>
            </a:r>
            <a:r>
              <a:rPr lang="en-US" altLang="zh-CN" sz="2400">
                <a:solidFill>
                  <a:srgbClr val="FF3300"/>
                </a:solidFill>
              </a:rPr>
              <a:t>according to a left-to-right traversal of the interior nodes</a:t>
            </a:r>
            <a:r>
              <a:rPr lang="en-US" altLang="zh-CN" sz="2400"/>
              <a:t>, </a:t>
            </a:r>
          </a:p>
          <a:p>
            <a:pPr lvl="1">
              <a:lnSpc>
                <a:spcPct val="90000"/>
              </a:lnSpc>
            </a:pPr>
            <a:r>
              <a:rPr lang="en-US" altLang="zh-CN" sz="2000"/>
              <a:t>Using the three registers 0, 1, and 2. </a:t>
            </a:r>
          </a:p>
          <a:p>
            <a:pPr lvl="1">
              <a:lnSpc>
                <a:spcPct val="90000"/>
              </a:lnSpc>
            </a:pPr>
            <a:r>
              <a:rPr lang="en-US" altLang="zh-CN" sz="2000"/>
              <a:t>Assume that there are four address descriptors: </a:t>
            </a:r>
            <a:endParaRPr lang="en-US" altLang="zh-CN" sz="2000" b="1"/>
          </a:p>
          <a:p>
            <a:pPr lvl="1">
              <a:lnSpc>
                <a:spcPct val="90000"/>
              </a:lnSpc>
              <a:buFontTx/>
              <a:buNone/>
            </a:pPr>
            <a:r>
              <a:rPr lang="en-US" altLang="zh-CN" sz="2000" b="1"/>
              <a:t>inReg(reg_no)</a:t>
            </a:r>
            <a:r>
              <a:rPr lang="en-US" altLang="zh-CN" sz="2000"/>
              <a:t>, </a:t>
            </a:r>
            <a:endParaRPr lang="en-US" altLang="zh-CN" sz="2000" b="1"/>
          </a:p>
          <a:p>
            <a:pPr lvl="1">
              <a:lnSpc>
                <a:spcPct val="90000"/>
              </a:lnSpc>
              <a:buFontTx/>
              <a:buNone/>
            </a:pPr>
            <a:r>
              <a:rPr lang="en-US" altLang="zh-CN" sz="2000" b="1"/>
              <a:t>isGlobal(global_offset)</a:t>
            </a:r>
            <a:r>
              <a:rPr lang="en-US" altLang="zh-CN" sz="2000"/>
              <a:t>, </a:t>
            </a:r>
            <a:endParaRPr lang="en-US" altLang="zh-CN" sz="2000" b="1"/>
          </a:p>
          <a:p>
            <a:pPr lvl="1">
              <a:lnSpc>
                <a:spcPct val="90000"/>
              </a:lnSpc>
              <a:buFontTx/>
              <a:buNone/>
            </a:pPr>
            <a:r>
              <a:rPr lang="en-US" altLang="zh-CN" sz="2000" b="1"/>
              <a:t>isTemp(temp_offset</a:t>
            </a:r>
            <a:r>
              <a:rPr lang="en-US" altLang="zh-CN" sz="2000"/>
              <a:t>), </a:t>
            </a:r>
          </a:p>
          <a:p>
            <a:pPr lvl="1">
              <a:lnSpc>
                <a:spcPct val="90000"/>
              </a:lnSpc>
              <a:buFontTx/>
              <a:buNone/>
            </a:pPr>
            <a:r>
              <a:rPr lang="en-US" altLang="zh-CN" sz="2000"/>
              <a:t>and </a:t>
            </a:r>
            <a:r>
              <a:rPr lang="en-US" altLang="zh-CN" sz="2000" b="1"/>
              <a:t>isCounst(value)</a:t>
            </a:r>
            <a:r>
              <a:rPr lang="en-US" altLang="zh-CN" sz="2000"/>
              <a:t>. </a:t>
            </a:r>
            <a:endParaRPr lang="zh-CN" altLang="en-US" sz="200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6741" name="Rectangle 5"/>
          <p:cNvSpPr>
            <a:spLocks noChangeArrowheads="1"/>
          </p:cNvSpPr>
          <p:nvPr/>
        </p:nvSpPr>
        <p:spPr bwMode="auto">
          <a:xfrm>
            <a:off x="0" y="2519363"/>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756740" name="Object 4"/>
          <p:cNvGraphicFramePr>
            <a:graphicFrameLocks noChangeAspect="1"/>
          </p:cNvGraphicFramePr>
          <p:nvPr/>
        </p:nvGraphicFramePr>
        <p:xfrm>
          <a:off x="1260475" y="3976688"/>
          <a:ext cx="5832475" cy="2620962"/>
        </p:xfrm>
        <a:graphic>
          <a:graphicData uri="http://schemas.openxmlformats.org/presentationml/2006/ole">
            <p:oleObj spid="_x0000_s756740" name="位图图像" r:id="rId3" imgW="4048690" imgH="1819529" progId="PBrush">
              <p:embed/>
            </p:oleObj>
          </a:graphicData>
        </a:graphic>
      </p:graphicFrame>
      <p:sp>
        <p:nvSpPr>
          <p:cNvPr id="756742" name="Text Box 6"/>
          <p:cNvSpPr txBox="1">
            <a:spLocks noChangeArrowheads="1"/>
          </p:cNvSpPr>
          <p:nvPr/>
        </p:nvSpPr>
        <p:spPr bwMode="auto">
          <a:xfrm>
            <a:off x="539750" y="260350"/>
            <a:ext cx="8064500" cy="3743325"/>
          </a:xfrm>
          <a:prstGeom prst="rect">
            <a:avLst/>
          </a:prstGeom>
          <a:noFill/>
          <a:ln w="9525">
            <a:noFill/>
            <a:miter lim="800000"/>
            <a:headEnd/>
            <a:tailEnd/>
          </a:ln>
          <a:effectLst/>
        </p:spPr>
        <p:txBody>
          <a:bodyPr>
            <a:spAutoFit/>
          </a:bodyPr>
          <a:lstStyle/>
          <a:p>
            <a:pPr>
              <a:spcBef>
                <a:spcPct val="50000"/>
              </a:spcBef>
            </a:pPr>
            <a:r>
              <a:rPr lang="en-US" altLang="zh-CN"/>
              <a:t>Assume further that </a:t>
            </a:r>
            <a:r>
              <a:rPr lang="en-US" altLang="zh-CN">
                <a:solidFill>
                  <a:srgbClr val="FF3300"/>
                </a:solidFill>
              </a:rPr>
              <a:t>x is in global location 0</a:t>
            </a:r>
            <a:r>
              <a:rPr lang="en-US" altLang="zh-CN"/>
              <a:t>, that </a:t>
            </a:r>
            <a:r>
              <a:rPr lang="en-US" altLang="zh-CN">
                <a:solidFill>
                  <a:srgbClr val="FF3300"/>
                </a:solidFill>
              </a:rPr>
              <a:t>fact is in global location 1</a:t>
            </a:r>
            <a:r>
              <a:rPr lang="en-US" altLang="zh-CN"/>
              <a:t>, that global locations are accessed via the </a:t>
            </a:r>
            <a:r>
              <a:rPr lang="en-US" altLang="zh-CN">
                <a:solidFill>
                  <a:srgbClr val="FF3300"/>
                </a:solidFill>
              </a:rPr>
              <a:t>gp</a:t>
            </a:r>
            <a:r>
              <a:rPr lang="en-US" altLang="zh-CN"/>
              <a:t> register, and that temporary locations are accessed via the </a:t>
            </a:r>
            <a:r>
              <a:rPr lang="en-US" altLang="zh-CN">
                <a:solidFill>
                  <a:srgbClr val="FF3300"/>
                </a:solidFill>
              </a:rPr>
              <a:t>mp</a:t>
            </a:r>
            <a:r>
              <a:rPr lang="en-US" altLang="zh-CN"/>
              <a:t> register. </a:t>
            </a:r>
          </a:p>
          <a:p>
            <a:pPr>
              <a:spcBef>
                <a:spcPct val="50000"/>
              </a:spcBef>
            </a:pPr>
            <a:r>
              <a:rPr lang="en-US" altLang="zh-CN"/>
              <a:t>Finally, assume also that none of the registers begin with any values in them. </a:t>
            </a:r>
          </a:p>
          <a:p>
            <a:pPr>
              <a:spcBef>
                <a:spcPct val="50000"/>
              </a:spcBef>
            </a:pPr>
            <a:r>
              <a:rPr lang="en-US" altLang="zh-CN"/>
              <a:t>Then, before code generation for the basic block begins, the address descriptors for the variables and constants would be as follows:</a:t>
            </a:r>
            <a:endParaRPr lang="zh-CN" altLang="en-US"/>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65" name="Rectangle 5"/>
          <p:cNvSpPr>
            <a:spLocks noChangeArrowheads="1"/>
          </p:cNvSpPr>
          <p:nvPr/>
        </p:nvSpPr>
        <p:spPr bwMode="auto">
          <a:xfrm>
            <a:off x="0" y="2709863"/>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757764" name="Object 4"/>
          <p:cNvGraphicFramePr>
            <a:graphicFrameLocks noChangeAspect="1"/>
          </p:cNvGraphicFramePr>
          <p:nvPr/>
        </p:nvGraphicFramePr>
        <p:xfrm>
          <a:off x="527050" y="3933825"/>
          <a:ext cx="7716838" cy="2106613"/>
        </p:xfrm>
        <a:graphic>
          <a:graphicData uri="http://schemas.openxmlformats.org/presentationml/2006/ole">
            <p:oleObj spid="_x0000_s757764" name="位图图像" r:id="rId3" imgW="6897063" imgH="1886213" progId="PBrush">
              <p:embed/>
            </p:oleObj>
          </a:graphicData>
        </a:graphic>
      </p:graphicFrame>
      <p:sp>
        <p:nvSpPr>
          <p:cNvPr id="757766" name="Text Box 6"/>
          <p:cNvSpPr txBox="1">
            <a:spLocks noChangeArrowheads="1"/>
          </p:cNvSpPr>
          <p:nvPr/>
        </p:nvSpPr>
        <p:spPr bwMode="auto">
          <a:xfrm>
            <a:off x="468313" y="476250"/>
            <a:ext cx="8135937" cy="3013075"/>
          </a:xfrm>
          <a:prstGeom prst="rect">
            <a:avLst/>
          </a:prstGeom>
          <a:noFill/>
          <a:ln w="9525">
            <a:noFill/>
            <a:miter lim="800000"/>
            <a:headEnd/>
            <a:tailEnd/>
          </a:ln>
          <a:effectLst/>
        </p:spPr>
        <p:txBody>
          <a:bodyPr>
            <a:spAutoFit/>
          </a:bodyPr>
          <a:lstStyle/>
          <a:p>
            <a:r>
              <a:rPr lang="en-US" altLang="zh-CN"/>
              <a:t>Now assume that the following code is generated:</a:t>
            </a:r>
            <a:endParaRPr lang="en-US" altLang="zh-CN" b="1"/>
          </a:p>
          <a:p>
            <a:r>
              <a:rPr lang="en-US" altLang="zh-CN" b="1"/>
              <a:t>	LD 0,1(gp) load fact into reg 0</a:t>
            </a:r>
          </a:p>
          <a:p>
            <a:r>
              <a:rPr lang="en-US" altLang="zh-CN" b="1"/>
              <a:t>	LD 1,0(gp) load x into reg 1</a:t>
            </a:r>
          </a:p>
          <a:p>
            <a:r>
              <a:rPr lang="en-US" altLang="zh-CN" b="1"/>
              <a:t>	MUL 0,0,1</a:t>
            </a:r>
          </a:p>
          <a:p>
            <a:endParaRPr lang="en-US" altLang="zh-CN"/>
          </a:p>
          <a:p>
            <a:r>
              <a:rPr lang="en-US" altLang="zh-CN"/>
              <a:t>The address descriptors would now be</a:t>
            </a:r>
          </a:p>
          <a:p>
            <a:endParaRPr lang="en-US" altLang="zh-CN"/>
          </a:p>
          <a:p>
            <a:r>
              <a:rPr lang="en-US" altLang="zh-CN"/>
              <a:t>Variable/Constant 			Address Descriptors</a:t>
            </a:r>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65729" name="Group 129"/>
          <p:cNvGraphicFramePr>
            <a:graphicFrameLocks noGrp="1"/>
          </p:cNvGraphicFramePr>
          <p:nvPr/>
        </p:nvGraphicFramePr>
        <p:xfrm>
          <a:off x="1476375" y="1989138"/>
          <a:ext cx="6191250" cy="2663826"/>
        </p:xfrm>
        <a:graphic>
          <a:graphicData uri="http://schemas.openxmlformats.org/drawingml/2006/table">
            <a:tbl>
              <a:tblPr/>
              <a:tblGrid>
                <a:gridCol w="3249613"/>
                <a:gridCol w="2941637"/>
              </a:tblGrid>
              <a:tr h="533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0" i="0" u="none" strike="noStrike" cap="none" normalizeH="0" baseline="0" smtClean="0">
                          <a:ln>
                            <a:noFill/>
                          </a:ln>
                          <a:solidFill>
                            <a:schemeClr val="tx1"/>
                          </a:solidFill>
                          <a:effectLst/>
                          <a:latin typeface="Times New Roman" pitchFamily="18" charset="0"/>
                          <a:ea typeface="宋体" pitchFamily="2" charset="-122"/>
                        </a:rPr>
                        <a:t>Name</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800" b="0" i="0" u="none" strike="noStrike" cap="none" normalizeH="0" baseline="0" smtClean="0">
                          <a:ln>
                            <a:noFill/>
                          </a:ln>
                          <a:solidFill>
                            <a:schemeClr val="tx1"/>
                          </a:solidFill>
                          <a:effectLst/>
                          <a:latin typeface="Times New Roman" pitchFamily="18" charset="0"/>
                          <a:ea typeface="宋体" pitchFamily="2" charset="-122"/>
                        </a:rPr>
                        <a:t>Offset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18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x</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3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c</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18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-24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3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y</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smtClean="0">
                          <a:ln>
                            <a:noFill/>
                          </a:ln>
                          <a:solidFill>
                            <a:schemeClr val="tx1"/>
                          </a:solidFill>
                          <a:effectLst/>
                          <a:latin typeface="Times New Roman" pitchFamily="18" charset="0"/>
                          <a:ea typeface="宋体" pitchFamily="2" charset="-122"/>
                        </a:rPr>
                        <a:t>-32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65730" name="Text Box 130"/>
          <p:cNvSpPr txBox="1">
            <a:spLocks noChangeArrowheads="1"/>
          </p:cNvSpPr>
          <p:nvPr/>
        </p:nvSpPr>
        <p:spPr bwMode="auto">
          <a:xfrm>
            <a:off x="539750" y="476250"/>
            <a:ext cx="7993063" cy="1187450"/>
          </a:xfrm>
          <a:prstGeom prst="rect">
            <a:avLst/>
          </a:prstGeom>
          <a:noFill/>
          <a:ln w="9525">
            <a:noFill/>
            <a:miter lim="800000"/>
            <a:headEnd/>
            <a:tailEnd/>
          </a:ln>
          <a:effectLst/>
        </p:spPr>
        <p:txBody>
          <a:bodyPr>
            <a:spAutoFit/>
          </a:bodyPr>
          <a:lstStyle/>
          <a:p>
            <a:pPr>
              <a:spcBef>
                <a:spcPct val="50000"/>
              </a:spcBef>
            </a:pPr>
            <a:r>
              <a:rPr lang="en-US" altLang="zh-CN"/>
              <a:t>      Assuming two bytes for integers, four bytes for addresses, one byte for character and eight bytes for double-precision floating point, we would have the following offset values: </a:t>
            </a:r>
            <a:endParaRPr lang="zh-CN" altLang="en-US"/>
          </a:p>
        </p:txBody>
      </p:sp>
      <p:sp>
        <p:nvSpPr>
          <p:cNvPr id="665731" name="Text Box 131"/>
          <p:cNvSpPr txBox="1">
            <a:spLocks noChangeArrowheads="1"/>
          </p:cNvSpPr>
          <p:nvPr/>
        </p:nvSpPr>
        <p:spPr bwMode="auto">
          <a:xfrm>
            <a:off x="611188" y="5157788"/>
            <a:ext cx="7848600" cy="1187450"/>
          </a:xfrm>
          <a:prstGeom prst="rect">
            <a:avLst/>
          </a:prstGeom>
          <a:noFill/>
          <a:ln w="9525">
            <a:noFill/>
            <a:miter lim="800000"/>
            <a:headEnd/>
            <a:tailEnd/>
          </a:ln>
          <a:effectLst/>
        </p:spPr>
        <p:txBody>
          <a:bodyPr>
            <a:spAutoFit/>
          </a:bodyPr>
          <a:lstStyle/>
          <a:p>
            <a:r>
              <a:rPr lang="en-US" altLang="zh-CN"/>
              <a:t>     Now, an access of a[i], would require the computation of the address:</a:t>
            </a:r>
          </a:p>
          <a:p>
            <a:r>
              <a:rPr lang="en-US" altLang="zh-CN"/>
              <a:t>			(-24+2*i)(fp)</a:t>
            </a:r>
            <a:endParaRPr lang="zh-CN" altLang="en-US"/>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8788" name="Picture 4"/>
          <p:cNvPicPr>
            <a:picLocks noChangeAspect="1" noChangeArrowheads="1"/>
          </p:cNvPicPr>
          <p:nvPr/>
        </p:nvPicPr>
        <p:blipFill>
          <a:blip r:embed="rId2"/>
          <a:srcRect/>
          <a:stretch>
            <a:fillRect/>
          </a:stretch>
        </p:blipFill>
        <p:spPr bwMode="auto">
          <a:xfrm>
            <a:off x="395288" y="3429000"/>
            <a:ext cx="8397875" cy="1506538"/>
          </a:xfrm>
          <a:prstGeom prst="rect">
            <a:avLst/>
          </a:prstGeom>
          <a:noFill/>
          <a:ln w="9525">
            <a:noFill/>
            <a:miter lim="800000"/>
            <a:headEnd/>
            <a:tailEnd/>
          </a:ln>
        </p:spPr>
      </p:pic>
      <p:sp>
        <p:nvSpPr>
          <p:cNvPr id="758789" name="Text Box 5"/>
          <p:cNvSpPr txBox="1">
            <a:spLocks noChangeArrowheads="1"/>
          </p:cNvSpPr>
          <p:nvPr/>
        </p:nvSpPr>
        <p:spPr bwMode="auto">
          <a:xfrm>
            <a:off x="468313" y="1125538"/>
            <a:ext cx="8135937" cy="1187450"/>
          </a:xfrm>
          <a:prstGeom prst="rect">
            <a:avLst/>
          </a:prstGeom>
          <a:noFill/>
          <a:ln w="9525">
            <a:noFill/>
            <a:miter lim="800000"/>
            <a:headEnd/>
            <a:tailEnd/>
          </a:ln>
          <a:effectLst/>
        </p:spPr>
        <p:txBody>
          <a:bodyPr>
            <a:spAutoFit/>
          </a:bodyPr>
          <a:lstStyle/>
          <a:p>
            <a:r>
              <a:rPr lang="en-US" altLang="zh-CN"/>
              <a:t>And the register descriptors would be</a:t>
            </a:r>
          </a:p>
          <a:p>
            <a:endParaRPr lang="en-US" altLang="zh-CN"/>
          </a:p>
          <a:p>
            <a:r>
              <a:rPr lang="en-US" altLang="zh-CN"/>
              <a:t>Register                         	                      Variables Contained</a:t>
            </a:r>
            <a:endParaRPr lang="zh-CN" altLang="en-US"/>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9812" name="Picture 4"/>
          <p:cNvPicPr>
            <a:picLocks noChangeAspect="1" noChangeArrowheads="1"/>
          </p:cNvPicPr>
          <p:nvPr/>
        </p:nvPicPr>
        <p:blipFill>
          <a:blip r:embed="rId2"/>
          <a:srcRect/>
          <a:stretch>
            <a:fillRect/>
          </a:stretch>
        </p:blipFill>
        <p:spPr bwMode="auto">
          <a:xfrm>
            <a:off x="250825" y="2324100"/>
            <a:ext cx="8497888" cy="2184400"/>
          </a:xfrm>
          <a:prstGeom prst="rect">
            <a:avLst/>
          </a:prstGeom>
          <a:noFill/>
          <a:ln w="9525">
            <a:noFill/>
            <a:miter lim="800000"/>
            <a:headEnd/>
            <a:tailEnd/>
          </a:ln>
        </p:spPr>
      </p:pic>
      <p:sp>
        <p:nvSpPr>
          <p:cNvPr id="759813" name="Text Box 5"/>
          <p:cNvSpPr txBox="1">
            <a:spLocks noChangeArrowheads="1"/>
          </p:cNvSpPr>
          <p:nvPr/>
        </p:nvSpPr>
        <p:spPr bwMode="auto">
          <a:xfrm>
            <a:off x="468313" y="188913"/>
            <a:ext cx="7920037" cy="1917700"/>
          </a:xfrm>
          <a:prstGeom prst="rect">
            <a:avLst/>
          </a:prstGeom>
          <a:noFill/>
          <a:ln w="9525">
            <a:noFill/>
            <a:miter lim="800000"/>
            <a:headEnd/>
            <a:tailEnd/>
          </a:ln>
          <a:effectLst/>
        </p:spPr>
        <p:txBody>
          <a:bodyPr>
            <a:spAutoFit/>
          </a:bodyPr>
          <a:lstStyle/>
          <a:p>
            <a:r>
              <a:rPr lang="en-US" altLang="zh-CN"/>
              <a:t>Now, given the subsequent code</a:t>
            </a:r>
            <a:endParaRPr lang="en-US" altLang="zh-CN" b="1"/>
          </a:p>
          <a:p>
            <a:r>
              <a:rPr lang="en-US" altLang="zh-CN" b="1"/>
              <a:t>	LDC 2,1(0) load constant 1 into reg 2</a:t>
            </a:r>
          </a:p>
          <a:p>
            <a:r>
              <a:rPr lang="en-US" altLang="zh-CN" b="1"/>
              <a:t>	ADD 1,1,2</a:t>
            </a:r>
            <a:endParaRPr lang="en-US" altLang="zh-CN"/>
          </a:p>
          <a:p>
            <a:r>
              <a:rPr lang="en-US" altLang="zh-CN"/>
              <a:t>The address descriptors would become:</a:t>
            </a:r>
          </a:p>
          <a:p>
            <a:r>
              <a:rPr lang="en-US" altLang="zh-CN"/>
              <a:t>Variable/Constant 			Address Descriptors</a:t>
            </a:r>
            <a:endParaRPr lang="zh-CN" altLang="en-US"/>
          </a:p>
        </p:txBody>
      </p:sp>
      <p:pic>
        <p:nvPicPr>
          <p:cNvPr id="759814" name="Picture 6"/>
          <p:cNvPicPr>
            <a:picLocks noChangeAspect="1" noChangeArrowheads="1"/>
          </p:cNvPicPr>
          <p:nvPr/>
        </p:nvPicPr>
        <p:blipFill>
          <a:blip r:embed="rId3"/>
          <a:srcRect/>
          <a:stretch>
            <a:fillRect/>
          </a:stretch>
        </p:blipFill>
        <p:spPr bwMode="auto">
          <a:xfrm>
            <a:off x="323850" y="5454650"/>
            <a:ext cx="8250238" cy="1358900"/>
          </a:xfrm>
          <a:prstGeom prst="rect">
            <a:avLst/>
          </a:prstGeom>
          <a:noFill/>
          <a:ln w="9525">
            <a:noFill/>
            <a:miter lim="800000"/>
            <a:headEnd/>
            <a:tailEnd/>
          </a:ln>
        </p:spPr>
      </p:pic>
      <p:sp>
        <p:nvSpPr>
          <p:cNvPr id="759815" name="Text Box 7"/>
          <p:cNvSpPr txBox="1">
            <a:spLocks noChangeArrowheads="1"/>
          </p:cNvSpPr>
          <p:nvPr/>
        </p:nvSpPr>
        <p:spPr bwMode="auto">
          <a:xfrm>
            <a:off x="395288" y="4652963"/>
            <a:ext cx="8208962" cy="822325"/>
          </a:xfrm>
          <a:prstGeom prst="rect">
            <a:avLst/>
          </a:prstGeom>
          <a:noFill/>
          <a:ln w="9525">
            <a:noFill/>
            <a:miter lim="800000"/>
            <a:headEnd/>
            <a:tailEnd/>
          </a:ln>
          <a:effectLst/>
        </p:spPr>
        <p:txBody>
          <a:bodyPr>
            <a:spAutoFit/>
          </a:bodyPr>
          <a:lstStyle/>
          <a:p>
            <a:r>
              <a:rPr lang="en-US" altLang="zh-CN"/>
              <a:t>And the register descriptors would become:</a:t>
            </a:r>
          </a:p>
          <a:p>
            <a:r>
              <a:rPr lang="en-US" altLang="zh-CN"/>
              <a:t>Register                                                           Variables Contained</a:t>
            </a:r>
            <a:endParaRPr lang="zh-CN" altLang="en-US"/>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ctrTitle"/>
          </p:nvPr>
        </p:nvSpPr>
        <p:spPr/>
        <p:txBody>
          <a:bodyPr/>
          <a:lstStyle/>
          <a:p>
            <a:r>
              <a:rPr lang="en-US" altLang="zh-CN"/>
              <a:t>End of Part Three</a:t>
            </a:r>
          </a:p>
        </p:txBody>
      </p:sp>
      <p:sp>
        <p:nvSpPr>
          <p:cNvPr id="63491" name="Rectangle 3"/>
          <p:cNvSpPr>
            <a:spLocks noGrp="1" noChangeArrowheads="1"/>
          </p:cNvSpPr>
          <p:nvPr>
            <p:ph type="subTitle" idx="1"/>
          </p:nvPr>
        </p:nvSpPr>
        <p:spPr/>
        <p:txBody>
          <a:bodyPr/>
          <a:lstStyle/>
          <a:p>
            <a:r>
              <a:rPr lang="en-US" altLang="zh-CN"/>
              <a:t>THANKS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6627" name="Rectangle 3"/>
          <p:cNvSpPr>
            <a:spLocks noGrp="1" noChangeArrowheads="1"/>
          </p:cNvSpPr>
          <p:nvPr>
            <p:ph type="body" idx="1"/>
          </p:nvPr>
        </p:nvSpPr>
        <p:spPr>
          <a:xfrm>
            <a:off x="685800" y="908050"/>
            <a:ext cx="7772400" cy="5187950"/>
          </a:xfrm>
        </p:spPr>
        <p:txBody>
          <a:bodyPr/>
          <a:lstStyle/>
          <a:p>
            <a:r>
              <a:rPr lang="en-US" altLang="zh-CN"/>
              <a:t>For the expression: </a:t>
            </a:r>
            <a:r>
              <a:rPr lang="en-US" altLang="zh-CN" b="1"/>
              <a:t>( x = x +3 ) + 4, the p-code and three-address code:</a:t>
            </a:r>
            <a:endParaRPr lang="en-US" altLang="zh-CN"/>
          </a:p>
          <a:p>
            <a:pPr>
              <a:buFontTx/>
              <a:buNone/>
            </a:pPr>
            <a:r>
              <a:rPr lang="en-US" altLang="zh-CN"/>
              <a:t>         </a:t>
            </a:r>
            <a:r>
              <a:rPr lang="en-US" altLang="zh-CN" sz="2800"/>
              <a:t>Lad x</a:t>
            </a:r>
          </a:p>
          <a:p>
            <a:pPr>
              <a:buFontTx/>
              <a:buNone/>
            </a:pPr>
            <a:r>
              <a:rPr lang="en-US" altLang="zh-CN" sz="2800"/>
              <a:t>		Lod x						</a:t>
            </a:r>
          </a:p>
          <a:p>
            <a:pPr>
              <a:buFontTx/>
              <a:buNone/>
            </a:pPr>
            <a:r>
              <a:rPr lang="en-US" altLang="zh-CN" sz="2800"/>
              <a:t>		Ldc 3						</a:t>
            </a:r>
          </a:p>
          <a:p>
            <a:pPr>
              <a:buFontTx/>
              <a:buNone/>
            </a:pPr>
            <a:r>
              <a:rPr lang="en-US" altLang="zh-CN" sz="2800"/>
              <a:t>		Adi		t1=x+3</a:t>
            </a:r>
          </a:p>
          <a:p>
            <a:pPr>
              <a:buFontTx/>
              <a:buNone/>
            </a:pPr>
            <a:r>
              <a:rPr lang="en-US" altLang="zh-CN" sz="2800"/>
              <a:t>		Stn		x=t1</a:t>
            </a:r>
          </a:p>
          <a:p>
            <a:pPr>
              <a:buFontTx/>
              <a:buNone/>
            </a:pPr>
            <a:r>
              <a:rPr lang="en-US" altLang="zh-CN" sz="2800"/>
              <a:t>		Ldc 4</a:t>
            </a:r>
          </a:p>
          <a:p>
            <a:pPr>
              <a:buFontTx/>
              <a:buNone/>
            </a:pPr>
            <a:r>
              <a:rPr lang="en-US" altLang="zh-CN" sz="2800"/>
              <a:t>		Adi		t2=t1+4</a:t>
            </a:r>
            <a:endParaRPr lang="zh-CN" altLang="en-US" sz="28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7652" name="Rectangle 4"/>
          <p:cNvSpPr>
            <a:spLocks noGrp="1" noChangeArrowheads="1"/>
          </p:cNvSpPr>
          <p:nvPr>
            <p:ph type="ctrTitle"/>
          </p:nvPr>
        </p:nvSpPr>
        <p:spPr/>
        <p:txBody>
          <a:bodyPr/>
          <a:lstStyle/>
          <a:p>
            <a:r>
              <a:rPr lang="en-US" altLang="zh-CN" sz="3600" b="1"/>
              <a:t>8.6.1 The Borland 3.0 C Compiler for the 80X86</a:t>
            </a:r>
            <a:endParaRPr lang="zh-CN" altLang="en-US" sz="3600" b="1"/>
          </a:p>
        </p:txBody>
      </p:sp>
      <p:sp>
        <p:nvSpPr>
          <p:cNvPr id="667653" name="Rectangle 5"/>
          <p:cNvSpPr>
            <a:spLocks noGrp="1" noChangeArrowheads="1"/>
          </p:cNvSpPr>
          <p:nvPr>
            <p:ph type="subTitle" idx="1"/>
          </p:nvPr>
        </p:nvSpPr>
        <p:spPr/>
        <p:txBody>
          <a:bodyPr/>
          <a:lstStyle/>
          <a:p>
            <a:endParaRPr lang="zh-CN" altLang="en-US"/>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默认设计模板">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2018</TotalTime>
  <Words>3056</Words>
  <Application>Microsoft PowerPoint</Application>
  <PresentationFormat>On-screen Show (4:3)</PresentationFormat>
  <Paragraphs>541</Paragraphs>
  <Slides>72</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72</vt:i4>
      </vt:variant>
    </vt:vector>
  </HeadingPairs>
  <TitlesOfParts>
    <vt:vector size="74" baseType="lpstr">
      <vt:lpstr>默认设计模板</vt:lpstr>
      <vt:lpstr>位图图像</vt:lpstr>
      <vt:lpstr>COMPILER CONSTRUCTION</vt:lpstr>
      <vt:lpstr>8. Code Generation </vt:lpstr>
      <vt:lpstr>Contents</vt:lpstr>
      <vt:lpstr>8.6 Code Generation in Commercial Compilers: Two Case Studies</vt:lpstr>
      <vt:lpstr>Slide 5</vt:lpstr>
      <vt:lpstr>Slide 6</vt:lpstr>
      <vt:lpstr>Slide 7</vt:lpstr>
      <vt:lpstr>Slide 8</vt:lpstr>
      <vt:lpstr>8.6.1 The Borland 3.0 C Compiler for the 80X86</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8.6.2 The Sun 2.0 C Compiler for Sun SPARCstation</vt:lpstr>
      <vt:lpstr>Slide 25</vt:lpstr>
      <vt:lpstr>Slide 26</vt:lpstr>
      <vt:lpstr>Slide 27</vt:lpstr>
      <vt:lpstr>Slide 28</vt:lpstr>
      <vt:lpstr>Slide 29</vt:lpstr>
      <vt:lpstr>Slide 30</vt:lpstr>
      <vt:lpstr>Slide 31</vt:lpstr>
      <vt:lpstr>Slide 32</vt:lpstr>
      <vt:lpstr>Slide 33</vt:lpstr>
      <vt:lpstr>Slide 34</vt:lpstr>
      <vt:lpstr>Slide 35</vt:lpstr>
      <vt:lpstr>8.8 Code Generation for the Tiny Language</vt:lpstr>
      <vt:lpstr>8.8.1 The TM Interface of the TINY Code Generator</vt:lpstr>
      <vt:lpstr>Slide 38</vt:lpstr>
      <vt:lpstr>Slide 39</vt:lpstr>
      <vt:lpstr>8.8.2 The TINY Code Generator</vt:lpstr>
      <vt:lpstr>Slide 41</vt:lpstr>
      <vt:lpstr>Slide 42</vt:lpstr>
      <vt:lpstr>Slide 43</vt:lpstr>
      <vt:lpstr>8.8.3 Generating and Using TM Code Files with the TINY Compiler</vt:lpstr>
      <vt:lpstr>8.8.4 A Sample TM Code File Generated by the TINY Compiler</vt:lpstr>
      <vt:lpstr>8.9 A Survey of Code Optimizations Techniques</vt:lpstr>
      <vt:lpstr>8.9.1 Principal Sources of Code Optimizations</vt:lpstr>
      <vt:lpstr>Slide 48</vt:lpstr>
      <vt:lpstr>Slide 49</vt:lpstr>
      <vt:lpstr>8.9.2 Classification of Optimizations</vt:lpstr>
      <vt:lpstr>Slide 51</vt:lpstr>
      <vt:lpstr>Slide 52</vt:lpstr>
      <vt:lpstr>Slide 53</vt:lpstr>
      <vt:lpstr>Slide 54</vt:lpstr>
      <vt:lpstr>Slide 55</vt:lpstr>
      <vt:lpstr>Slide 56</vt:lpstr>
      <vt:lpstr>8.9.3 Data Structures and Implementation Techniques for Optimizations</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End of Part Three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IBRAHIM ITD</dc:creator>
  <cp:lastModifiedBy>HP</cp:lastModifiedBy>
  <cp:revision>255</cp:revision>
  <dcterms:created xsi:type="dcterms:W3CDTF">1601-01-01T00:00:00Z</dcterms:created>
  <dcterms:modified xsi:type="dcterms:W3CDTF">2017-04-17T09:01:51Z</dcterms:modified>
</cp:coreProperties>
</file>