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doc" ContentType="application/msword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4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Default Extension="emf" ContentType="image/x-emf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434" r:id="rId4"/>
    <p:sldId id="435" r:id="rId5"/>
    <p:sldId id="436" r:id="rId6"/>
    <p:sldId id="437" r:id="rId7"/>
    <p:sldId id="438" r:id="rId8"/>
    <p:sldId id="439" r:id="rId9"/>
    <p:sldId id="440" r:id="rId10"/>
    <p:sldId id="441" r:id="rId11"/>
    <p:sldId id="481" r:id="rId12"/>
    <p:sldId id="442" r:id="rId13"/>
    <p:sldId id="443" r:id="rId14"/>
    <p:sldId id="444" r:id="rId15"/>
    <p:sldId id="445" r:id="rId16"/>
    <p:sldId id="446" r:id="rId17"/>
    <p:sldId id="447" r:id="rId18"/>
    <p:sldId id="448" r:id="rId19"/>
    <p:sldId id="449" r:id="rId20"/>
    <p:sldId id="450" r:id="rId21"/>
    <p:sldId id="451" r:id="rId22"/>
    <p:sldId id="452" r:id="rId23"/>
    <p:sldId id="453" r:id="rId24"/>
    <p:sldId id="454" r:id="rId25"/>
    <p:sldId id="455" r:id="rId26"/>
    <p:sldId id="456" r:id="rId27"/>
    <p:sldId id="457" r:id="rId28"/>
    <p:sldId id="458" r:id="rId29"/>
    <p:sldId id="459" r:id="rId30"/>
    <p:sldId id="460" r:id="rId31"/>
    <p:sldId id="461" r:id="rId32"/>
    <p:sldId id="462" r:id="rId33"/>
    <p:sldId id="463" r:id="rId34"/>
    <p:sldId id="480" r:id="rId35"/>
    <p:sldId id="464" r:id="rId36"/>
    <p:sldId id="465" r:id="rId37"/>
    <p:sldId id="466" r:id="rId38"/>
    <p:sldId id="467" r:id="rId39"/>
    <p:sldId id="468" r:id="rId40"/>
    <p:sldId id="469" r:id="rId41"/>
    <p:sldId id="470" r:id="rId42"/>
    <p:sldId id="471" r:id="rId43"/>
    <p:sldId id="472" r:id="rId44"/>
    <p:sldId id="473" r:id="rId45"/>
    <p:sldId id="474" r:id="rId46"/>
    <p:sldId id="475" r:id="rId47"/>
    <p:sldId id="476" r:id="rId48"/>
    <p:sldId id="477" r:id="rId49"/>
    <p:sldId id="478" r:id="rId50"/>
    <p:sldId id="479" r:id="rId51"/>
    <p:sldId id="301" r:id="rId5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05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FDC8641-3F68-4973-868F-0E8F82955454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BDCA759-F26F-4312-8550-504F8A485BC2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6F23ECD-4543-48E0-A41E-F5D9FA6FC00E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9E6620-78AD-4C8E-9CAB-DF71B8DB7EAF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0DDB806-3EE7-4550-B334-D9EC8F1F06C3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A09E735-D86E-4D09-8189-609C3D4CC5D7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34EECB2-9FD3-41C0-AD08-14704F16BBFF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E2E0A10-4986-4B26-9F54-576916969AAF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7B07457-0E7D-46AE-9DC0-801C84ADCFDD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C863763-27A2-4F54-89EE-2686DBA1AC0A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6138C53-C1F6-48D1-BD08-40E15B093537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zh-CN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zh-CN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2306EF92-3E87-45E3-8479-7BE96F5A80EA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ea typeface="宋体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ea typeface="宋体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ea typeface="宋体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ea typeface="宋体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Word_97_-_2003_Document1.doc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Word_97_-_2003_Document2.doc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Word_97_-_2003_Document3.doc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Word_97_-_2003_Document4.doc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Word_97_-_2003_Document5.doc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Word_97_-_2003_Document6.doc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CN"/>
              <a:t>COMPILER CONSTRUCTION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 altLang="zh-C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44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CN" b="1"/>
              <a:t>7.4.2 Dynamic Memory in Object-Oriented Languages</a:t>
            </a:r>
            <a:endParaRPr lang="zh-CN" altLang="en-US" b="1"/>
          </a:p>
        </p:txBody>
      </p:sp>
      <p:sp>
        <p:nvSpPr>
          <p:cNvPr id="522245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4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692150"/>
            <a:ext cx="7772400" cy="540385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zh-CN" sz="2800"/>
              <a:t>OO language requires </a:t>
            </a:r>
            <a:r>
              <a:rPr lang="en-US" altLang="zh-CN" sz="2800">
                <a:solidFill>
                  <a:srgbClr val="FF3300"/>
                </a:solidFill>
              </a:rPr>
              <a:t>special mechanisms</a:t>
            </a:r>
            <a:r>
              <a:rPr lang="en-US" altLang="zh-CN" sz="2800"/>
              <a:t> in the runtime environment to implement their added features: </a:t>
            </a:r>
          </a:p>
          <a:p>
            <a:pPr lvl="1">
              <a:lnSpc>
                <a:spcPct val="90000"/>
              </a:lnSpc>
            </a:pPr>
            <a:r>
              <a:rPr lang="en-US" altLang="zh-CN" sz="2400"/>
              <a:t>Objects, methods, inheritance, and dynamic binding</a:t>
            </a:r>
          </a:p>
          <a:p>
            <a:pPr>
              <a:lnSpc>
                <a:spcPct val="90000"/>
              </a:lnSpc>
              <a:buFontTx/>
              <a:buNone/>
            </a:pPr>
            <a:endParaRPr lang="en-US" altLang="zh-CN" sz="2800"/>
          </a:p>
          <a:p>
            <a:pPr>
              <a:lnSpc>
                <a:spcPct val="90000"/>
              </a:lnSpc>
            </a:pPr>
            <a:r>
              <a:rPr lang="en-US" altLang="zh-CN" sz="2800"/>
              <a:t>OO languages </a:t>
            </a:r>
            <a:r>
              <a:rPr lang="en-US" altLang="zh-CN" sz="2800">
                <a:solidFill>
                  <a:srgbClr val="FF3300"/>
                </a:solidFill>
              </a:rPr>
              <a:t>vary greatly</a:t>
            </a:r>
            <a:r>
              <a:rPr lang="en-US" altLang="zh-CN" sz="2800"/>
              <a:t> in their requirements for the runtime environment.</a:t>
            </a:r>
          </a:p>
          <a:p>
            <a:pPr>
              <a:lnSpc>
                <a:spcPct val="90000"/>
              </a:lnSpc>
              <a:buFontTx/>
              <a:buNone/>
            </a:pPr>
            <a:endParaRPr lang="en-US" altLang="zh-CN" sz="2800"/>
          </a:p>
          <a:p>
            <a:pPr>
              <a:lnSpc>
                <a:spcPct val="90000"/>
              </a:lnSpc>
            </a:pPr>
            <a:r>
              <a:rPr lang="en-US" altLang="zh-CN" sz="2800"/>
              <a:t>Two good representatives of the extreme:</a:t>
            </a:r>
          </a:p>
          <a:p>
            <a:pPr lvl="1">
              <a:lnSpc>
                <a:spcPct val="90000"/>
              </a:lnSpc>
            </a:pPr>
            <a:r>
              <a:rPr lang="en-US" altLang="zh-CN" sz="2400"/>
              <a:t>Smalltake requires fully dynamic environment;</a:t>
            </a:r>
          </a:p>
          <a:p>
            <a:pPr lvl="1">
              <a:lnSpc>
                <a:spcPct val="90000"/>
              </a:lnSpc>
            </a:pPr>
            <a:r>
              <a:rPr lang="en-US" altLang="zh-CN" sz="2400"/>
              <a:t>C++ retains the stack-based environment of C in much of its design efforts.</a:t>
            </a:r>
            <a:endParaRPr lang="zh-CN" altLang="en-US" sz="240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5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765175"/>
            <a:ext cx="7772400" cy="5330825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zh-CN" sz="2400" b="1"/>
              <a:t>Object in memory</a:t>
            </a:r>
            <a:r>
              <a:rPr lang="en-US" altLang="zh-CN" sz="2400"/>
              <a:t> can be viewed as a </a:t>
            </a:r>
            <a:r>
              <a:rPr lang="en-US" altLang="zh-CN" sz="2400">
                <a:solidFill>
                  <a:srgbClr val="FF3300"/>
                </a:solidFill>
              </a:rPr>
              <a:t>cross between </a:t>
            </a:r>
            <a:r>
              <a:rPr lang="en-US" altLang="zh-CN" sz="2400" i="1">
                <a:solidFill>
                  <a:srgbClr val="FF3300"/>
                </a:solidFill>
              </a:rPr>
              <a:t>a traditional record</a:t>
            </a:r>
            <a:r>
              <a:rPr lang="en-US" altLang="zh-CN" sz="2400">
                <a:solidFill>
                  <a:srgbClr val="FF3300"/>
                </a:solidFill>
              </a:rPr>
              <a:t> structure and </a:t>
            </a:r>
            <a:r>
              <a:rPr lang="en-US" altLang="zh-CN" sz="2400" i="1">
                <a:solidFill>
                  <a:srgbClr val="FF3300"/>
                </a:solidFill>
              </a:rPr>
              <a:t>an activation record</a:t>
            </a:r>
          </a:p>
          <a:p>
            <a:pPr>
              <a:lnSpc>
                <a:spcPct val="90000"/>
              </a:lnSpc>
            </a:pPr>
            <a:endParaRPr lang="en-US" altLang="zh-CN" sz="2400" i="1"/>
          </a:p>
          <a:p>
            <a:pPr>
              <a:lnSpc>
                <a:spcPct val="90000"/>
              </a:lnSpc>
            </a:pPr>
            <a:r>
              <a:rPr lang="en-US" altLang="zh-CN" sz="2400">
                <a:solidFill>
                  <a:srgbClr val="FF3300"/>
                </a:solidFill>
              </a:rPr>
              <a:t>One mechanism</a:t>
            </a:r>
            <a:r>
              <a:rPr lang="en-US" altLang="zh-CN" sz="2400"/>
              <a:t> would be for initialization code to copy all the currently inherited features (and methods) </a:t>
            </a:r>
            <a:r>
              <a:rPr lang="en-US" altLang="zh-CN" sz="2400" b="1"/>
              <a:t>directly into the record structure</a:t>
            </a:r>
            <a:r>
              <a:rPr lang="en-US" altLang="zh-CN" sz="2400"/>
              <a:t> (with methods as code pointer);</a:t>
            </a:r>
          </a:p>
          <a:p>
            <a:pPr>
              <a:lnSpc>
                <a:spcPct val="90000"/>
              </a:lnSpc>
            </a:pPr>
            <a:r>
              <a:rPr lang="en-US" altLang="zh-CN" sz="2400">
                <a:solidFill>
                  <a:srgbClr val="FF3300"/>
                </a:solidFill>
              </a:rPr>
              <a:t>An alternative</a:t>
            </a:r>
            <a:r>
              <a:rPr lang="en-US" altLang="zh-CN" sz="2400"/>
              <a:t> is to keep a complete description of the class structure in memory at each point during execution, with inheritance maintained </a:t>
            </a:r>
            <a:r>
              <a:rPr lang="en-US" altLang="zh-CN" sz="2400" b="1"/>
              <a:t>by superclass pointers</a:t>
            </a:r>
            <a:r>
              <a:rPr lang="en-US" altLang="zh-CN" sz="2400"/>
              <a:t>, and all method pointers kept as field in the class structure (</a:t>
            </a:r>
            <a:r>
              <a:rPr lang="en-US" altLang="zh-CN" sz="2400" b="1"/>
              <a:t>Inheritance graph</a:t>
            </a:r>
            <a:r>
              <a:rPr lang="en-US" altLang="zh-CN" sz="2400"/>
              <a:t>).</a:t>
            </a:r>
          </a:p>
          <a:p>
            <a:pPr>
              <a:lnSpc>
                <a:spcPct val="90000"/>
              </a:lnSpc>
            </a:pPr>
            <a:r>
              <a:rPr lang="en-US" altLang="zh-CN" sz="2400">
                <a:solidFill>
                  <a:srgbClr val="FF3300"/>
                </a:solidFill>
              </a:rPr>
              <a:t>Another alternative</a:t>
            </a:r>
            <a:r>
              <a:rPr lang="en-US" altLang="zh-CN" sz="2400"/>
              <a:t> is to compute </a:t>
            </a:r>
            <a:r>
              <a:rPr lang="en-US" altLang="zh-CN" sz="2400" b="1"/>
              <a:t>the list of code pointers</a:t>
            </a:r>
            <a:r>
              <a:rPr lang="en-US" altLang="zh-CN" sz="2400"/>
              <a:t> for available methods of each class, and store this in (static) memory as a </a:t>
            </a:r>
            <a:r>
              <a:rPr lang="en-US" altLang="zh-CN" sz="2400" b="1"/>
              <a:t>virtual function table</a:t>
            </a:r>
            <a:r>
              <a:rPr lang="en-US" altLang="zh-CN" sz="2400"/>
              <a:t>. It is the method of choice in C++.</a:t>
            </a:r>
            <a:endParaRPr lang="zh-CN" altLang="en-US" sz="240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6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850" y="692150"/>
            <a:ext cx="8496300" cy="5761038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en-US" altLang="zh-CN" sz="2800"/>
              <a:t>Example: Consider the following C++ class declarations:</a:t>
            </a:r>
          </a:p>
          <a:p>
            <a:pPr lvl="2">
              <a:lnSpc>
                <a:spcPct val="90000"/>
              </a:lnSpc>
              <a:buFontTx/>
              <a:buNone/>
            </a:pPr>
            <a:r>
              <a:rPr lang="en-US" altLang="zh-CN"/>
              <a:t>Class A</a:t>
            </a:r>
          </a:p>
          <a:p>
            <a:pPr lvl="2">
              <a:lnSpc>
                <a:spcPct val="90000"/>
              </a:lnSpc>
              <a:buFontTx/>
              <a:buNone/>
            </a:pPr>
            <a:r>
              <a:rPr lang="en-US" altLang="zh-CN"/>
              <a:t>{public:</a:t>
            </a:r>
          </a:p>
          <a:p>
            <a:pPr lvl="2">
              <a:lnSpc>
                <a:spcPct val="90000"/>
              </a:lnSpc>
              <a:buFontTx/>
              <a:buNone/>
            </a:pPr>
            <a:r>
              <a:rPr lang="en-US" altLang="zh-CN"/>
              <a:t>  double x, y;</a:t>
            </a:r>
          </a:p>
          <a:p>
            <a:pPr lvl="2">
              <a:lnSpc>
                <a:spcPct val="90000"/>
              </a:lnSpc>
              <a:buFontTx/>
              <a:buNone/>
            </a:pPr>
            <a:r>
              <a:rPr lang="en-US" altLang="zh-CN"/>
              <a:t>  void f();</a:t>
            </a:r>
          </a:p>
          <a:p>
            <a:pPr lvl="2">
              <a:lnSpc>
                <a:spcPct val="90000"/>
              </a:lnSpc>
              <a:buFontTx/>
              <a:buNone/>
            </a:pPr>
            <a:r>
              <a:rPr lang="en-US" altLang="zh-CN"/>
              <a:t>  virtual void g();</a:t>
            </a:r>
          </a:p>
          <a:p>
            <a:pPr lvl="2">
              <a:lnSpc>
                <a:spcPct val="90000"/>
              </a:lnSpc>
              <a:buFontTx/>
              <a:buNone/>
            </a:pPr>
            <a:r>
              <a:rPr lang="en-US" altLang="zh-CN"/>
              <a:t>}</a:t>
            </a:r>
          </a:p>
          <a:p>
            <a:pPr lvl="2">
              <a:lnSpc>
                <a:spcPct val="90000"/>
              </a:lnSpc>
              <a:buFontTx/>
              <a:buNone/>
            </a:pPr>
            <a:endParaRPr lang="en-US" altLang="zh-CN"/>
          </a:p>
          <a:p>
            <a:pPr lvl="2">
              <a:lnSpc>
                <a:spcPct val="90000"/>
              </a:lnSpc>
              <a:buFontTx/>
              <a:buNone/>
            </a:pPr>
            <a:r>
              <a:rPr lang="en-US" altLang="zh-CN"/>
              <a:t>class B : public A</a:t>
            </a:r>
          </a:p>
          <a:p>
            <a:pPr lvl="2">
              <a:lnSpc>
                <a:spcPct val="90000"/>
              </a:lnSpc>
              <a:buFontTx/>
              <a:buNone/>
            </a:pPr>
            <a:r>
              <a:rPr lang="en-US" altLang="zh-CN"/>
              <a:t>{public:</a:t>
            </a:r>
          </a:p>
          <a:p>
            <a:pPr lvl="2">
              <a:lnSpc>
                <a:spcPct val="90000"/>
              </a:lnSpc>
              <a:buFontTx/>
              <a:buNone/>
            </a:pPr>
            <a:r>
              <a:rPr lang="en-US" altLang="zh-CN"/>
              <a:t>  double z;</a:t>
            </a:r>
          </a:p>
          <a:p>
            <a:pPr lvl="2">
              <a:lnSpc>
                <a:spcPct val="90000"/>
              </a:lnSpc>
              <a:buFontTx/>
              <a:buNone/>
            </a:pPr>
            <a:r>
              <a:rPr lang="en-US" altLang="zh-CN"/>
              <a:t>  void f();</a:t>
            </a:r>
          </a:p>
          <a:p>
            <a:pPr lvl="2">
              <a:lnSpc>
                <a:spcPct val="90000"/>
              </a:lnSpc>
              <a:buFontTx/>
              <a:buNone/>
            </a:pPr>
            <a:r>
              <a:rPr lang="en-US" altLang="zh-CN"/>
              <a:t>  virtual void h();</a:t>
            </a:r>
          </a:p>
          <a:p>
            <a:pPr lvl="2">
              <a:lnSpc>
                <a:spcPct val="90000"/>
              </a:lnSpc>
              <a:buFontTx/>
              <a:buNone/>
            </a:pPr>
            <a:r>
              <a:rPr lang="en-US" altLang="zh-CN"/>
              <a:t>}</a:t>
            </a:r>
            <a:endParaRPr lang="zh-CN" altLang="en-US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27364" name="Object 4"/>
          <p:cNvGraphicFramePr>
            <a:graphicFrameLocks noChangeAspect="1"/>
          </p:cNvGraphicFramePr>
          <p:nvPr/>
        </p:nvGraphicFramePr>
        <p:xfrm>
          <a:off x="395288" y="115888"/>
          <a:ext cx="8748712" cy="6608762"/>
        </p:xfrm>
        <a:graphic>
          <a:graphicData uri="http://schemas.openxmlformats.org/presentationml/2006/ole">
            <p:oleObj spid="_x0000_s527364" name="文档" r:id="rId3" imgW="5574563" imgH="4211363" progId="Word.Document.8">
              <p:embed/>
            </p:oleObj>
          </a:graphicData>
        </a:graphic>
      </p:graphicFrame>
      <p:sp>
        <p:nvSpPr>
          <p:cNvPr id="527365" name="Line 5"/>
          <p:cNvSpPr>
            <a:spLocks noChangeShapeType="1"/>
          </p:cNvSpPr>
          <p:nvPr/>
        </p:nvSpPr>
        <p:spPr bwMode="auto">
          <a:xfrm>
            <a:off x="4067175" y="1700213"/>
            <a:ext cx="7207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27366" name="Rectangle 6"/>
          <p:cNvSpPr>
            <a:spLocks noChangeArrowheads="1"/>
          </p:cNvSpPr>
          <p:nvPr/>
        </p:nvSpPr>
        <p:spPr bwMode="auto">
          <a:xfrm>
            <a:off x="4932363" y="1628775"/>
            <a:ext cx="792162" cy="57626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27367" name="Rectangle 7"/>
          <p:cNvSpPr>
            <a:spLocks noChangeArrowheads="1"/>
          </p:cNvSpPr>
          <p:nvPr/>
        </p:nvSpPr>
        <p:spPr bwMode="auto">
          <a:xfrm>
            <a:off x="5003800" y="4221163"/>
            <a:ext cx="647700" cy="431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27368" name="Rectangle 8"/>
          <p:cNvSpPr>
            <a:spLocks noChangeArrowheads="1"/>
          </p:cNvSpPr>
          <p:nvPr/>
        </p:nvSpPr>
        <p:spPr bwMode="auto">
          <a:xfrm>
            <a:off x="5003800" y="4652963"/>
            <a:ext cx="647700" cy="36036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27369" name="Line 9"/>
          <p:cNvSpPr>
            <a:spLocks noChangeShapeType="1"/>
          </p:cNvSpPr>
          <p:nvPr/>
        </p:nvSpPr>
        <p:spPr bwMode="auto">
          <a:xfrm>
            <a:off x="4138613" y="4292600"/>
            <a:ext cx="86518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8388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CN" b="1"/>
              <a:t>7.4.3 Heap Management</a:t>
            </a:r>
            <a:endParaRPr lang="zh-CN" altLang="en-US" b="1"/>
          </a:p>
        </p:txBody>
      </p:sp>
      <p:sp>
        <p:nvSpPr>
          <p:cNvPr id="528389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0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908050"/>
            <a:ext cx="7772400" cy="518795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altLang="zh-CN" sz="2800"/>
              <a:t>In most language, even a stack-based environment needs some dynamic capabilities in order to handle </a:t>
            </a:r>
            <a:r>
              <a:rPr lang="en-US" altLang="zh-CN" sz="2800">
                <a:solidFill>
                  <a:srgbClr val="FF3300"/>
                </a:solidFill>
              </a:rPr>
              <a:t>pointer allocation and de-allocation</a:t>
            </a:r>
          </a:p>
          <a:p>
            <a:pPr>
              <a:lnSpc>
                <a:spcPct val="80000"/>
              </a:lnSpc>
            </a:pPr>
            <a:endParaRPr lang="en-US" altLang="zh-CN" sz="2800"/>
          </a:p>
          <a:p>
            <a:pPr>
              <a:lnSpc>
                <a:spcPct val="80000"/>
              </a:lnSpc>
            </a:pPr>
            <a:r>
              <a:rPr lang="en-US" altLang="zh-CN" sz="2800" b="1"/>
              <a:t>HEAP, the data structure to handle such allocation.</a:t>
            </a:r>
            <a:r>
              <a:rPr lang="en-US" altLang="zh-CN" sz="2800"/>
              <a:t> </a:t>
            </a:r>
          </a:p>
          <a:p>
            <a:pPr>
              <a:lnSpc>
                <a:spcPct val="80000"/>
              </a:lnSpc>
            </a:pPr>
            <a:endParaRPr lang="en-US" altLang="zh-CN" sz="2800"/>
          </a:p>
          <a:p>
            <a:pPr>
              <a:lnSpc>
                <a:spcPct val="80000"/>
              </a:lnSpc>
            </a:pPr>
            <a:r>
              <a:rPr lang="en-US" altLang="zh-CN" sz="2800"/>
              <a:t>Allocated as a linear block of memory, which provides two operations:</a:t>
            </a:r>
          </a:p>
          <a:p>
            <a:pPr marL="898525" lvl="1" indent="-376238">
              <a:lnSpc>
                <a:spcPct val="80000"/>
              </a:lnSpc>
              <a:buFontTx/>
              <a:buNone/>
            </a:pPr>
            <a:r>
              <a:rPr lang="en-US" altLang="zh-CN" sz="2400"/>
              <a:t>(1) </a:t>
            </a:r>
            <a:r>
              <a:rPr lang="en-US" altLang="zh-CN" sz="2400">
                <a:solidFill>
                  <a:srgbClr val="FF3300"/>
                </a:solidFill>
              </a:rPr>
              <a:t>Allocate</a:t>
            </a:r>
            <a:r>
              <a:rPr lang="en-US" altLang="zh-CN" sz="2400"/>
              <a:t>, which takes a size parameter and returns a pointer to a block of memory of the correct size, or a null pointer if none exists.</a:t>
            </a:r>
          </a:p>
          <a:p>
            <a:pPr marL="898525" lvl="1" indent="-376238">
              <a:lnSpc>
                <a:spcPct val="80000"/>
              </a:lnSpc>
              <a:buFontTx/>
              <a:buNone/>
            </a:pPr>
            <a:r>
              <a:rPr lang="en-US" altLang="zh-CN" sz="2400"/>
              <a:t>(2) </a:t>
            </a:r>
            <a:r>
              <a:rPr lang="en-US" altLang="zh-CN" sz="2400">
                <a:solidFill>
                  <a:srgbClr val="FF3300"/>
                </a:solidFill>
              </a:rPr>
              <a:t>Free</a:t>
            </a:r>
            <a:r>
              <a:rPr lang="en-US" altLang="zh-CN" sz="2400"/>
              <a:t>, which takes a pointer to an allocated block of memory and marks it as being free again</a:t>
            </a:r>
            <a:endParaRPr lang="zh-CN" altLang="en-US" sz="240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1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620713"/>
            <a:ext cx="7772400" cy="5475287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altLang="zh-CN" sz="2800"/>
              <a:t>These two operations exist under different names in many languages:</a:t>
            </a:r>
          </a:p>
          <a:p>
            <a:pPr marL="963613" lvl="1" indent="-506413">
              <a:lnSpc>
                <a:spcPct val="80000"/>
              </a:lnSpc>
              <a:buFontTx/>
              <a:buNone/>
            </a:pPr>
            <a:r>
              <a:rPr lang="en-US" altLang="zh-CN" sz="2400"/>
              <a:t>	New and dispose in Pascal;</a:t>
            </a:r>
          </a:p>
          <a:p>
            <a:pPr marL="963613" lvl="1" indent="-506413">
              <a:lnSpc>
                <a:spcPct val="80000"/>
              </a:lnSpc>
              <a:buFontTx/>
              <a:buNone/>
            </a:pPr>
            <a:r>
              <a:rPr lang="en-US" altLang="zh-CN" sz="2400"/>
              <a:t>	New and delete in C++;</a:t>
            </a:r>
          </a:p>
          <a:p>
            <a:pPr marL="963613" lvl="1" indent="-506413">
              <a:lnSpc>
                <a:spcPct val="80000"/>
              </a:lnSpc>
              <a:buFontTx/>
              <a:buNone/>
            </a:pPr>
            <a:r>
              <a:rPr lang="en-US" altLang="zh-CN" sz="2400"/>
              <a:t>	Malloc and free in the C language.</a:t>
            </a:r>
          </a:p>
          <a:p>
            <a:pPr>
              <a:lnSpc>
                <a:spcPct val="80000"/>
              </a:lnSpc>
            </a:pPr>
            <a:r>
              <a:rPr lang="en-US" altLang="zh-CN" sz="2800"/>
              <a:t>A standard method for maintaining the heap and implementing these functions:</a:t>
            </a:r>
          </a:p>
          <a:p>
            <a:pPr marL="963613" lvl="1" indent="-506413">
              <a:lnSpc>
                <a:spcPct val="80000"/>
              </a:lnSpc>
              <a:buFontTx/>
              <a:buNone/>
            </a:pPr>
            <a:r>
              <a:rPr lang="en-US" altLang="zh-CN" sz="2400"/>
              <a:t>(1) A circular linked list of free blocks;</a:t>
            </a:r>
          </a:p>
          <a:p>
            <a:pPr marL="963613" lvl="1" indent="-506413">
              <a:lnSpc>
                <a:spcPct val="80000"/>
              </a:lnSpc>
              <a:buFontTx/>
              <a:buNone/>
            </a:pPr>
            <a:r>
              <a:rPr lang="en-US" altLang="zh-CN" sz="2400"/>
              <a:t>(2) Memory is taken by malloc;</a:t>
            </a:r>
          </a:p>
          <a:p>
            <a:pPr marL="963613" lvl="1" indent="-506413">
              <a:lnSpc>
                <a:spcPct val="80000"/>
              </a:lnSpc>
              <a:buFontTx/>
              <a:buNone/>
            </a:pPr>
            <a:r>
              <a:rPr lang="en-US" altLang="zh-CN" sz="2400"/>
              <a:t>(3) Memory is return by free.</a:t>
            </a:r>
          </a:p>
          <a:p>
            <a:pPr>
              <a:lnSpc>
                <a:spcPct val="80000"/>
              </a:lnSpc>
            </a:pPr>
            <a:r>
              <a:rPr lang="en-US" altLang="zh-CN" sz="2800"/>
              <a:t>The drawbacks:</a:t>
            </a:r>
          </a:p>
          <a:p>
            <a:pPr marL="963613" lvl="1" indent="-506413">
              <a:lnSpc>
                <a:spcPct val="80000"/>
              </a:lnSpc>
              <a:buFontTx/>
              <a:buNone/>
            </a:pPr>
            <a:r>
              <a:rPr lang="en-US" altLang="zh-CN" sz="2400"/>
              <a:t>(1) The free operation can not tell if the pointer </a:t>
            </a:r>
            <a:r>
              <a:rPr lang="en-US" altLang="zh-CN" sz="2400">
                <a:solidFill>
                  <a:srgbClr val="FF3300"/>
                </a:solidFill>
              </a:rPr>
              <a:t>is legal or   not</a:t>
            </a:r>
            <a:r>
              <a:rPr lang="en-US" altLang="zh-CN" sz="2400"/>
              <a:t>;</a:t>
            </a:r>
          </a:p>
          <a:p>
            <a:pPr marL="963613" lvl="1" indent="-506413">
              <a:lnSpc>
                <a:spcPct val="80000"/>
              </a:lnSpc>
              <a:buFontTx/>
              <a:buNone/>
            </a:pPr>
            <a:r>
              <a:rPr lang="en-US" altLang="zh-CN" sz="2400"/>
              <a:t>(2) Care must be taken to </a:t>
            </a:r>
            <a:r>
              <a:rPr lang="en-US" altLang="zh-CN" sz="2400">
                <a:solidFill>
                  <a:srgbClr val="FF3300"/>
                </a:solidFill>
              </a:rPr>
              <a:t>coalesce blocks</a:t>
            </a:r>
            <a:r>
              <a:rPr lang="en-US" altLang="zh-CN" sz="2400"/>
              <a:t>; otherwise, the heap can quickly become fragmented.</a:t>
            </a:r>
            <a:endParaRPr lang="zh-CN" altLang="en-US" sz="240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76250"/>
            <a:ext cx="7772400" cy="5976938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altLang="zh-CN" sz="2400"/>
              <a:t>A different implementation of malloc and free, using a circular linked list data structure that keep track of both allocated and free block. </a:t>
            </a:r>
          </a:p>
          <a:p>
            <a:pPr>
              <a:lnSpc>
                <a:spcPct val="80000"/>
              </a:lnSpc>
            </a:pPr>
            <a:endParaRPr lang="en-US" altLang="zh-CN" sz="2400"/>
          </a:p>
          <a:p>
            <a:pPr>
              <a:lnSpc>
                <a:spcPct val="80000"/>
              </a:lnSpc>
            </a:pPr>
            <a:r>
              <a:rPr lang="en-US" altLang="zh-CN" sz="2400"/>
              <a:t>The code is given in the following figures: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000"/>
              <a:t>	</a:t>
            </a:r>
            <a:r>
              <a:rPr lang="en-US" altLang="zh-CN" sz="2200"/>
              <a:t>#define NULL 0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200"/>
              <a:t>	#define MEMSIZE 8096 /* change for different sizes */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200"/>
              <a:t>	typedef double align;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200"/>
              <a:t>	typedef union header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200"/>
              <a:t>		{struct { union header *next;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200"/>
              <a:t>			  unsigned usedsize;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200"/>
              <a:t>			  unsigned freesize;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200"/>
              <a:t>			  } s;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200"/>
              <a:t>		 align a;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200"/>
              <a:t>		} header;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200"/>
              <a:t>	static header men[MEMSIZE];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200"/>
              <a:t>	static header *memptr=NULL;</a:t>
            </a:r>
            <a:endParaRPr lang="zh-CN" altLang="en-US" sz="220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CN" sz="4800" b="1"/>
              <a:t>7. </a:t>
            </a:r>
            <a:r>
              <a:rPr lang="en-US" altLang="zh-CN" b="1"/>
              <a:t>Runtime Environments</a:t>
            </a:r>
            <a:r>
              <a:rPr lang="en-US" altLang="zh-CN"/>
              <a:t> 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zh-CN"/>
              <a:t>PART TWO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3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77838"/>
            <a:ext cx="7772400" cy="5688012"/>
          </a:xfrm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altLang="zh-CN" sz="2400"/>
              <a:t>void *malloc(unsigned nbytes)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400"/>
              <a:t>{header *p, *newp;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400"/>
              <a:t>	unsigned nunits;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400"/>
              <a:t>	nunits = (nbytes+sizeof(header)-1)/sizeof(header)+1;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400"/>
              <a:t>	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400"/>
              <a:t>   if (memptr == NULL)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400"/>
              <a:t>	{ memptr-&gt;s.next = memptr = mem;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400"/>
              <a:t>	 memptr-&gt;s.usedsize = 1;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400"/>
              <a:t>	 memptr-&gt;s.freesize = MEMSIZE-1;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400"/>
              <a:t>	}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400"/>
              <a:t>	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400"/>
              <a:t>   for(p=memptr;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400"/>
              <a:t>	(p-&gt;s.next!=memptr) &amp;&amp; (p-&gt;s.freesize &lt;nunits);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400"/>
              <a:t>		p=p-&gt;s.next);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400"/>
              <a:t>	</a:t>
            </a:r>
            <a:endParaRPr lang="zh-CN" altLang="en-US" sz="240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453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549275"/>
            <a:ext cx="7772400" cy="5688013"/>
          </a:xfrm>
        </p:spPr>
        <p:txBody>
          <a:bodyPr/>
          <a:lstStyle/>
          <a:p>
            <a:pPr>
              <a:buFontTx/>
              <a:buNone/>
            </a:pPr>
            <a:r>
              <a:rPr lang="en-US" altLang="zh-CN" sz="2400"/>
              <a:t>	</a:t>
            </a:r>
            <a:r>
              <a:rPr lang="en-US" altLang="zh-CN" sz="2800"/>
              <a:t>if (p-&gt;s.freesize &lt; nunits) return NULL;</a:t>
            </a:r>
          </a:p>
          <a:p>
            <a:pPr>
              <a:buFontTx/>
              <a:buNone/>
            </a:pPr>
            <a:r>
              <a:rPr lang="en-US" altLang="zh-CN" sz="2800"/>
              <a:t>	/* no block big enough */</a:t>
            </a:r>
          </a:p>
          <a:p>
            <a:pPr>
              <a:buFontTx/>
              <a:buNone/>
            </a:pPr>
            <a:r>
              <a:rPr lang="en-US" altLang="zh-CN" sz="2800"/>
              <a:t>	newp =p +p-&gt;s.usedsize;</a:t>
            </a:r>
          </a:p>
          <a:p>
            <a:pPr>
              <a:buFontTx/>
              <a:buNone/>
            </a:pPr>
            <a:r>
              <a:rPr lang="en-US" altLang="zh-CN" sz="2800"/>
              <a:t>	newp-&gt;s.usedsize = nunits;</a:t>
            </a:r>
          </a:p>
          <a:p>
            <a:pPr>
              <a:buFontTx/>
              <a:buNone/>
            </a:pPr>
            <a:r>
              <a:rPr lang="en-US" altLang="zh-CN" sz="2800"/>
              <a:t>	newp-&gt;s.freesize =p-&gt;s.freesize </a:t>
            </a:r>
            <a:r>
              <a:rPr lang="en-US" altLang="zh-CN" sz="2800">
                <a:latin typeface="Arial"/>
              </a:rPr>
              <a:t>–</a:t>
            </a:r>
            <a:r>
              <a:rPr lang="en-US" altLang="zh-CN" sz="2800"/>
              <a:t>nunits;</a:t>
            </a:r>
          </a:p>
          <a:p>
            <a:pPr>
              <a:buFontTx/>
              <a:buNone/>
            </a:pPr>
            <a:r>
              <a:rPr lang="en-US" altLang="zh-CN" sz="2800"/>
              <a:t>	newp-&gt;s.next = p-&gt;s.next;</a:t>
            </a:r>
          </a:p>
          <a:p>
            <a:pPr>
              <a:buFontTx/>
              <a:buNone/>
            </a:pPr>
            <a:r>
              <a:rPr lang="en-US" altLang="zh-CN" sz="2800"/>
              <a:t>	p-&gt;s.freesize=0;</a:t>
            </a:r>
          </a:p>
          <a:p>
            <a:pPr>
              <a:buFontTx/>
              <a:buNone/>
            </a:pPr>
            <a:r>
              <a:rPr lang="en-US" altLang="zh-CN" sz="2800"/>
              <a:t>	p-&gt;s.next = newp;</a:t>
            </a:r>
          </a:p>
          <a:p>
            <a:pPr>
              <a:buFontTx/>
              <a:buNone/>
            </a:pPr>
            <a:r>
              <a:rPr lang="en-US" altLang="zh-CN" sz="2800"/>
              <a:t>	memptr = newp;</a:t>
            </a:r>
          </a:p>
          <a:p>
            <a:pPr>
              <a:buFontTx/>
              <a:buNone/>
            </a:pPr>
            <a:r>
              <a:rPr lang="en-US" altLang="zh-CN" sz="2800"/>
              <a:t>	return (void *) (newp+1);</a:t>
            </a:r>
          </a:p>
          <a:p>
            <a:pPr>
              <a:buFontTx/>
              <a:buNone/>
            </a:pPr>
            <a:r>
              <a:rPr lang="en-US" altLang="zh-CN" sz="2800"/>
              <a:t>	}</a:t>
            </a:r>
            <a:endParaRPr lang="zh-CN" altLang="en-US" sz="280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5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11188" y="620713"/>
            <a:ext cx="8207375" cy="5475287"/>
          </a:xfrm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altLang="zh-CN" sz="2800"/>
              <a:t>void free(void *ap)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800"/>
              <a:t>{ header *bp, *p, *prev;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800"/>
              <a:t>	bp = (header *)ap </a:t>
            </a:r>
            <a:r>
              <a:rPr lang="en-US" altLang="zh-CN" sz="2800">
                <a:latin typeface="Arial"/>
              </a:rPr>
              <a:t>–</a:t>
            </a:r>
            <a:r>
              <a:rPr lang="en-US" altLang="zh-CN" sz="2800"/>
              <a:t>1;</a:t>
            </a:r>
          </a:p>
          <a:p>
            <a:pPr>
              <a:lnSpc>
                <a:spcPct val="80000"/>
              </a:lnSpc>
              <a:buFontTx/>
              <a:buNone/>
            </a:pPr>
            <a:endParaRPr lang="en-US" altLang="zh-CN" sz="2800"/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800"/>
              <a:t>	for (prev=memptr, p=memptr-&gt;s.next;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800"/>
              <a:t>	      </a:t>
            </a:r>
            <a:r>
              <a:rPr lang="en-US" altLang="zh-CN" sz="2800" b="1"/>
              <a:t>(p!=bp) &amp;&amp; (p!=memptr);</a:t>
            </a:r>
            <a:r>
              <a:rPr lang="en-US" altLang="zh-CN" sz="2800"/>
              <a:t> prev=p, p=p-&gt;s.next);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800"/>
              <a:t>	if (p!=bp) return;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800"/>
              <a:t>	/* corrupted list, do nothing */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800"/>
              <a:t>	prev-&gt;s.freesize +=p-&gt;s.usedsize + p-&gt;s.freesize;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800"/>
              <a:t>	prev-&gt;s.next = p-&gt;s.next;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800"/>
              <a:t>	memptr = prev;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800"/>
              <a:t>	}</a:t>
            </a:r>
            <a:endParaRPr lang="zh-CN" altLang="en-US" sz="280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36580" name="Object 4"/>
          <p:cNvGraphicFramePr>
            <a:graphicFrameLocks noChangeAspect="1"/>
          </p:cNvGraphicFramePr>
          <p:nvPr/>
        </p:nvGraphicFramePr>
        <p:xfrm>
          <a:off x="330200" y="479425"/>
          <a:ext cx="8202613" cy="5908675"/>
        </p:xfrm>
        <a:graphic>
          <a:graphicData uri="http://schemas.openxmlformats.org/presentationml/2006/ole">
            <p:oleObj spid="_x0000_s536580" name="文档" r:id="rId3" imgW="4171957" imgH="3009810" progId="Word.Document.8">
              <p:embed/>
            </p:oleObj>
          </a:graphicData>
        </a:graphic>
      </p:graphicFrame>
      <p:sp>
        <p:nvSpPr>
          <p:cNvPr id="536581" name="Line 5"/>
          <p:cNvSpPr>
            <a:spLocks noChangeShapeType="1"/>
          </p:cNvSpPr>
          <p:nvPr/>
        </p:nvSpPr>
        <p:spPr bwMode="auto">
          <a:xfrm>
            <a:off x="1979613" y="2852738"/>
            <a:ext cx="9366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36582" name="Line 6"/>
          <p:cNvSpPr>
            <a:spLocks noChangeShapeType="1"/>
          </p:cNvSpPr>
          <p:nvPr/>
        </p:nvSpPr>
        <p:spPr bwMode="auto">
          <a:xfrm>
            <a:off x="1979613" y="2852738"/>
            <a:ext cx="0" cy="7207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36583" name="Line 7"/>
          <p:cNvSpPr>
            <a:spLocks noChangeShapeType="1"/>
          </p:cNvSpPr>
          <p:nvPr/>
        </p:nvSpPr>
        <p:spPr bwMode="auto">
          <a:xfrm>
            <a:off x="1979613" y="3573463"/>
            <a:ext cx="9366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36584" name="Freeform 8"/>
          <p:cNvSpPr>
            <a:spLocks/>
          </p:cNvSpPr>
          <p:nvPr/>
        </p:nvSpPr>
        <p:spPr bwMode="auto">
          <a:xfrm>
            <a:off x="6503988" y="2420938"/>
            <a:ext cx="1020762" cy="1439862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545" y="272"/>
              </a:cxn>
              <a:cxn ang="0">
                <a:pos x="590" y="907"/>
              </a:cxn>
            </a:cxnLst>
            <a:rect l="0" t="0" r="r" b="b"/>
            <a:pathLst>
              <a:path w="643" h="907">
                <a:moveTo>
                  <a:pt x="0" y="0"/>
                </a:moveTo>
                <a:cubicBezTo>
                  <a:pt x="223" y="60"/>
                  <a:pt x="447" y="121"/>
                  <a:pt x="545" y="272"/>
                </a:cubicBezTo>
                <a:cubicBezTo>
                  <a:pt x="643" y="423"/>
                  <a:pt x="583" y="801"/>
                  <a:pt x="590" y="907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 type="none" w="med" len="med"/>
            <a:tailEnd type="arrow" w="med" len="med"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37604" name="Object 4"/>
          <p:cNvGraphicFramePr>
            <a:graphicFrameLocks noChangeAspect="1"/>
          </p:cNvGraphicFramePr>
          <p:nvPr/>
        </p:nvGraphicFramePr>
        <p:xfrm>
          <a:off x="179388" y="668338"/>
          <a:ext cx="8496300" cy="4354512"/>
        </p:xfrm>
        <a:graphic>
          <a:graphicData uri="http://schemas.openxmlformats.org/presentationml/2006/ole">
            <p:oleObj spid="_x0000_s537604" name="文档" r:id="rId3" imgW="4358391" imgH="2206594" progId="Word.Document.8">
              <p:embed/>
            </p:oleObj>
          </a:graphicData>
        </a:graphic>
      </p:graphicFrame>
      <p:sp>
        <p:nvSpPr>
          <p:cNvPr id="537605" name="Line 5"/>
          <p:cNvSpPr>
            <a:spLocks noChangeShapeType="1"/>
          </p:cNvSpPr>
          <p:nvPr/>
        </p:nvSpPr>
        <p:spPr bwMode="auto">
          <a:xfrm>
            <a:off x="2051050" y="3213100"/>
            <a:ext cx="7207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38628" name="Object 4"/>
          <p:cNvGraphicFramePr>
            <a:graphicFrameLocks noChangeAspect="1"/>
          </p:cNvGraphicFramePr>
          <p:nvPr/>
        </p:nvGraphicFramePr>
        <p:xfrm>
          <a:off x="104775" y="865188"/>
          <a:ext cx="8589963" cy="4795837"/>
        </p:xfrm>
        <a:graphic>
          <a:graphicData uri="http://schemas.openxmlformats.org/presentationml/2006/ole">
            <p:oleObj spid="_x0000_s538628" name="文档" r:id="rId3" imgW="4228355" imgH="2613422" progId="Word.Document.8">
              <p:embed/>
            </p:oleObj>
          </a:graphicData>
        </a:graphic>
      </p:graphicFrame>
      <p:sp>
        <p:nvSpPr>
          <p:cNvPr id="538629" name="Line 5"/>
          <p:cNvSpPr>
            <a:spLocks noChangeShapeType="1"/>
          </p:cNvSpPr>
          <p:nvPr/>
        </p:nvSpPr>
        <p:spPr bwMode="auto">
          <a:xfrm>
            <a:off x="1476375" y="4149725"/>
            <a:ext cx="1295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38631" name="Freeform 7"/>
          <p:cNvSpPr>
            <a:spLocks/>
          </p:cNvSpPr>
          <p:nvPr/>
        </p:nvSpPr>
        <p:spPr bwMode="auto">
          <a:xfrm>
            <a:off x="6588125" y="2806700"/>
            <a:ext cx="144463" cy="334963"/>
          </a:xfrm>
          <a:custGeom>
            <a:avLst/>
            <a:gdLst/>
            <a:ahLst/>
            <a:cxnLst>
              <a:cxn ang="0">
                <a:pos x="0" y="30"/>
              </a:cxn>
              <a:cxn ang="0">
                <a:pos x="91" y="30"/>
              </a:cxn>
              <a:cxn ang="0">
                <a:pos x="0" y="211"/>
              </a:cxn>
            </a:cxnLst>
            <a:rect l="0" t="0" r="r" b="b"/>
            <a:pathLst>
              <a:path w="91" h="211">
                <a:moveTo>
                  <a:pt x="0" y="30"/>
                </a:moveTo>
                <a:cubicBezTo>
                  <a:pt x="45" y="15"/>
                  <a:pt x="91" y="0"/>
                  <a:pt x="91" y="30"/>
                </a:cubicBezTo>
                <a:cubicBezTo>
                  <a:pt x="91" y="60"/>
                  <a:pt x="15" y="181"/>
                  <a:pt x="0" y="211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 type="none" w="med" len="med"/>
            <a:tailEnd type="arrow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38632" name="Freeform 8"/>
          <p:cNvSpPr>
            <a:spLocks/>
          </p:cNvSpPr>
          <p:nvPr/>
        </p:nvSpPr>
        <p:spPr bwMode="auto">
          <a:xfrm>
            <a:off x="6588125" y="3238500"/>
            <a:ext cx="144463" cy="334963"/>
          </a:xfrm>
          <a:custGeom>
            <a:avLst/>
            <a:gdLst/>
            <a:ahLst/>
            <a:cxnLst>
              <a:cxn ang="0">
                <a:pos x="0" y="30"/>
              </a:cxn>
              <a:cxn ang="0">
                <a:pos x="91" y="30"/>
              </a:cxn>
              <a:cxn ang="0">
                <a:pos x="0" y="211"/>
              </a:cxn>
            </a:cxnLst>
            <a:rect l="0" t="0" r="r" b="b"/>
            <a:pathLst>
              <a:path w="91" h="211">
                <a:moveTo>
                  <a:pt x="0" y="30"/>
                </a:moveTo>
                <a:cubicBezTo>
                  <a:pt x="45" y="15"/>
                  <a:pt x="91" y="0"/>
                  <a:pt x="91" y="30"/>
                </a:cubicBezTo>
                <a:cubicBezTo>
                  <a:pt x="91" y="60"/>
                  <a:pt x="15" y="181"/>
                  <a:pt x="0" y="211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 type="none" w="med" len="med"/>
            <a:tailEnd type="arrow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38633" name="Freeform 9"/>
          <p:cNvSpPr>
            <a:spLocks/>
          </p:cNvSpPr>
          <p:nvPr/>
        </p:nvSpPr>
        <p:spPr bwMode="auto">
          <a:xfrm>
            <a:off x="6588125" y="3598863"/>
            <a:ext cx="144463" cy="334962"/>
          </a:xfrm>
          <a:custGeom>
            <a:avLst/>
            <a:gdLst/>
            <a:ahLst/>
            <a:cxnLst>
              <a:cxn ang="0">
                <a:pos x="0" y="30"/>
              </a:cxn>
              <a:cxn ang="0">
                <a:pos x="91" y="30"/>
              </a:cxn>
              <a:cxn ang="0">
                <a:pos x="0" y="211"/>
              </a:cxn>
            </a:cxnLst>
            <a:rect l="0" t="0" r="r" b="b"/>
            <a:pathLst>
              <a:path w="91" h="211">
                <a:moveTo>
                  <a:pt x="0" y="30"/>
                </a:moveTo>
                <a:cubicBezTo>
                  <a:pt x="45" y="15"/>
                  <a:pt x="91" y="0"/>
                  <a:pt x="91" y="30"/>
                </a:cubicBezTo>
                <a:cubicBezTo>
                  <a:pt x="91" y="60"/>
                  <a:pt x="15" y="181"/>
                  <a:pt x="0" y="211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 type="none" w="med" len="med"/>
            <a:tailEnd type="arrow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38634" name="Freeform 10"/>
          <p:cNvSpPr>
            <a:spLocks/>
          </p:cNvSpPr>
          <p:nvPr/>
        </p:nvSpPr>
        <p:spPr bwMode="auto">
          <a:xfrm>
            <a:off x="6588125" y="2708275"/>
            <a:ext cx="1223963" cy="1584325"/>
          </a:xfrm>
          <a:custGeom>
            <a:avLst/>
            <a:gdLst/>
            <a:ahLst/>
            <a:cxnLst>
              <a:cxn ang="0">
                <a:pos x="0" y="998"/>
              </a:cxn>
              <a:cxn ang="0">
                <a:pos x="771" y="499"/>
              </a:cxn>
              <a:cxn ang="0">
                <a:pos x="0" y="0"/>
              </a:cxn>
            </a:cxnLst>
            <a:rect l="0" t="0" r="r" b="b"/>
            <a:pathLst>
              <a:path w="771" h="998">
                <a:moveTo>
                  <a:pt x="0" y="998"/>
                </a:moveTo>
                <a:cubicBezTo>
                  <a:pt x="385" y="831"/>
                  <a:pt x="771" y="665"/>
                  <a:pt x="771" y="499"/>
                </a:cubicBezTo>
                <a:cubicBezTo>
                  <a:pt x="771" y="333"/>
                  <a:pt x="128" y="83"/>
                  <a:pt x="0" y="0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 type="none" w="med" len="med"/>
            <a:tailEnd type="arrow" w="med" len="med"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39652" name="Object 4"/>
          <p:cNvGraphicFramePr>
            <a:graphicFrameLocks noChangeAspect="1"/>
          </p:cNvGraphicFramePr>
          <p:nvPr/>
        </p:nvGraphicFramePr>
        <p:xfrm>
          <a:off x="395288" y="473075"/>
          <a:ext cx="8280400" cy="4827588"/>
        </p:xfrm>
        <a:graphic>
          <a:graphicData uri="http://schemas.openxmlformats.org/presentationml/2006/ole">
            <p:oleObj spid="_x0000_s539652" name="文档" r:id="rId3" imgW="4371682" imgH="2811436" progId="Word.Document.8">
              <p:embed/>
            </p:oleObj>
          </a:graphicData>
        </a:graphic>
      </p:graphicFrame>
      <p:sp>
        <p:nvSpPr>
          <p:cNvPr id="539653" name="Line 5"/>
          <p:cNvSpPr>
            <a:spLocks noChangeShapeType="1"/>
          </p:cNvSpPr>
          <p:nvPr/>
        </p:nvSpPr>
        <p:spPr bwMode="auto">
          <a:xfrm>
            <a:off x="1763713" y="2852738"/>
            <a:ext cx="10080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39654" name="Freeform 6"/>
          <p:cNvSpPr>
            <a:spLocks/>
          </p:cNvSpPr>
          <p:nvPr/>
        </p:nvSpPr>
        <p:spPr bwMode="auto">
          <a:xfrm>
            <a:off x="6443663" y="2708275"/>
            <a:ext cx="288925" cy="287338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182" y="91"/>
              </a:cxn>
              <a:cxn ang="0">
                <a:pos x="0" y="181"/>
              </a:cxn>
            </a:cxnLst>
            <a:rect l="0" t="0" r="r" b="b"/>
            <a:pathLst>
              <a:path w="182" h="181">
                <a:moveTo>
                  <a:pt x="0" y="0"/>
                </a:moveTo>
                <a:cubicBezTo>
                  <a:pt x="91" y="30"/>
                  <a:pt x="182" y="61"/>
                  <a:pt x="182" y="91"/>
                </a:cubicBezTo>
                <a:cubicBezTo>
                  <a:pt x="182" y="121"/>
                  <a:pt x="30" y="166"/>
                  <a:pt x="0" y="181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 type="none" w="med" len="med"/>
            <a:tailEnd type="arrow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39655" name="Freeform 7"/>
          <p:cNvSpPr>
            <a:spLocks/>
          </p:cNvSpPr>
          <p:nvPr/>
        </p:nvSpPr>
        <p:spPr bwMode="auto">
          <a:xfrm>
            <a:off x="6443663" y="2924175"/>
            <a:ext cx="360362" cy="719138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27" y="226"/>
              </a:cxn>
              <a:cxn ang="0">
                <a:pos x="0" y="453"/>
              </a:cxn>
            </a:cxnLst>
            <a:rect l="0" t="0" r="r" b="b"/>
            <a:pathLst>
              <a:path w="227" h="453">
                <a:moveTo>
                  <a:pt x="0" y="0"/>
                </a:moveTo>
                <a:cubicBezTo>
                  <a:pt x="113" y="75"/>
                  <a:pt x="227" y="151"/>
                  <a:pt x="227" y="226"/>
                </a:cubicBezTo>
                <a:cubicBezTo>
                  <a:pt x="227" y="301"/>
                  <a:pt x="38" y="415"/>
                  <a:pt x="0" y="453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 type="none" w="med" len="med"/>
            <a:tailEnd type="arrow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39656" name="Freeform 8"/>
          <p:cNvSpPr>
            <a:spLocks/>
          </p:cNvSpPr>
          <p:nvPr/>
        </p:nvSpPr>
        <p:spPr bwMode="auto">
          <a:xfrm>
            <a:off x="6443663" y="2492375"/>
            <a:ext cx="1296987" cy="1512888"/>
          </a:xfrm>
          <a:custGeom>
            <a:avLst/>
            <a:gdLst/>
            <a:ahLst/>
            <a:cxnLst>
              <a:cxn ang="0">
                <a:pos x="0" y="953"/>
              </a:cxn>
              <a:cxn ang="0">
                <a:pos x="817" y="545"/>
              </a:cxn>
              <a:cxn ang="0">
                <a:pos x="0" y="0"/>
              </a:cxn>
            </a:cxnLst>
            <a:rect l="0" t="0" r="r" b="b"/>
            <a:pathLst>
              <a:path w="817" h="953">
                <a:moveTo>
                  <a:pt x="0" y="953"/>
                </a:moveTo>
                <a:cubicBezTo>
                  <a:pt x="408" y="828"/>
                  <a:pt x="817" y="704"/>
                  <a:pt x="817" y="545"/>
                </a:cubicBezTo>
                <a:cubicBezTo>
                  <a:pt x="817" y="386"/>
                  <a:pt x="136" y="91"/>
                  <a:pt x="0" y="0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 type="none" w="med" len="med"/>
            <a:tailEnd type="arrow" w="med" len="med"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0676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CN" b="1"/>
              <a:t>7.4.4 Automatic Management of the heap</a:t>
            </a:r>
            <a:endParaRPr lang="zh-CN" altLang="en-US" b="1"/>
          </a:p>
        </p:txBody>
      </p:sp>
      <p:sp>
        <p:nvSpPr>
          <p:cNvPr id="540677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333375"/>
            <a:ext cx="8280400" cy="619125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zh-CN" sz="2400"/>
              <a:t>The use of malloc and free to perform dynamic allocation and de-allocation of pointer is called </a:t>
            </a:r>
            <a:r>
              <a:rPr lang="en-US" altLang="zh-CN" sz="2400">
                <a:solidFill>
                  <a:srgbClr val="FF3300"/>
                </a:solidFill>
              </a:rPr>
              <a:t>manual method</a:t>
            </a:r>
            <a:r>
              <a:rPr lang="en-US" altLang="zh-CN" sz="2400"/>
              <a:t>.</a:t>
            </a:r>
          </a:p>
          <a:p>
            <a:pPr>
              <a:lnSpc>
                <a:spcPct val="90000"/>
              </a:lnSpc>
            </a:pPr>
            <a:r>
              <a:rPr lang="en-US" altLang="zh-CN" sz="2400"/>
              <a:t>By contrast, the runtime stack is managed automatically by the calling sequence.</a:t>
            </a:r>
          </a:p>
          <a:p>
            <a:pPr>
              <a:lnSpc>
                <a:spcPct val="90000"/>
              </a:lnSpc>
              <a:buFontTx/>
              <a:buNone/>
            </a:pPr>
            <a:endParaRPr lang="en-US" altLang="zh-CN" sz="2400"/>
          </a:p>
          <a:p>
            <a:pPr>
              <a:lnSpc>
                <a:spcPct val="90000"/>
              </a:lnSpc>
            </a:pPr>
            <a:r>
              <a:rPr lang="en-US" altLang="zh-CN" sz="2400">
                <a:solidFill>
                  <a:srgbClr val="FF3300"/>
                </a:solidFill>
              </a:rPr>
              <a:t>Garbarge collection</a:t>
            </a:r>
            <a:r>
              <a:rPr lang="en-US" altLang="zh-CN" sz="2400"/>
              <a:t>: the process of reclamation of allocated but no longer used storage without an explicit call to free.</a:t>
            </a:r>
          </a:p>
          <a:p>
            <a:pPr>
              <a:lnSpc>
                <a:spcPct val="90000"/>
              </a:lnSpc>
            </a:pPr>
            <a:r>
              <a:rPr lang="en-US" altLang="zh-CN" sz="2400"/>
              <a:t>The standard technique is to </a:t>
            </a:r>
            <a:r>
              <a:rPr lang="en-US" altLang="zh-CN" sz="2400">
                <a:solidFill>
                  <a:srgbClr val="FF3300"/>
                </a:solidFill>
              </a:rPr>
              <a:t>perform mark and sweep garbage collection</a:t>
            </a:r>
            <a:r>
              <a:rPr lang="en-US" altLang="zh-CN" sz="2400"/>
              <a:t>.</a:t>
            </a:r>
          </a:p>
          <a:p>
            <a:pPr>
              <a:lnSpc>
                <a:spcPct val="90000"/>
              </a:lnSpc>
            </a:pPr>
            <a:r>
              <a:rPr lang="en-US" altLang="zh-CN" sz="2400"/>
              <a:t> In this method no memory is freed until a call to malloc fails, which does this in two passes.</a:t>
            </a:r>
          </a:p>
          <a:p>
            <a:pPr lvl="1">
              <a:lnSpc>
                <a:spcPct val="90000"/>
              </a:lnSpc>
            </a:pPr>
            <a:r>
              <a:rPr lang="en-US" altLang="zh-CN" sz="2000"/>
              <a:t>Follows all pointers recursively, </a:t>
            </a:r>
            <a:r>
              <a:rPr lang="en-US" altLang="zh-CN" sz="2000">
                <a:solidFill>
                  <a:srgbClr val="FF3300"/>
                </a:solidFill>
              </a:rPr>
              <a:t>starting with all currently accessible pointer values and marks each block of storage reached</a:t>
            </a:r>
            <a:r>
              <a:rPr lang="en-US" altLang="zh-CN" sz="2000"/>
              <a:t>; an extra bit for the marking.</a:t>
            </a:r>
          </a:p>
          <a:p>
            <a:pPr lvl="1">
              <a:lnSpc>
                <a:spcPct val="90000"/>
              </a:lnSpc>
            </a:pPr>
            <a:r>
              <a:rPr lang="en-US" altLang="zh-CN" sz="2000"/>
              <a:t>Sweeps linearly through memory, </a:t>
            </a:r>
            <a:r>
              <a:rPr lang="en-US" altLang="zh-CN" sz="2000">
                <a:solidFill>
                  <a:srgbClr val="FF3300"/>
                </a:solidFill>
              </a:rPr>
              <a:t>returning unmarked blocks to free memory</a:t>
            </a:r>
            <a:r>
              <a:rPr lang="en-US" altLang="zh-CN" sz="2000"/>
              <a:t>. </a:t>
            </a:r>
          </a:p>
          <a:p>
            <a:pPr lvl="1">
              <a:lnSpc>
                <a:spcPct val="90000"/>
              </a:lnSpc>
            </a:pPr>
            <a:r>
              <a:rPr lang="en-US" altLang="zh-CN" sz="2000"/>
              <a:t>Also perform memory compaction to leave only one large block of </a:t>
            </a:r>
            <a:r>
              <a:rPr lang="en-US" altLang="zh-CN" sz="2000">
                <a:solidFill>
                  <a:srgbClr val="FF3300"/>
                </a:solidFill>
              </a:rPr>
              <a:t>contiguous free space</a:t>
            </a:r>
            <a:r>
              <a:rPr lang="en-US" altLang="zh-CN" sz="2000"/>
              <a:t> at the other end.</a:t>
            </a:r>
            <a:endParaRPr lang="zh-CN" altLang="en-US" sz="200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3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476250"/>
            <a:ext cx="8207375" cy="59055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zh-CN" sz="2400"/>
              <a:t>The Mark and Sweep garbage collection has several drawbacks:</a:t>
            </a:r>
          </a:p>
          <a:p>
            <a:pPr lvl="1">
              <a:lnSpc>
                <a:spcPct val="90000"/>
              </a:lnSpc>
            </a:pPr>
            <a:r>
              <a:rPr lang="en-US" altLang="zh-CN" sz="2000"/>
              <a:t>Requires extra storage;</a:t>
            </a:r>
          </a:p>
          <a:p>
            <a:pPr lvl="1">
              <a:lnSpc>
                <a:spcPct val="90000"/>
              </a:lnSpc>
            </a:pPr>
            <a:r>
              <a:rPr lang="en-US" altLang="zh-CN" sz="2000"/>
              <a:t>The double pass through memory cause a significant delay in processing</a:t>
            </a:r>
          </a:p>
          <a:p>
            <a:pPr lvl="1">
              <a:lnSpc>
                <a:spcPct val="90000"/>
              </a:lnSpc>
            </a:pPr>
            <a:endParaRPr lang="en-US" altLang="zh-CN" sz="2000"/>
          </a:p>
          <a:p>
            <a:pPr>
              <a:lnSpc>
                <a:spcPct val="90000"/>
              </a:lnSpc>
            </a:pPr>
            <a:r>
              <a:rPr lang="en-US" altLang="zh-CN" sz="2400"/>
              <a:t>A bookkeeping improvement can be made to this process by splitting available memory into two halves and allocating storage only from one half at a time.</a:t>
            </a:r>
          </a:p>
          <a:p>
            <a:pPr>
              <a:lnSpc>
                <a:spcPct val="90000"/>
              </a:lnSpc>
            </a:pPr>
            <a:endParaRPr lang="en-US" altLang="zh-CN" sz="2400"/>
          </a:p>
          <a:p>
            <a:pPr>
              <a:lnSpc>
                <a:spcPct val="90000"/>
              </a:lnSpc>
            </a:pPr>
            <a:r>
              <a:rPr lang="en-US" altLang="zh-CN" sz="2400"/>
              <a:t> </a:t>
            </a:r>
            <a:r>
              <a:rPr lang="en-US" altLang="zh-CN" sz="2400" b="1"/>
              <a:t>Called stop-and-copy or two-space garbage collection</a:t>
            </a:r>
            <a:r>
              <a:rPr lang="en-US" altLang="zh-CN" sz="2400"/>
              <a:t>.</a:t>
            </a:r>
          </a:p>
          <a:p>
            <a:pPr lvl="1">
              <a:lnSpc>
                <a:spcPct val="90000"/>
              </a:lnSpc>
            </a:pPr>
            <a:r>
              <a:rPr lang="en-US" altLang="zh-CN" sz="2000"/>
              <a:t>All reached blocks are immediately copied to the second half of storage not in use;</a:t>
            </a:r>
          </a:p>
          <a:p>
            <a:pPr lvl="1">
              <a:lnSpc>
                <a:spcPct val="90000"/>
              </a:lnSpc>
            </a:pPr>
            <a:r>
              <a:rPr lang="en-US" altLang="zh-CN" sz="2000"/>
              <a:t>No extra mark bit is required and only one pass is required;</a:t>
            </a:r>
          </a:p>
          <a:p>
            <a:pPr lvl="1">
              <a:lnSpc>
                <a:spcPct val="90000"/>
              </a:lnSpc>
            </a:pPr>
            <a:r>
              <a:rPr lang="en-US" altLang="zh-CN" sz="2000"/>
              <a:t>It also performs compaction automatically;</a:t>
            </a:r>
          </a:p>
          <a:p>
            <a:pPr lvl="1">
              <a:lnSpc>
                <a:spcPct val="90000"/>
              </a:lnSpc>
            </a:pPr>
            <a:r>
              <a:rPr lang="en-US" altLang="zh-CN" sz="2000"/>
              <a:t>It does little to improve processing delays during storage reclamation.</a:t>
            </a:r>
            <a:endParaRPr lang="zh-CN" altLang="en-US" sz="200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4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Contents</a:t>
            </a:r>
          </a:p>
        </p:txBody>
      </p:sp>
      <p:sp>
        <p:nvSpPr>
          <p:cNvPr id="2334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>
              <a:lnSpc>
                <a:spcPct val="90000"/>
              </a:lnSpc>
              <a:buFontTx/>
              <a:buNone/>
            </a:pPr>
            <a:r>
              <a:rPr lang="en-US" altLang="zh-CN" sz="2400"/>
              <a:t>Part One</a:t>
            </a:r>
          </a:p>
          <a:p>
            <a:pPr marL="609600" indent="-609600">
              <a:lnSpc>
                <a:spcPct val="90000"/>
              </a:lnSpc>
              <a:buFontTx/>
              <a:buNone/>
            </a:pPr>
            <a:r>
              <a:rPr lang="en-US" altLang="zh-CN" sz="2400"/>
              <a:t>7.1 Memory Organization During Program Execution</a:t>
            </a:r>
          </a:p>
          <a:p>
            <a:pPr marL="609600" indent="-609600" algn="just">
              <a:lnSpc>
                <a:spcPct val="90000"/>
              </a:lnSpc>
              <a:buFontTx/>
              <a:buNone/>
            </a:pPr>
            <a:r>
              <a:rPr lang="en-US" altLang="zh-CN" sz="2400"/>
              <a:t>7.2 Fully Static Runtime Environments</a:t>
            </a:r>
          </a:p>
          <a:p>
            <a:pPr marL="609600" indent="-609600" algn="just">
              <a:lnSpc>
                <a:spcPct val="90000"/>
              </a:lnSpc>
              <a:buFontTx/>
              <a:buNone/>
            </a:pPr>
            <a:r>
              <a:rPr lang="en-US" altLang="zh-CN" sz="2400"/>
              <a:t>7.3 Stack-Based Runtime Environments</a:t>
            </a:r>
          </a:p>
          <a:p>
            <a:pPr marL="609600" indent="-609600" algn="just">
              <a:lnSpc>
                <a:spcPct val="90000"/>
              </a:lnSpc>
              <a:buFontTx/>
              <a:buNone/>
            </a:pPr>
            <a:endParaRPr lang="en-US" altLang="zh-CN" sz="2400" b="1"/>
          </a:p>
          <a:p>
            <a:pPr marL="609600" indent="-609600" algn="just">
              <a:lnSpc>
                <a:spcPct val="90000"/>
              </a:lnSpc>
              <a:buFontTx/>
              <a:buNone/>
            </a:pPr>
            <a:r>
              <a:rPr lang="en-US" altLang="zh-CN" b="1"/>
              <a:t>Part Two</a:t>
            </a:r>
          </a:p>
          <a:p>
            <a:pPr marL="609600" indent="-609600" algn="just">
              <a:lnSpc>
                <a:spcPct val="90000"/>
              </a:lnSpc>
              <a:buFontTx/>
              <a:buNone/>
            </a:pPr>
            <a:r>
              <a:rPr lang="en-US" altLang="zh-CN" sz="2400" b="1"/>
              <a:t>7.4 Dynamic Memory</a:t>
            </a:r>
          </a:p>
          <a:p>
            <a:pPr marL="609600" indent="-609600" algn="just">
              <a:lnSpc>
                <a:spcPct val="90000"/>
              </a:lnSpc>
              <a:buFontTx/>
              <a:buNone/>
            </a:pPr>
            <a:r>
              <a:rPr lang="en-US" altLang="zh-CN" sz="2400" b="1"/>
              <a:t>7.5 Parameter Passing Mechanisms</a:t>
            </a:r>
          </a:p>
          <a:p>
            <a:pPr marL="609600" indent="-609600" algn="just">
              <a:lnSpc>
                <a:spcPct val="90000"/>
              </a:lnSpc>
              <a:buFontTx/>
              <a:buNone/>
            </a:pPr>
            <a:r>
              <a:rPr lang="en-US" altLang="zh-CN" sz="2400" b="1"/>
              <a:t>7.6 A Runtime Environment for the TINY Language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47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836613"/>
            <a:ext cx="7772400" cy="5259387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zh-CN" sz="2800" b="1"/>
              <a:t>Generational garbage collection</a:t>
            </a:r>
            <a:r>
              <a:rPr lang="en-US" altLang="zh-CN" sz="2800"/>
              <a:t>, which adds a permanent storage area to the reclamation scheme of the previous paragraph</a:t>
            </a:r>
          </a:p>
          <a:p>
            <a:pPr>
              <a:lnSpc>
                <a:spcPct val="90000"/>
              </a:lnSpc>
            </a:pPr>
            <a:endParaRPr lang="en-US" altLang="zh-CN" sz="2800"/>
          </a:p>
          <a:p>
            <a:pPr>
              <a:lnSpc>
                <a:spcPct val="90000"/>
              </a:lnSpc>
            </a:pPr>
            <a:r>
              <a:rPr lang="en-US" altLang="zh-CN" sz="2800"/>
              <a:t>Allocated objects that </a:t>
            </a:r>
            <a:r>
              <a:rPr lang="en-US" altLang="zh-CN" sz="2800" b="1"/>
              <a:t>survive long enough</a:t>
            </a:r>
            <a:r>
              <a:rPr lang="en-US" altLang="zh-CN" sz="2800"/>
              <a:t> are simply copied into permanent space and are never deallocated during subsequent storage reclamations.</a:t>
            </a:r>
          </a:p>
          <a:p>
            <a:pPr>
              <a:lnSpc>
                <a:spcPct val="90000"/>
              </a:lnSpc>
            </a:pPr>
            <a:endParaRPr lang="en-US" altLang="zh-CN" sz="2800"/>
          </a:p>
          <a:p>
            <a:pPr>
              <a:lnSpc>
                <a:spcPct val="90000"/>
              </a:lnSpc>
            </a:pPr>
            <a:r>
              <a:rPr lang="en-US" altLang="zh-CN" sz="2800"/>
              <a:t>Search only a </a:t>
            </a:r>
            <a:r>
              <a:rPr lang="en-US" altLang="zh-CN" sz="2800" b="1"/>
              <a:t>very small section of memory for newer storage allocations</a:t>
            </a:r>
            <a:r>
              <a:rPr lang="en-US" altLang="zh-CN" sz="2800"/>
              <a:t>, and the time for such a search is reduced to a fraction of a second.</a:t>
            </a:r>
            <a:endParaRPr lang="zh-CN" altLang="en-US" sz="280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5796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CN" b="1"/>
              <a:t>7.5 Parameter Passing Mechanisms</a:t>
            </a:r>
            <a:endParaRPr lang="zh-CN" altLang="en-US" b="1"/>
          </a:p>
        </p:txBody>
      </p:sp>
      <p:sp>
        <p:nvSpPr>
          <p:cNvPr id="545797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78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476250"/>
            <a:ext cx="8280400" cy="6048375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altLang="zh-CN" sz="2800"/>
              <a:t>In a procedure call, parameters correspond to location in the activation record which will be </a:t>
            </a:r>
            <a:r>
              <a:rPr lang="en-US" altLang="zh-CN" sz="2800">
                <a:solidFill>
                  <a:srgbClr val="FF3300"/>
                </a:solidFill>
              </a:rPr>
              <a:t>filled by the caller with the arguments</a:t>
            </a:r>
            <a:r>
              <a:rPr lang="en-US" altLang="zh-CN" sz="2800"/>
              <a:t> before jumping to the code of the called procedure</a:t>
            </a:r>
          </a:p>
          <a:p>
            <a:pPr>
              <a:lnSpc>
                <a:spcPct val="80000"/>
              </a:lnSpc>
            </a:pPr>
            <a:r>
              <a:rPr lang="en-US" altLang="zh-CN" sz="2800" b="1"/>
              <a:t>The process of building these values is sometimes referred to as the binding of parameters to the arguments</a:t>
            </a:r>
          </a:p>
          <a:p>
            <a:pPr>
              <a:lnSpc>
                <a:spcPct val="80000"/>
              </a:lnSpc>
              <a:buFontTx/>
              <a:buNone/>
            </a:pPr>
            <a:endParaRPr lang="en-US" altLang="zh-CN" sz="2800"/>
          </a:p>
          <a:p>
            <a:pPr>
              <a:lnSpc>
                <a:spcPct val="80000"/>
              </a:lnSpc>
            </a:pPr>
            <a:r>
              <a:rPr lang="en-US" altLang="zh-CN" sz="2800"/>
              <a:t>How the argument values are interpreted by the procedure code </a:t>
            </a:r>
            <a:r>
              <a:rPr lang="en-US" altLang="zh-CN" sz="2800">
                <a:solidFill>
                  <a:srgbClr val="FF3300"/>
                </a:solidFill>
              </a:rPr>
              <a:t>depends on the particular parameter passing mechanisms adopted by the source language</a:t>
            </a:r>
            <a:endParaRPr lang="en-US" altLang="zh-CN" sz="2800"/>
          </a:p>
          <a:p>
            <a:pPr lvl="1">
              <a:lnSpc>
                <a:spcPct val="80000"/>
              </a:lnSpc>
            </a:pPr>
            <a:r>
              <a:rPr lang="en-US" altLang="zh-CN" sz="2400"/>
              <a:t>Fortran77 binds parameter to locations rather than values;</a:t>
            </a:r>
          </a:p>
          <a:p>
            <a:pPr lvl="1">
              <a:lnSpc>
                <a:spcPct val="80000"/>
              </a:lnSpc>
            </a:pPr>
            <a:r>
              <a:rPr lang="en-US" altLang="zh-CN" sz="2400"/>
              <a:t>C views all arguments as values;</a:t>
            </a:r>
          </a:p>
          <a:p>
            <a:pPr lvl="1">
              <a:lnSpc>
                <a:spcPct val="80000"/>
              </a:lnSpc>
            </a:pPr>
            <a:r>
              <a:rPr lang="en-US" altLang="zh-CN" sz="2400"/>
              <a:t>C++, Pascal and Ada, offer a choice of parameter passing mechanisms.</a:t>
            </a:r>
            <a:endParaRPr lang="zh-CN" altLang="en-US" sz="2400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88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620713"/>
            <a:ext cx="7772400" cy="5475287"/>
          </a:xfrm>
        </p:spPr>
        <p:txBody>
          <a:bodyPr/>
          <a:lstStyle/>
          <a:p>
            <a:r>
              <a:rPr lang="en-US" altLang="zh-CN" sz="2800"/>
              <a:t>The common parameter passing mechanisms:</a:t>
            </a:r>
          </a:p>
          <a:p>
            <a:pPr lvl="1"/>
            <a:r>
              <a:rPr lang="en-US" altLang="zh-CN" sz="2400"/>
              <a:t>Pass by value</a:t>
            </a:r>
          </a:p>
          <a:p>
            <a:pPr lvl="1"/>
            <a:r>
              <a:rPr lang="en-US" altLang="zh-CN" sz="2400"/>
              <a:t>Pass by reference</a:t>
            </a:r>
          </a:p>
          <a:p>
            <a:pPr lvl="1"/>
            <a:r>
              <a:rPr lang="en-US" altLang="zh-CN" sz="2400"/>
              <a:t>Pass by value-result</a:t>
            </a:r>
          </a:p>
          <a:p>
            <a:pPr lvl="1"/>
            <a:r>
              <a:rPr lang="en-US" altLang="zh-CN" sz="2400"/>
              <a:t>Pass by name (also called delayed evaluation)</a:t>
            </a:r>
          </a:p>
          <a:p>
            <a:r>
              <a:rPr lang="en-US" altLang="zh-CN" sz="2800"/>
              <a:t>Other issues not addressed by the parameter passing mechanism itself:</a:t>
            </a:r>
          </a:p>
          <a:p>
            <a:pPr lvl="1"/>
            <a:r>
              <a:rPr lang="en-US" altLang="zh-CN" sz="2400">
                <a:solidFill>
                  <a:srgbClr val="FF3300"/>
                </a:solidFill>
              </a:rPr>
              <a:t>The order</a:t>
            </a:r>
            <a:r>
              <a:rPr lang="en-US" altLang="zh-CN" sz="2400"/>
              <a:t> in which arguments are evaluated</a:t>
            </a:r>
          </a:p>
          <a:p>
            <a:pPr lvl="1"/>
            <a:r>
              <a:rPr lang="en-US" altLang="zh-CN" sz="2400"/>
              <a:t>Many languages permit arguments to calls that cause </a:t>
            </a:r>
            <a:r>
              <a:rPr lang="en-US" altLang="zh-CN" sz="2400">
                <a:solidFill>
                  <a:srgbClr val="FF3300"/>
                </a:solidFill>
              </a:rPr>
              <a:t>side effects</a:t>
            </a:r>
            <a:endParaRPr lang="en-US" altLang="zh-CN" sz="2400"/>
          </a:p>
          <a:p>
            <a:r>
              <a:rPr lang="en-US" altLang="zh-CN" sz="2800"/>
              <a:t>Example: f(++x, x);</a:t>
            </a:r>
          </a:p>
          <a:p>
            <a:pPr lvl="1"/>
            <a:r>
              <a:rPr lang="en-US" altLang="zh-CN" sz="2400"/>
              <a:t>C compilers evaluate their arguments from right to left</a:t>
            </a:r>
            <a:endParaRPr lang="zh-CN" altLang="en-US" sz="2400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9892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CN" b="1"/>
              <a:t>7.5.1 Pass by Value</a:t>
            </a:r>
            <a:endParaRPr lang="zh-CN" altLang="en-US" b="1"/>
          </a:p>
        </p:txBody>
      </p:sp>
      <p:sp>
        <p:nvSpPr>
          <p:cNvPr id="549893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19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908050"/>
            <a:ext cx="7772400" cy="5616575"/>
          </a:xfrm>
        </p:spPr>
        <p:txBody>
          <a:bodyPr/>
          <a:lstStyle/>
          <a:p>
            <a:r>
              <a:rPr lang="en-US" altLang="zh-CN" sz="2800"/>
              <a:t>The arguments are expressions that are </a:t>
            </a:r>
            <a:r>
              <a:rPr lang="en-US" altLang="zh-CN" sz="2800">
                <a:solidFill>
                  <a:srgbClr val="FF3300"/>
                </a:solidFill>
              </a:rPr>
              <a:t>evaluated at the time of the call</a:t>
            </a:r>
            <a:r>
              <a:rPr lang="en-US" altLang="zh-CN" sz="2800"/>
              <a:t>, and their values become the values of the parameter during the execution of the procedure</a:t>
            </a:r>
          </a:p>
          <a:p>
            <a:pPr lvl="2">
              <a:buFontTx/>
              <a:buNone/>
            </a:pPr>
            <a:r>
              <a:rPr lang="en-US" altLang="zh-CN"/>
              <a:t>The only parameter passing mechanism available in C;</a:t>
            </a:r>
          </a:p>
          <a:p>
            <a:pPr lvl="2">
              <a:buFontTx/>
              <a:buNone/>
            </a:pPr>
            <a:r>
              <a:rPr lang="en-US" altLang="zh-CN"/>
              <a:t>The default in Pascal and Ada</a:t>
            </a:r>
          </a:p>
          <a:p>
            <a:endParaRPr lang="en-US" altLang="zh-CN" sz="2400"/>
          </a:p>
          <a:p>
            <a:r>
              <a:rPr lang="en-US" altLang="zh-CN" sz="2800"/>
              <a:t>The following inc2 function written in C does not achieve its desired effect:</a:t>
            </a:r>
          </a:p>
          <a:p>
            <a:pPr>
              <a:buFontTx/>
              <a:buNone/>
            </a:pPr>
            <a:r>
              <a:rPr lang="en-US" altLang="zh-CN" sz="2800"/>
              <a:t>			Void inc2( int x)</a:t>
            </a:r>
          </a:p>
          <a:p>
            <a:pPr>
              <a:buFontTx/>
              <a:buNone/>
            </a:pPr>
            <a:r>
              <a:rPr lang="en-US" altLang="zh-CN" sz="2800"/>
              <a:t>			/* incorrect ! */</a:t>
            </a:r>
          </a:p>
          <a:p>
            <a:pPr>
              <a:buFontTx/>
              <a:buNone/>
            </a:pPr>
            <a:r>
              <a:rPr lang="en-US" altLang="zh-CN" sz="2800"/>
              <a:t>			{ ++x; ++x;}</a:t>
            </a:r>
            <a:endParaRPr lang="zh-CN" altLang="en-US" sz="2800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692150"/>
            <a:ext cx="7772400" cy="5545138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altLang="zh-CN" sz="2800"/>
              <a:t>In order to achieve non-local changes, In C, this takes the form of passing the address instead of the value:</a:t>
            </a:r>
          </a:p>
          <a:p>
            <a:pPr>
              <a:lnSpc>
                <a:spcPct val="80000"/>
              </a:lnSpc>
            </a:pPr>
            <a:endParaRPr lang="en-US" altLang="zh-CN" sz="2800"/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800"/>
              <a:t>			Void inc2(int *x)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800"/>
              <a:t>			/* now ok */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800"/>
              <a:t>			{++(*x);++(*x);}</a:t>
            </a:r>
          </a:p>
          <a:p>
            <a:pPr>
              <a:lnSpc>
                <a:spcPct val="80000"/>
              </a:lnSpc>
            </a:pPr>
            <a:endParaRPr lang="en-US" altLang="zh-CN" sz="2800"/>
          </a:p>
          <a:p>
            <a:pPr>
              <a:lnSpc>
                <a:spcPct val="80000"/>
              </a:lnSpc>
            </a:pPr>
            <a:r>
              <a:rPr lang="en-US" altLang="zh-CN" sz="2800"/>
              <a:t>Pass by value require no special effort on the part of the compiler </a:t>
            </a:r>
          </a:p>
          <a:p>
            <a:pPr>
              <a:lnSpc>
                <a:spcPct val="80000"/>
              </a:lnSpc>
            </a:pPr>
            <a:r>
              <a:rPr lang="en-US" altLang="zh-CN" sz="2800"/>
              <a:t>It is easily implemented by taking the most straightforward view of argument computation and activation record construction</a:t>
            </a:r>
            <a:endParaRPr lang="zh-CN" altLang="en-US" sz="2800"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3988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CN" b="1"/>
              <a:t>7.5.2 Pass by Reference</a:t>
            </a:r>
            <a:endParaRPr lang="zh-CN" altLang="en-US" b="1"/>
          </a:p>
        </p:txBody>
      </p:sp>
      <p:sp>
        <p:nvSpPr>
          <p:cNvPr id="553989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60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692150"/>
            <a:ext cx="7772400" cy="540385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altLang="zh-CN" sz="2400"/>
              <a:t>Pass-by-reference passes the location of the variable, so that the parameter becomes an alias for the argument.</a:t>
            </a:r>
          </a:p>
          <a:p>
            <a:pPr lvl="1">
              <a:lnSpc>
                <a:spcPct val="80000"/>
              </a:lnSpc>
            </a:pPr>
            <a:r>
              <a:rPr lang="en-US" altLang="zh-CN" sz="2000"/>
              <a:t>The only parameter passing mechanism in Fortran77;</a:t>
            </a:r>
          </a:p>
          <a:p>
            <a:pPr lvl="1">
              <a:lnSpc>
                <a:spcPct val="80000"/>
              </a:lnSpc>
            </a:pPr>
            <a:r>
              <a:rPr lang="en-US" altLang="zh-CN" sz="2000"/>
              <a:t>In pascal, pass by reference achieved with the use of </a:t>
            </a:r>
            <a:r>
              <a:rPr lang="en-US" altLang="zh-CN" sz="2000" u="sng"/>
              <a:t>var</a:t>
            </a:r>
            <a:r>
              <a:rPr lang="en-US" altLang="zh-CN" sz="2000"/>
              <a:t> keyword;</a:t>
            </a:r>
          </a:p>
          <a:p>
            <a:pPr lvl="1">
              <a:lnSpc>
                <a:spcPct val="80000"/>
              </a:lnSpc>
            </a:pPr>
            <a:r>
              <a:rPr lang="en-US" altLang="zh-CN" sz="2000"/>
              <a:t>In c++, by the use of special symbol </a:t>
            </a:r>
            <a:r>
              <a:rPr lang="en-US" altLang="zh-CN" sz="2000" u="sng"/>
              <a:t>&amp;</a:t>
            </a:r>
            <a:r>
              <a:rPr lang="en-US" altLang="zh-CN" sz="2000"/>
              <a:t> in the parameter declaration:</a:t>
            </a:r>
          </a:p>
          <a:p>
            <a:pPr>
              <a:lnSpc>
                <a:spcPct val="80000"/>
              </a:lnSpc>
            </a:pPr>
            <a:endParaRPr lang="en-US" altLang="zh-CN" sz="2400"/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400"/>
              <a:t>		Void inc2( int &amp; x)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400"/>
              <a:t>		/* C++ reference parameter */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400"/>
              <a:t>		{++x;++x}</a:t>
            </a:r>
          </a:p>
          <a:p>
            <a:pPr>
              <a:lnSpc>
                <a:spcPct val="80000"/>
              </a:lnSpc>
            </a:pPr>
            <a:endParaRPr lang="en-US" altLang="zh-CN" sz="2400"/>
          </a:p>
          <a:p>
            <a:pPr>
              <a:lnSpc>
                <a:spcPct val="80000"/>
              </a:lnSpc>
            </a:pPr>
            <a:r>
              <a:rPr lang="en-US" altLang="zh-CN" sz="2400"/>
              <a:t>Pass by reference </a:t>
            </a:r>
            <a:r>
              <a:rPr lang="en-US" altLang="zh-CN" sz="2400">
                <a:solidFill>
                  <a:srgbClr val="FF3300"/>
                </a:solidFill>
              </a:rPr>
              <a:t>requires the compilers to compute the address of the argument</a:t>
            </a:r>
            <a:r>
              <a:rPr lang="en-US" altLang="zh-CN" sz="2400"/>
              <a:t> to store in the local activation record. </a:t>
            </a:r>
          </a:p>
          <a:p>
            <a:pPr>
              <a:lnSpc>
                <a:spcPct val="80000"/>
              </a:lnSpc>
            </a:pPr>
            <a:r>
              <a:rPr lang="en-US" altLang="zh-CN" sz="2400"/>
              <a:t>The compile must also </a:t>
            </a:r>
            <a:r>
              <a:rPr lang="en-US" altLang="zh-CN" sz="2400">
                <a:solidFill>
                  <a:srgbClr val="FF3300"/>
                </a:solidFill>
              </a:rPr>
              <a:t>turn local accesses</a:t>
            </a:r>
            <a:r>
              <a:rPr lang="en-US" altLang="zh-CN" sz="2400"/>
              <a:t> to the reference parameter </a:t>
            </a:r>
            <a:r>
              <a:rPr lang="en-US" altLang="zh-CN" sz="2400">
                <a:solidFill>
                  <a:srgbClr val="FF3300"/>
                </a:solidFill>
              </a:rPr>
              <a:t>into indirect access modes</a:t>
            </a:r>
            <a:r>
              <a:rPr lang="en-US" altLang="zh-CN" sz="2400"/>
              <a:t>.</a:t>
            </a:r>
            <a:endParaRPr lang="zh-CN" altLang="en-US" sz="240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4052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CN" b="1"/>
              <a:t>7.4 Dynamic Memory</a:t>
            </a:r>
            <a:endParaRPr lang="zh-CN" altLang="en-US" b="1"/>
          </a:p>
        </p:txBody>
      </p:sp>
      <p:sp>
        <p:nvSpPr>
          <p:cNvPr id="514053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70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765175"/>
            <a:ext cx="7772400" cy="5616575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altLang="zh-CN" sz="2800"/>
              <a:t>For the call like p(2+3) in the FORTRAN77, a compile must </a:t>
            </a:r>
            <a:r>
              <a:rPr lang="en-US" altLang="zh-CN" sz="2800">
                <a:solidFill>
                  <a:srgbClr val="FF3300"/>
                </a:solidFill>
              </a:rPr>
              <a:t>invent an address for the expression 2+3,</a:t>
            </a:r>
            <a:r>
              <a:rPr lang="en-US" altLang="zh-CN" sz="2800"/>
              <a:t> compute the value into this address, and then pass the address to the call</a:t>
            </a:r>
          </a:p>
          <a:p>
            <a:pPr>
              <a:lnSpc>
                <a:spcPct val="80000"/>
              </a:lnSpc>
              <a:buFontTx/>
              <a:buNone/>
            </a:pPr>
            <a:endParaRPr lang="en-US" altLang="zh-CN" sz="2800"/>
          </a:p>
          <a:p>
            <a:pPr>
              <a:lnSpc>
                <a:spcPct val="80000"/>
              </a:lnSpc>
            </a:pPr>
            <a:r>
              <a:rPr lang="en-US" altLang="zh-CN" sz="2800"/>
              <a:t>The features of pass by reference:</a:t>
            </a:r>
          </a:p>
          <a:p>
            <a:pPr lvl="1">
              <a:lnSpc>
                <a:spcPct val="80000"/>
              </a:lnSpc>
            </a:pPr>
            <a:r>
              <a:rPr lang="en-US" altLang="zh-CN" sz="2400"/>
              <a:t>Not require a copy to be made of the passed value, which is significant for a large structure.</a:t>
            </a:r>
          </a:p>
          <a:p>
            <a:pPr lvl="1">
              <a:lnSpc>
                <a:spcPct val="80000"/>
              </a:lnSpc>
            </a:pPr>
            <a:r>
              <a:rPr lang="en-US" altLang="zh-CN" sz="2400"/>
              <a:t>Pass an argument by reference and prohibit changes to be made to the argument</a:t>
            </a:r>
            <a:r>
              <a:rPr lang="en-US" altLang="zh-CN" sz="2400">
                <a:latin typeface="Arial"/>
              </a:rPr>
              <a:t>’</a:t>
            </a:r>
            <a:r>
              <a:rPr lang="en-US" altLang="zh-CN" sz="2400"/>
              <a:t>s value. Such an option is provide by C++</a:t>
            </a:r>
          </a:p>
          <a:p>
            <a:pPr>
              <a:lnSpc>
                <a:spcPct val="80000"/>
              </a:lnSpc>
            </a:pPr>
            <a:r>
              <a:rPr lang="en-US" altLang="zh-CN" sz="2800"/>
              <a:t>Void f (const muchdata &amp; X)</a:t>
            </a:r>
          </a:p>
          <a:p>
            <a:pPr lvl="1">
              <a:lnSpc>
                <a:spcPct val="80000"/>
              </a:lnSpc>
            </a:pPr>
            <a:r>
              <a:rPr lang="en-US" altLang="zh-CN" sz="2400"/>
              <a:t>Where, muchdata is a data type with a large structure, the compile will perform a static check the X never appears on the left of an assignment.</a:t>
            </a:r>
            <a:endParaRPr lang="zh-CN" altLang="en-US" sz="2400"/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8084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CN" b="1"/>
              <a:t>7.5.3 Pass by Value-Result</a:t>
            </a:r>
            <a:endParaRPr lang="zh-CN" altLang="en-US" b="1"/>
          </a:p>
        </p:txBody>
      </p:sp>
      <p:sp>
        <p:nvSpPr>
          <p:cNvPr id="558085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01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260350"/>
            <a:ext cx="7772400" cy="6264275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altLang="zh-CN" sz="2200"/>
              <a:t>The mechanism achieves a similar result to pass by reference, except that no actual alias is established , Known as copy-in, copy-out, or copy-restore</a:t>
            </a:r>
          </a:p>
          <a:p>
            <a:pPr lvl="1">
              <a:lnSpc>
                <a:spcPct val="80000"/>
              </a:lnSpc>
            </a:pPr>
            <a:r>
              <a:rPr lang="en-US" altLang="zh-CN" sz="1800"/>
              <a:t>This is the mechanism of Ada in out parameter</a:t>
            </a:r>
          </a:p>
          <a:p>
            <a:pPr lvl="1">
              <a:lnSpc>
                <a:spcPct val="80000"/>
              </a:lnSpc>
            </a:pPr>
            <a:endParaRPr lang="en-US" altLang="zh-CN" sz="1800"/>
          </a:p>
          <a:p>
            <a:pPr>
              <a:lnSpc>
                <a:spcPct val="80000"/>
              </a:lnSpc>
            </a:pPr>
            <a:r>
              <a:rPr lang="en-US" altLang="zh-CN" sz="2200"/>
              <a:t>Pass by value-result is only distinguishable from pass by reference in the presence of aliasing.</a:t>
            </a:r>
          </a:p>
          <a:p>
            <a:pPr>
              <a:lnSpc>
                <a:spcPct val="80000"/>
              </a:lnSpc>
            </a:pPr>
            <a:r>
              <a:rPr lang="en-US" altLang="zh-CN" sz="2200"/>
              <a:t>For instance, in the following code(in C syntax),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000"/>
              <a:t>			Void p(int x, int y)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000"/>
              <a:t>			{ ++x;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000"/>
              <a:t>			  ++y;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000"/>
              <a:t>			}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000"/>
              <a:t>			main( )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000"/>
              <a:t>			{ int a=1;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000"/>
              <a:t>			   p(a, a);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000"/>
              <a:t>			   return 0;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000"/>
              <a:t>			}</a:t>
            </a:r>
          </a:p>
          <a:p>
            <a:pPr>
              <a:lnSpc>
                <a:spcPct val="80000"/>
              </a:lnSpc>
            </a:pPr>
            <a:endParaRPr lang="en-US" altLang="zh-CN" sz="2000"/>
          </a:p>
          <a:p>
            <a:pPr>
              <a:lnSpc>
                <a:spcPct val="80000"/>
              </a:lnSpc>
            </a:pPr>
            <a:r>
              <a:rPr lang="en-US" altLang="zh-CN" sz="2200"/>
              <a:t>If pass by reference is used, a has value 3 after p is called, while</a:t>
            </a:r>
          </a:p>
          <a:p>
            <a:pPr>
              <a:lnSpc>
                <a:spcPct val="80000"/>
              </a:lnSpc>
            </a:pPr>
            <a:r>
              <a:rPr lang="en-US" altLang="zh-CN" sz="2200"/>
              <a:t>If pass by value-result, a has value 2 after p is called.</a:t>
            </a:r>
            <a:endParaRPr lang="zh-CN" altLang="en-US" sz="2200"/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11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765175"/>
            <a:ext cx="7772400" cy="5616575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zh-CN" sz="2800"/>
              <a:t>The unspecified issues in this mechanism:</a:t>
            </a:r>
          </a:p>
          <a:p>
            <a:pPr lvl="1">
              <a:lnSpc>
                <a:spcPct val="90000"/>
              </a:lnSpc>
            </a:pPr>
            <a:r>
              <a:rPr lang="en-US" altLang="zh-CN" sz="2400"/>
              <a:t>The order in which results are copied back to the arguments;</a:t>
            </a:r>
          </a:p>
          <a:p>
            <a:pPr lvl="1">
              <a:lnSpc>
                <a:spcPct val="90000"/>
              </a:lnSpc>
            </a:pPr>
            <a:r>
              <a:rPr lang="en-US" altLang="zh-CN" sz="2400"/>
              <a:t>The locations of the arguments are calculated only on entry or recalculated on exit.</a:t>
            </a:r>
          </a:p>
          <a:p>
            <a:pPr lvl="1">
              <a:lnSpc>
                <a:spcPct val="90000"/>
              </a:lnSpc>
            </a:pPr>
            <a:endParaRPr lang="en-US" altLang="zh-CN" sz="2400"/>
          </a:p>
          <a:p>
            <a:pPr>
              <a:lnSpc>
                <a:spcPct val="90000"/>
              </a:lnSpc>
            </a:pPr>
            <a:r>
              <a:rPr lang="en-US" altLang="zh-CN" sz="2800"/>
              <a:t>Pass by value-result </a:t>
            </a:r>
            <a:r>
              <a:rPr lang="en-US" altLang="zh-CN" sz="2800">
                <a:solidFill>
                  <a:srgbClr val="FF3300"/>
                </a:solidFill>
              </a:rPr>
              <a:t>needs to modify the basic structure of the runtime stack and the calling sequence</a:t>
            </a:r>
            <a:r>
              <a:rPr lang="en-US" altLang="zh-CN" sz="2800"/>
              <a:t>:</a:t>
            </a:r>
          </a:p>
          <a:p>
            <a:pPr lvl="1">
              <a:lnSpc>
                <a:spcPct val="90000"/>
              </a:lnSpc>
            </a:pPr>
            <a:r>
              <a:rPr lang="en-US" altLang="zh-CN" sz="2400"/>
              <a:t>The activation record cannot be freed by the callee</a:t>
            </a:r>
          </a:p>
          <a:p>
            <a:pPr lvl="1">
              <a:lnSpc>
                <a:spcPct val="90000"/>
              </a:lnSpc>
            </a:pPr>
            <a:r>
              <a:rPr lang="en-US" altLang="zh-CN" sz="2400"/>
              <a:t>The caller must either push the address of arguments onto the stack before constructing the new activation record, or recomputed these address on return from the called procedure.</a:t>
            </a:r>
            <a:endParaRPr lang="zh-CN" altLang="en-US" sz="2400"/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2180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CN" b="1"/>
              <a:t>7.5.4 Pass by Name</a:t>
            </a:r>
            <a:endParaRPr lang="zh-CN" altLang="en-US" b="1"/>
          </a:p>
        </p:txBody>
      </p:sp>
      <p:sp>
        <p:nvSpPr>
          <p:cNvPr id="562181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42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549275"/>
            <a:ext cx="7772400" cy="5546725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zh-CN" sz="2400"/>
              <a:t>This is </a:t>
            </a:r>
            <a:r>
              <a:rPr lang="en-US" altLang="zh-CN" sz="2400">
                <a:solidFill>
                  <a:srgbClr val="FF3300"/>
                </a:solidFill>
              </a:rPr>
              <a:t>the most complex of the parameter passing</a:t>
            </a:r>
            <a:r>
              <a:rPr lang="en-US" altLang="zh-CN" sz="2400"/>
              <a:t> mechanisms, which is also called delayed evaluation.</a:t>
            </a:r>
          </a:p>
          <a:p>
            <a:pPr>
              <a:lnSpc>
                <a:spcPct val="90000"/>
              </a:lnSpc>
            </a:pPr>
            <a:r>
              <a:rPr lang="en-US" altLang="zh-CN" sz="2400" u="sng">
                <a:solidFill>
                  <a:srgbClr val="FF3300"/>
                </a:solidFill>
              </a:rPr>
              <a:t>Idea: the argument is not evaluated until its actual use in the called program</a:t>
            </a:r>
          </a:p>
          <a:p>
            <a:pPr>
              <a:lnSpc>
                <a:spcPct val="90000"/>
              </a:lnSpc>
            </a:pPr>
            <a:endParaRPr lang="en-US" altLang="zh-CN" sz="2400"/>
          </a:p>
          <a:p>
            <a:pPr>
              <a:lnSpc>
                <a:spcPct val="90000"/>
              </a:lnSpc>
            </a:pPr>
            <a:r>
              <a:rPr lang="en-US" altLang="zh-CN" sz="2400"/>
              <a:t>As an example, in the code: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zh-CN" sz="2400"/>
              <a:t>			Void p (int x)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zh-CN" sz="2400"/>
              <a:t>			{ ++x;}</a:t>
            </a:r>
          </a:p>
          <a:p>
            <a:pPr>
              <a:lnSpc>
                <a:spcPct val="90000"/>
              </a:lnSpc>
            </a:pPr>
            <a:r>
              <a:rPr lang="en-US" altLang="zh-CN" sz="2400"/>
              <a:t>The effect of p(a[i]) is of evaluating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zh-CN" sz="2400"/>
              <a:t>			++(a[i])</a:t>
            </a:r>
          </a:p>
          <a:p>
            <a:pPr>
              <a:lnSpc>
                <a:spcPct val="90000"/>
              </a:lnSpc>
            </a:pPr>
            <a:endParaRPr lang="en-US" altLang="zh-CN" sz="2400"/>
          </a:p>
          <a:p>
            <a:pPr>
              <a:lnSpc>
                <a:spcPct val="90000"/>
              </a:lnSpc>
            </a:pPr>
            <a:r>
              <a:rPr lang="en-US" altLang="zh-CN" sz="2400"/>
              <a:t>Thus if i were to change before the use of x inside P, the result will be different from either pass by reference or pass by value-result. </a:t>
            </a:r>
            <a:endParaRPr lang="zh-CN" altLang="en-US" sz="2400"/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52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04813"/>
            <a:ext cx="7772400" cy="5761037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altLang="zh-CN" sz="2400"/>
              <a:t>For instance, in the code (in C syntax)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000"/>
              <a:t>	int i;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000"/>
              <a:t>	int a[10];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000"/>
              <a:t>	void p(int x)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000"/>
              <a:t>	{++i;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000"/>
              <a:t>	 ++x;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000"/>
              <a:t>	}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000"/>
              <a:t>	main()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000"/>
              <a:t>	{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000"/>
              <a:t>	i=1;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000"/>
              <a:t>	a[1]=1;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000"/>
              <a:t>	a[2]=2;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000"/>
              <a:t>	p(a[i]);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000"/>
              <a:t>	return 0;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000"/>
              <a:t>	}</a:t>
            </a:r>
          </a:p>
          <a:p>
            <a:pPr>
              <a:lnSpc>
                <a:spcPct val="80000"/>
              </a:lnSpc>
              <a:buFontTx/>
              <a:buNone/>
            </a:pPr>
            <a:endParaRPr lang="en-US" altLang="zh-CN" sz="2000"/>
          </a:p>
          <a:p>
            <a:pPr>
              <a:lnSpc>
                <a:spcPct val="80000"/>
              </a:lnSpc>
            </a:pPr>
            <a:r>
              <a:rPr lang="en-US" altLang="zh-CN" sz="2400"/>
              <a:t>The result of the call p(a[i]) is that a[2] is set to 3 and a[1] is left unchanged. </a:t>
            </a:r>
            <a:endParaRPr lang="zh-CN" altLang="en-US" sz="2400"/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62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549275"/>
            <a:ext cx="7772400" cy="5546725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zh-CN" sz="2400"/>
              <a:t>The interpretation of pass by name is as follows:</a:t>
            </a:r>
          </a:p>
          <a:p>
            <a:pPr lvl="1">
              <a:lnSpc>
                <a:spcPct val="90000"/>
              </a:lnSpc>
            </a:pPr>
            <a:r>
              <a:rPr lang="en-US" altLang="zh-CN" sz="2000"/>
              <a:t>The text of an argument at point of call is viewed as a function in its own right.</a:t>
            </a:r>
          </a:p>
          <a:p>
            <a:pPr lvl="1">
              <a:lnSpc>
                <a:spcPct val="90000"/>
              </a:lnSpc>
            </a:pPr>
            <a:r>
              <a:rPr lang="en-US" altLang="zh-CN" sz="2000"/>
              <a:t>The arguments are evaluated every time the parameter name is reached in the procedure.</a:t>
            </a:r>
          </a:p>
          <a:p>
            <a:pPr lvl="1">
              <a:lnSpc>
                <a:spcPct val="90000"/>
              </a:lnSpc>
            </a:pPr>
            <a:r>
              <a:rPr lang="en-US" altLang="zh-CN" sz="2000">
                <a:solidFill>
                  <a:srgbClr val="FF3300"/>
                </a:solidFill>
              </a:rPr>
              <a:t>The arguments are evaluated in the caller</a:t>
            </a:r>
            <a:r>
              <a:rPr lang="en-US" altLang="zh-CN" sz="2000">
                <a:solidFill>
                  <a:srgbClr val="FF3300"/>
                </a:solidFill>
                <a:latin typeface="Arial"/>
              </a:rPr>
              <a:t>’</a:t>
            </a:r>
            <a:r>
              <a:rPr lang="en-US" altLang="zh-CN" sz="2000">
                <a:solidFill>
                  <a:srgbClr val="FF3300"/>
                </a:solidFill>
              </a:rPr>
              <a:t>s environment</a:t>
            </a:r>
            <a:r>
              <a:rPr lang="en-US" altLang="zh-CN" sz="2000"/>
              <a:t>, while the procedure will be executed in its defined environment</a:t>
            </a:r>
          </a:p>
          <a:p>
            <a:pPr lvl="1">
              <a:lnSpc>
                <a:spcPct val="90000"/>
              </a:lnSpc>
            </a:pPr>
            <a:endParaRPr lang="en-US" altLang="zh-CN" sz="2000"/>
          </a:p>
          <a:p>
            <a:pPr>
              <a:lnSpc>
                <a:spcPct val="90000"/>
              </a:lnSpc>
            </a:pPr>
            <a:r>
              <a:rPr lang="en-US" altLang="zh-CN" sz="2400"/>
              <a:t>Pass by name mechanism was used in the language Algol60, which became unpopular for several reasons:</a:t>
            </a:r>
          </a:p>
          <a:p>
            <a:pPr lvl="1">
              <a:lnSpc>
                <a:spcPct val="90000"/>
              </a:lnSpc>
            </a:pPr>
            <a:r>
              <a:rPr lang="en-US" altLang="zh-CN" sz="2000"/>
              <a:t>Gives surprising and counterintuitive results in the presence of side effects;</a:t>
            </a:r>
          </a:p>
          <a:p>
            <a:pPr lvl="1">
              <a:lnSpc>
                <a:spcPct val="90000"/>
              </a:lnSpc>
            </a:pPr>
            <a:r>
              <a:rPr lang="en-US" altLang="zh-CN" sz="2000"/>
              <a:t>Difficult to implement;</a:t>
            </a:r>
          </a:p>
          <a:p>
            <a:pPr lvl="1">
              <a:lnSpc>
                <a:spcPct val="90000"/>
              </a:lnSpc>
            </a:pPr>
            <a:r>
              <a:rPr lang="en-US" altLang="zh-CN" sz="2000"/>
              <a:t>Inefficient.</a:t>
            </a:r>
          </a:p>
          <a:p>
            <a:pPr>
              <a:lnSpc>
                <a:spcPct val="90000"/>
              </a:lnSpc>
            </a:pPr>
            <a:r>
              <a:rPr lang="en-US" altLang="zh-CN" sz="2400"/>
              <a:t>A variation on this mechanism called </a:t>
            </a:r>
            <a:r>
              <a:rPr lang="en-US" altLang="zh-CN" sz="2400" u="sng">
                <a:solidFill>
                  <a:srgbClr val="FF3300"/>
                </a:solidFill>
              </a:rPr>
              <a:t>lazy evaluation</a:t>
            </a:r>
            <a:r>
              <a:rPr lang="en-US" altLang="zh-CN" sz="2400"/>
              <a:t> has recently become popular in purely functional languages</a:t>
            </a:r>
            <a:endParaRPr lang="zh-CN" altLang="en-US" sz="2400"/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7300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CN" sz="4000" b="1"/>
              <a:t>7.6 A Runtime Environment For The TINY Language</a:t>
            </a:r>
            <a:endParaRPr lang="zh-CN" altLang="en-US" sz="4000" b="1"/>
          </a:p>
        </p:txBody>
      </p:sp>
      <p:sp>
        <p:nvSpPr>
          <p:cNvPr id="567301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93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765175"/>
            <a:ext cx="7772400" cy="5330825"/>
          </a:xfrm>
        </p:spPr>
        <p:txBody>
          <a:bodyPr/>
          <a:lstStyle/>
          <a:p>
            <a:r>
              <a:rPr lang="en-US" altLang="zh-CN" sz="2800"/>
              <a:t>The TINY has no procedure, and all of its variables are global, so that there is no need for a stack of activation records, </a:t>
            </a:r>
          </a:p>
          <a:p>
            <a:r>
              <a:rPr lang="en-US" altLang="zh-CN" sz="2800"/>
              <a:t>And </a:t>
            </a:r>
            <a:r>
              <a:rPr lang="en-US" altLang="zh-CN" sz="2800">
                <a:solidFill>
                  <a:srgbClr val="FF3300"/>
                </a:solidFill>
              </a:rPr>
              <a:t>the only dynamic storage necessary is that for temporaries during expression evaluation</a:t>
            </a:r>
          </a:p>
          <a:p>
            <a:endParaRPr lang="en-US" altLang="zh-CN" sz="2800"/>
          </a:p>
          <a:p>
            <a:r>
              <a:rPr lang="en-US" altLang="zh-CN" sz="2800"/>
              <a:t>Given a program that used, say, four variables x,y,z and w, these variables would get the absolute address o through 3 at the bottom of memory, </a:t>
            </a:r>
          </a:p>
          <a:p>
            <a:r>
              <a:rPr lang="en-US" altLang="zh-CN" sz="2800"/>
              <a:t>And at a point during execution where three temporaries are being stored</a:t>
            </a:r>
            <a:endParaRPr lang="zh-CN" altLang="en-US" sz="280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6100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CN"/>
              <a:t>7.4.1 Fully Dynamic Runtime Environments</a:t>
            </a:r>
            <a:endParaRPr lang="zh-CN" altLang="en-US"/>
          </a:p>
        </p:txBody>
      </p:sp>
      <p:sp>
        <p:nvSpPr>
          <p:cNvPr id="516101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70372" name="Object 4"/>
          <p:cNvGraphicFramePr>
            <a:graphicFrameLocks noChangeAspect="1"/>
          </p:cNvGraphicFramePr>
          <p:nvPr/>
        </p:nvGraphicFramePr>
        <p:xfrm>
          <a:off x="355600" y="120650"/>
          <a:ext cx="8320088" cy="6729413"/>
        </p:xfrm>
        <a:graphic>
          <a:graphicData uri="http://schemas.openxmlformats.org/presentationml/2006/ole">
            <p:oleObj spid="_x0000_s570372" name="文档" r:id="rId3" imgW="4222607" imgH="3424919" progId="Word.Document.8">
              <p:embed/>
            </p:oleObj>
          </a:graphicData>
        </a:graphic>
      </p:graphicFrame>
      <p:sp>
        <p:nvSpPr>
          <p:cNvPr id="570373" name="Line 5"/>
          <p:cNvSpPr>
            <a:spLocks noChangeShapeType="1"/>
          </p:cNvSpPr>
          <p:nvPr/>
        </p:nvSpPr>
        <p:spPr bwMode="auto">
          <a:xfrm flipH="1">
            <a:off x="4860925" y="2565400"/>
            <a:ext cx="10795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CN"/>
              <a:t>End of Part Two</a:t>
            </a:r>
          </a:p>
        </p:txBody>
      </p:sp>
      <p:sp>
        <p:nvSpPr>
          <p:cNvPr id="6349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zh-CN"/>
              <a:t>THANKS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8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549275"/>
            <a:ext cx="7772400" cy="5903913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altLang="zh-CN" sz="2800" b="1"/>
              <a:t>A stack-based environment will result in a </a:t>
            </a:r>
            <a:r>
              <a:rPr lang="en-US" altLang="zh-CN" sz="2800" b="1">
                <a:solidFill>
                  <a:srgbClr val="FF3300"/>
                </a:solidFill>
              </a:rPr>
              <a:t>dangling reference</a:t>
            </a:r>
            <a:r>
              <a:rPr lang="en-US" altLang="zh-CN" sz="2800" b="1"/>
              <a:t> when the procedure is exited if a local variable in a procedure can be returned to the caller</a:t>
            </a:r>
          </a:p>
          <a:p>
            <a:pPr>
              <a:lnSpc>
                <a:spcPct val="80000"/>
              </a:lnSpc>
            </a:pPr>
            <a:endParaRPr lang="en-US" altLang="zh-CN" sz="2800" b="1"/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800" b="1"/>
              <a:t>	The simplest example: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800" b="1"/>
              <a:t>		Int * dangle(void)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800" b="1"/>
              <a:t>		{ int x;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800" b="1"/>
              <a:t>		 return &amp;x;}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800" b="1"/>
              <a:t>	     Where, the address of a local variable is returned.</a:t>
            </a:r>
          </a:p>
          <a:p>
            <a:pPr>
              <a:lnSpc>
                <a:spcPct val="80000"/>
              </a:lnSpc>
              <a:buFontTx/>
              <a:buNone/>
            </a:pPr>
            <a:endParaRPr lang="en-US" altLang="zh-CN" sz="2800" b="1"/>
          </a:p>
          <a:p>
            <a:pPr>
              <a:lnSpc>
                <a:spcPct val="80000"/>
              </a:lnSpc>
            </a:pPr>
            <a:r>
              <a:rPr lang="en-US" altLang="zh-CN" sz="2800" b="1"/>
              <a:t>An assignment addr = dangle( ) now cause addr to </a:t>
            </a:r>
            <a:r>
              <a:rPr lang="en-US" altLang="zh-CN" sz="2800" b="1">
                <a:solidFill>
                  <a:srgbClr val="FF3300"/>
                </a:solidFill>
              </a:rPr>
              <a:t>point to an unsafe location in the activation stack</a:t>
            </a:r>
            <a:endParaRPr lang="zh-CN" altLang="en-US" sz="2800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9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76250"/>
            <a:ext cx="7772400" cy="5832475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altLang="zh-CN" sz="2400" b="1"/>
              <a:t>A somewhat more complex instance of </a:t>
            </a:r>
            <a:r>
              <a:rPr lang="en-US" altLang="zh-CN" sz="2400" b="1">
                <a:solidFill>
                  <a:srgbClr val="FF3300"/>
                </a:solidFill>
              </a:rPr>
              <a:t>a dangling reference</a:t>
            </a:r>
            <a:r>
              <a:rPr lang="en-US" altLang="zh-CN" sz="2400" b="1"/>
              <a:t> occurs if a local function can be returned by a call</a:t>
            </a:r>
          </a:p>
          <a:p>
            <a:pPr>
              <a:lnSpc>
                <a:spcPct val="80000"/>
              </a:lnSpc>
              <a:buFontTx/>
              <a:buNone/>
            </a:pPr>
            <a:endParaRPr lang="en-US" altLang="zh-CN" sz="2400" b="1"/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400"/>
              <a:t>		Typedef int(* proc)(void);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400"/>
              <a:t>		Proc g(int x)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400"/>
              <a:t>		{int f(void) /*illegal local function*/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400"/>
              <a:t>			{return x;}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400"/>
              <a:t>			return f;}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400"/>
              <a:t>		main()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400"/>
              <a:t>		{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400"/>
              <a:t>			proc c;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400"/>
              <a:t>			c= g(2);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400"/>
              <a:t>			printf(</a:t>
            </a:r>
            <a:r>
              <a:rPr lang="en-US" altLang="zh-CN" sz="2400">
                <a:latin typeface="Arial"/>
              </a:rPr>
              <a:t>“</a:t>
            </a:r>
            <a:r>
              <a:rPr lang="en-US" altLang="zh-CN" sz="2400"/>
              <a:t>%d\n</a:t>
            </a:r>
            <a:r>
              <a:rPr lang="en-US" altLang="zh-CN" sz="2400">
                <a:latin typeface="Arial"/>
              </a:rPr>
              <a:t>”</a:t>
            </a:r>
            <a:r>
              <a:rPr lang="en-US" altLang="zh-CN" sz="2400"/>
              <a:t>,c());/* should print 2*/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400"/>
              <a:t>			return 0;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400"/>
              <a:t>		}</a:t>
            </a:r>
            <a:endParaRPr lang="zh-CN" altLang="en-US" sz="2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0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765175"/>
            <a:ext cx="7772400" cy="5330825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altLang="zh-CN" sz="2800"/>
              <a:t>Of course, </a:t>
            </a:r>
            <a:r>
              <a:rPr lang="en-US" altLang="zh-CN" sz="2800">
                <a:solidFill>
                  <a:srgbClr val="FF3300"/>
                </a:solidFill>
              </a:rPr>
              <a:t>C language</a:t>
            </a:r>
            <a:r>
              <a:rPr lang="en-US" altLang="zh-CN" sz="2800"/>
              <a:t> avoids the above problem by prohibiting local procedure </a:t>
            </a:r>
          </a:p>
          <a:p>
            <a:pPr>
              <a:lnSpc>
                <a:spcPct val="80000"/>
              </a:lnSpc>
            </a:pPr>
            <a:endParaRPr lang="en-US" altLang="zh-CN" sz="2800"/>
          </a:p>
          <a:p>
            <a:pPr>
              <a:lnSpc>
                <a:spcPct val="80000"/>
              </a:lnSpc>
            </a:pPr>
            <a:r>
              <a:rPr lang="en-US" altLang="zh-CN" sz="2800"/>
              <a:t>Other languages, like </a:t>
            </a:r>
            <a:r>
              <a:rPr lang="en-US" altLang="zh-CN" sz="2800">
                <a:solidFill>
                  <a:srgbClr val="FF3300"/>
                </a:solidFill>
              </a:rPr>
              <a:t>Mudula-2</a:t>
            </a:r>
            <a:r>
              <a:rPr lang="en-US" altLang="zh-CN" sz="2800"/>
              <a:t>, which have local procedures as well as procedure variables, parameters, and returned values, </a:t>
            </a:r>
            <a:r>
              <a:rPr lang="en-US" altLang="zh-CN" sz="2800" b="1"/>
              <a:t>must state a special rule that makes such program erroneous</a:t>
            </a:r>
          </a:p>
          <a:p>
            <a:pPr>
              <a:lnSpc>
                <a:spcPct val="80000"/>
              </a:lnSpc>
            </a:pPr>
            <a:endParaRPr lang="en-US" altLang="zh-CN" sz="2800"/>
          </a:p>
          <a:p>
            <a:pPr>
              <a:lnSpc>
                <a:spcPct val="80000"/>
              </a:lnSpc>
            </a:pPr>
            <a:r>
              <a:rPr lang="en-US" altLang="zh-CN" sz="2800" b="1"/>
              <a:t>In the </a:t>
            </a:r>
            <a:r>
              <a:rPr lang="en-US" altLang="zh-CN" sz="2800" b="1">
                <a:solidFill>
                  <a:srgbClr val="FF3300"/>
                </a:solidFill>
              </a:rPr>
              <a:t>functional programming languages</a:t>
            </a:r>
            <a:r>
              <a:rPr lang="en-US" altLang="zh-CN" sz="2800"/>
              <a:t>, such as </a:t>
            </a:r>
            <a:r>
              <a:rPr lang="en-US" altLang="zh-CN" sz="2800">
                <a:solidFill>
                  <a:srgbClr val="FF3300"/>
                </a:solidFill>
              </a:rPr>
              <a:t>LISP and ML</a:t>
            </a:r>
            <a:r>
              <a:rPr lang="en-US" altLang="zh-CN" sz="2800"/>
              <a:t>, </a:t>
            </a:r>
            <a:r>
              <a:rPr lang="en-US" altLang="zh-CN" sz="2800" b="1"/>
              <a:t>the functions must be able to be locally defined, passed as parameters, and returned as results.</a:t>
            </a:r>
            <a:endParaRPr lang="zh-CN" altLang="en-US" sz="2800" b="1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1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549275"/>
            <a:ext cx="7772400" cy="5546725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altLang="zh-CN" sz="2800"/>
              <a:t>Thus, a stack-based runtime environment is </a:t>
            </a:r>
            <a:r>
              <a:rPr lang="en-US" altLang="zh-CN" sz="2800">
                <a:solidFill>
                  <a:srgbClr val="FF3300"/>
                </a:solidFill>
              </a:rPr>
              <a:t>inadequate</a:t>
            </a:r>
            <a:r>
              <a:rPr lang="en-US" altLang="zh-CN" sz="2800"/>
              <a:t>, and a more general form of environment is required, called </a:t>
            </a:r>
            <a:r>
              <a:rPr lang="en-US" altLang="zh-CN" sz="2800">
                <a:solidFill>
                  <a:srgbClr val="FF3300"/>
                </a:solidFill>
              </a:rPr>
              <a:t>Fully Dynamic Environment</a:t>
            </a:r>
          </a:p>
          <a:p>
            <a:pPr>
              <a:lnSpc>
                <a:spcPct val="80000"/>
              </a:lnSpc>
            </a:pPr>
            <a:endParaRPr lang="en-US" altLang="zh-CN" sz="2800">
              <a:solidFill>
                <a:srgbClr val="FF3300"/>
              </a:solidFill>
            </a:endParaRPr>
          </a:p>
          <a:p>
            <a:pPr>
              <a:lnSpc>
                <a:spcPct val="80000"/>
              </a:lnSpc>
            </a:pPr>
            <a:r>
              <a:rPr lang="en-US" altLang="zh-CN" sz="2800"/>
              <a:t>In fully dynamic environment, the basic structure of </a:t>
            </a:r>
            <a:r>
              <a:rPr lang="en-US" altLang="zh-CN" sz="2800">
                <a:solidFill>
                  <a:srgbClr val="FF3300"/>
                </a:solidFill>
              </a:rPr>
              <a:t>activation record remains the same</a:t>
            </a:r>
            <a:r>
              <a:rPr lang="en-US" altLang="zh-CN" sz="2800"/>
              <a:t>: </a:t>
            </a:r>
          </a:p>
          <a:p>
            <a:pPr lvl="1">
              <a:lnSpc>
                <a:spcPct val="80000"/>
              </a:lnSpc>
            </a:pPr>
            <a:r>
              <a:rPr lang="en-US" altLang="zh-CN" sz="2400"/>
              <a:t>The space must be allocated for parameters and local variables, and there is still a need for control and access links</a:t>
            </a:r>
          </a:p>
          <a:p>
            <a:pPr>
              <a:lnSpc>
                <a:spcPct val="80000"/>
              </a:lnSpc>
              <a:buFontTx/>
              <a:buNone/>
            </a:pPr>
            <a:endParaRPr lang="en-US" altLang="zh-CN" sz="2800" b="1"/>
          </a:p>
          <a:p>
            <a:pPr>
              <a:lnSpc>
                <a:spcPct val="80000"/>
              </a:lnSpc>
            </a:pPr>
            <a:r>
              <a:rPr lang="en-US" altLang="zh-CN" sz="2800" b="1"/>
              <a:t>When control is returned to the caller, the </a:t>
            </a:r>
            <a:r>
              <a:rPr lang="en-US" altLang="zh-CN" sz="2800" b="1">
                <a:solidFill>
                  <a:srgbClr val="FF3300"/>
                </a:solidFill>
              </a:rPr>
              <a:t>exited activation record remains in memory</a:t>
            </a:r>
            <a:r>
              <a:rPr lang="en-US" altLang="zh-CN" sz="2800" b="1"/>
              <a:t>, to be de-allocated at some later time</a:t>
            </a:r>
            <a:endParaRPr lang="zh-CN" altLang="en-US" sz="2800" b="1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默认设计模板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默认设计模板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1668</TotalTime>
  <Words>1878</Words>
  <Application>Microsoft PowerPoint</Application>
  <PresentationFormat>On-screen Show (4:3)</PresentationFormat>
  <Paragraphs>300</Paragraphs>
  <Slides>51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51</vt:i4>
      </vt:variant>
    </vt:vector>
  </HeadingPairs>
  <TitlesOfParts>
    <vt:vector size="53" baseType="lpstr">
      <vt:lpstr>默认设计模板</vt:lpstr>
      <vt:lpstr>文档</vt:lpstr>
      <vt:lpstr>COMPILER CONSTRUCTION</vt:lpstr>
      <vt:lpstr>7. Runtime Environments </vt:lpstr>
      <vt:lpstr>Contents</vt:lpstr>
      <vt:lpstr>7.4 Dynamic Memory</vt:lpstr>
      <vt:lpstr>7.4.1 Fully Dynamic Runtime Environments</vt:lpstr>
      <vt:lpstr>Slide 6</vt:lpstr>
      <vt:lpstr>Slide 7</vt:lpstr>
      <vt:lpstr>Slide 8</vt:lpstr>
      <vt:lpstr>Slide 9</vt:lpstr>
      <vt:lpstr>7.4.2 Dynamic Memory in Object-Oriented Languages</vt:lpstr>
      <vt:lpstr>Slide 11</vt:lpstr>
      <vt:lpstr>Slide 12</vt:lpstr>
      <vt:lpstr>Slide 13</vt:lpstr>
      <vt:lpstr>Slide 14</vt:lpstr>
      <vt:lpstr>Slide 15</vt:lpstr>
      <vt:lpstr>7.4.3 Heap Management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7.4.4 Automatic Management of the heap</vt:lpstr>
      <vt:lpstr>Slide 28</vt:lpstr>
      <vt:lpstr>Slide 29</vt:lpstr>
      <vt:lpstr>Slide 30</vt:lpstr>
      <vt:lpstr>7.5 Parameter Passing Mechanisms</vt:lpstr>
      <vt:lpstr>Slide 32</vt:lpstr>
      <vt:lpstr>Slide 33</vt:lpstr>
      <vt:lpstr>Slide 34</vt:lpstr>
      <vt:lpstr>7.5.1 Pass by Value</vt:lpstr>
      <vt:lpstr>Slide 36</vt:lpstr>
      <vt:lpstr>Slide 37</vt:lpstr>
      <vt:lpstr>7.5.2 Pass by Reference</vt:lpstr>
      <vt:lpstr>Slide 39</vt:lpstr>
      <vt:lpstr>Slide 40</vt:lpstr>
      <vt:lpstr>7.5.3 Pass by Value-Result</vt:lpstr>
      <vt:lpstr>Slide 42</vt:lpstr>
      <vt:lpstr>Slide 43</vt:lpstr>
      <vt:lpstr>7.5.4 Pass by Name</vt:lpstr>
      <vt:lpstr>Slide 45</vt:lpstr>
      <vt:lpstr>Slide 46</vt:lpstr>
      <vt:lpstr>Slide 47</vt:lpstr>
      <vt:lpstr>7.6 A Runtime Environment For The TINY Language</vt:lpstr>
      <vt:lpstr>Slide 49</vt:lpstr>
      <vt:lpstr>Slide 50</vt:lpstr>
      <vt:lpstr>End of Part Two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IBRAHIM ITD</dc:creator>
  <cp:lastModifiedBy>HP</cp:lastModifiedBy>
  <cp:revision>223</cp:revision>
  <dcterms:created xsi:type="dcterms:W3CDTF">1601-01-01T00:00:00Z</dcterms:created>
  <dcterms:modified xsi:type="dcterms:W3CDTF">2017-04-03T10:23:04Z</dcterms:modified>
</cp:coreProperties>
</file>