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Default Extension="doc" ContentType="application/msword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516" r:id="rId3"/>
    <p:sldId id="509" r:id="rId4"/>
    <p:sldId id="510" r:id="rId5"/>
    <p:sldId id="511" r:id="rId6"/>
    <p:sldId id="512" r:id="rId7"/>
    <p:sldId id="513" r:id="rId8"/>
    <p:sldId id="514" r:id="rId9"/>
    <p:sldId id="515" r:id="rId10"/>
    <p:sldId id="501" r:id="rId11"/>
    <p:sldId id="502" r:id="rId12"/>
    <p:sldId id="503" r:id="rId13"/>
    <p:sldId id="504" r:id="rId14"/>
    <p:sldId id="505" r:id="rId15"/>
    <p:sldId id="506" r:id="rId16"/>
    <p:sldId id="507" r:id="rId17"/>
    <p:sldId id="508" r:id="rId18"/>
    <p:sldId id="434" r:id="rId19"/>
    <p:sldId id="435" r:id="rId20"/>
    <p:sldId id="436" r:id="rId21"/>
    <p:sldId id="437" r:id="rId22"/>
    <p:sldId id="438" r:id="rId23"/>
    <p:sldId id="439" r:id="rId24"/>
    <p:sldId id="440" r:id="rId25"/>
    <p:sldId id="441" r:id="rId26"/>
    <p:sldId id="442" r:id="rId27"/>
    <p:sldId id="443" r:id="rId28"/>
    <p:sldId id="444" r:id="rId29"/>
    <p:sldId id="445" r:id="rId30"/>
    <p:sldId id="446" r:id="rId31"/>
    <p:sldId id="447" r:id="rId32"/>
    <p:sldId id="449" r:id="rId33"/>
    <p:sldId id="448" r:id="rId34"/>
    <p:sldId id="450" r:id="rId35"/>
    <p:sldId id="451" r:id="rId36"/>
    <p:sldId id="454" r:id="rId37"/>
    <p:sldId id="455" r:id="rId38"/>
    <p:sldId id="456" r:id="rId39"/>
    <p:sldId id="457" r:id="rId40"/>
    <p:sldId id="458" r:id="rId41"/>
    <p:sldId id="459" r:id="rId42"/>
    <p:sldId id="460" r:id="rId43"/>
    <p:sldId id="461" r:id="rId44"/>
    <p:sldId id="462" r:id="rId45"/>
    <p:sldId id="463" r:id="rId46"/>
    <p:sldId id="464" r:id="rId47"/>
    <p:sldId id="465" r:id="rId48"/>
    <p:sldId id="466" r:id="rId49"/>
    <p:sldId id="467" r:id="rId50"/>
    <p:sldId id="468" r:id="rId51"/>
    <p:sldId id="469" r:id="rId52"/>
    <p:sldId id="470" r:id="rId53"/>
    <p:sldId id="471" r:id="rId54"/>
    <p:sldId id="472" r:id="rId55"/>
    <p:sldId id="473" r:id="rId56"/>
    <p:sldId id="474" r:id="rId57"/>
    <p:sldId id="475" r:id="rId58"/>
    <p:sldId id="476" r:id="rId59"/>
    <p:sldId id="477" r:id="rId60"/>
    <p:sldId id="478" r:id="rId61"/>
    <p:sldId id="479" r:id="rId62"/>
    <p:sldId id="480" r:id="rId63"/>
    <p:sldId id="481" r:id="rId64"/>
    <p:sldId id="482" r:id="rId65"/>
    <p:sldId id="483" r:id="rId66"/>
    <p:sldId id="484" r:id="rId67"/>
    <p:sldId id="485" r:id="rId68"/>
    <p:sldId id="486" r:id="rId69"/>
    <p:sldId id="487" r:id="rId70"/>
    <p:sldId id="488" r:id="rId71"/>
    <p:sldId id="489" r:id="rId72"/>
    <p:sldId id="490" r:id="rId73"/>
    <p:sldId id="491" r:id="rId74"/>
    <p:sldId id="492" r:id="rId75"/>
    <p:sldId id="493" r:id="rId76"/>
    <p:sldId id="494" r:id="rId77"/>
    <p:sldId id="495" r:id="rId78"/>
    <p:sldId id="496" r:id="rId79"/>
    <p:sldId id="497" r:id="rId80"/>
    <p:sldId id="498" r:id="rId81"/>
    <p:sldId id="499" r:id="rId82"/>
    <p:sldId id="500" r:id="rId83"/>
    <p:sldId id="301" r:id="rId8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5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C56E04-D213-43F1-8FBF-11332F2C6EBD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5B0F5-B89A-4BBC-ADA8-D10F4EF12796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2A8251-097E-4C66-8C4A-518EF58AF99D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8ED514A-641E-4BCC-B8DA-8A07FC30B5F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FF93CA-BA15-426F-BC6C-15741253F08D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4D8620-E610-475A-BB8C-B376452F6C73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858708-7FF0-45F4-AD1D-956F0C73BAD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9D5E46-0A37-4157-8C52-97E97C6CAF8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B8646E-45D5-4EC0-94A9-1D8BAF915EE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1A8C0F-AF60-40C9-A568-4563580CCE4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80EDDD-B3F0-44E7-B037-7C1B9E610FDD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C78F69-B329-43F5-A8BB-E19B7BD099C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5B4C563-D0DE-42E2-949C-1A327AAFE04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3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4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5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6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COMPILER CONSTRUCTION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Principles and Practice</a:t>
            </a:r>
          </a:p>
          <a:p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600" b="1"/>
              <a:t>8.2.3 Generation of Target Code from Intermediate Code</a:t>
            </a:r>
            <a:endParaRPr lang="zh-CN" altLang="en-US" sz="3600" b="1"/>
          </a:p>
        </p:txBody>
      </p:sp>
      <p:sp>
        <p:nvSpPr>
          <p:cNvPr id="64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r>
              <a:rPr lang="en-US" altLang="zh-CN" sz="2800"/>
              <a:t>Code generation from intermediate code involves either or both of </a:t>
            </a:r>
            <a:r>
              <a:rPr lang="en-US" altLang="zh-CN" sz="2800">
                <a:solidFill>
                  <a:srgbClr val="FF3300"/>
                </a:solidFill>
              </a:rPr>
              <a:t>two standard techniques</a:t>
            </a:r>
            <a:r>
              <a:rPr lang="en-US" altLang="zh-CN" sz="2800"/>
              <a:t>: </a:t>
            </a:r>
            <a:endParaRPr lang="en-US" altLang="zh-CN" sz="2800" b="1"/>
          </a:p>
          <a:p>
            <a:pPr lvl="1"/>
            <a:r>
              <a:rPr lang="en-US" altLang="zh-CN" sz="2400" b="1"/>
              <a:t>Macro expansion and Static simulation</a:t>
            </a:r>
          </a:p>
          <a:p>
            <a:pPr lvl="1"/>
            <a:endParaRPr lang="en-US" altLang="zh-CN" sz="2400" b="1"/>
          </a:p>
          <a:p>
            <a:r>
              <a:rPr lang="en-US" altLang="zh-CN" sz="2800" b="1"/>
              <a:t>Macro expansion</a:t>
            </a:r>
            <a:r>
              <a:rPr lang="en-US" altLang="zh-CN" sz="2800"/>
              <a:t> involves </a:t>
            </a:r>
            <a:r>
              <a:rPr lang="en-US" altLang="zh-CN" sz="2800">
                <a:solidFill>
                  <a:srgbClr val="FF3300"/>
                </a:solidFill>
              </a:rPr>
              <a:t>replacin</a:t>
            </a:r>
            <a:r>
              <a:rPr lang="en-US" altLang="zh-CN" sz="2800"/>
              <a:t>g each kind of intermediate code instruction </a:t>
            </a:r>
            <a:r>
              <a:rPr lang="en-US" altLang="zh-CN" sz="2800">
                <a:solidFill>
                  <a:srgbClr val="FF3300"/>
                </a:solidFill>
              </a:rPr>
              <a:t>with an equivalent sequence of target code instructions</a:t>
            </a:r>
          </a:p>
          <a:p>
            <a:endParaRPr lang="en-US" altLang="zh-CN" sz="2800" b="1"/>
          </a:p>
          <a:p>
            <a:r>
              <a:rPr lang="en-US" altLang="zh-CN" sz="2800" b="1"/>
              <a:t>Static simulation</a:t>
            </a:r>
            <a:r>
              <a:rPr lang="en-US" altLang="zh-CN" sz="2800"/>
              <a:t> involves a straight-line </a:t>
            </a:r>
            <a:r>
              <a:rPr lang="en-US" altLang="zh-CN" sz="2800">
                <a:solidFill>
                  <a:srgbClr val="FF3300"/>
                </a:solidFill>
              </a:rPr>
              <a:t>simulation of the effects of the intermediate code</a:t>
            </a:r>
            <a:r>
              <a:rPr lang="en-US" altLang="zh-CN" sz="2800"/>
              <a:t> and generating target code to match these effects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/>
              <a:t>Consider the expression (x=x+3) +4, translate the P-code into three-address code:</a:t>
            </a:r>
          </a:p>
          <a:p>
            <a:pPr>
              <a:lnSpc>
                <a:spcPct val="90000"/>
              </a:lnSpc>
            </a:pPr>
            <a:endParaRPr lang="en-US" altLang="zh-CN" sz="240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Lad x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Lod x					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Ldc 3					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Adi		t1=x+3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Stn		x=t1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Ldc 4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Adi		t2=t1+4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zh-CN" sz="2400"/>
          </a:p>
          <a:p>
            <a:pPr>
              <a:lnSpc>
                <a:spcPct val="90000"/>
              </a:lnSpc>
            </a:pPr>
            <a:r>
              <a:rPr lang="en-US" altLang="zh-CN" sz="2400"/>
              <a:t>We perform </a:t>
            </a:r>
            <a:r>
              <a:rPr lang="en-US" altLang="zh-CN" sz="2400">
                <a:solidFill>
                  <a:srgbClr val="FF3300"/>
                </a:solidFill>
              </a:rPr>
              <a:t>a static simulation</a:t>
            </a:r>
            <a:r>
              <a:rPr lang="en-US" altLang="zh-CN" sz="2400"/>
              <a:t> of the P-machine stack to find three-address equivalence for the given code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8194" name="Object 2"/>
          <p:cNvGraphicFramePr>
            <a:graphicFrameLocks noChangeAspect="1"/>
          </p:cNvGraphicFramePr>
          <p:nvPr/>
        </p:nvGraphicFramePr>
        <p:xfrm>
          <a:off x="611188" y="476250"/>
          <a:ext cx="7993062" cy="5172075"/>
        </p:xfrm>
        <a:graphic>
          <a:graphicData uri="http://schemas.openxmlformats.org/presentationml/2006/ole">
            <p:oleObj spid="_x0000_s648194" name="文档" r:id="rId3" imgW="3364076" imgH="2176712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9218" name="Object 2"/>
          <p:cNvGraphicFramePr>
            <a:graphicFrameLocks noChangeAspect="1"/>
          </p:cNvGraphicFramePr>
          <p:nvPr/>
        </p:nvGraphicFramePr>
        <p:xfrm>
          <a:off x="755650" y="476250"/>
          <a:ext cx="7561263" cy="5441950"/>
        </p:xfrm>
        <a:graphic>
          <a:graphicData uri="http://schemas.openxmlformats.org/presentationml/2006/ole">
            <p:oleObj spid="_x0000_s649218" name="文档" r:id="rId3" imgW="3613014" imgH="2599741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836613"/>
            <a:ext cx="7772400" cy="52593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/>
              <a:t>Now consider the case of translating from three-address code to P-code, by </a:t>
            </a:r>
            <a:r>
              <a:rPr lang="en-US" altLang="zh-CN" sz="2800">
                <a:solidFill>
                  <a:srgbClr val="FF3300"/>
                </a:solidFill>
              </a:rPr>
              <a:t>simple macro expansion</a:t>
            </a:r>
            <a:r>
              <a:rPr lang="en-US" altLang="zh-CN" sz="2800"/>
              <a:t>. </a:t>
            </a:r>
          </a:p>
          <a:p>
            <a:pPr>
              <a:lnSpc>
                <a:spcPct val="90000"/>
              </a:lnSpc>
            </a:pPr>
            <a:r>
              <a:rPr lang="en-US" altLang="zh-CN" sz="2800"/>
              <a:t>A three-address instruction: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800"/>
              <a:t>			a = b + c</a:t>
            </a:r>
          </a:p>
          <a:p>
            <a:pPr>
              <a:lnSpc>
                <a:spcPct val="90000"/>
              </a:lnSpc>
            </a:pPr>
            <a:r>
              <a:rPr lang="en-US" altLang="zh-CN" sz="2800"/>
              <a:t>Can always be translated into the P-code sequence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800"/>
              <a:t>			lda 	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800"/>
              <a:t>			lod 	b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800"/>
              <a:t>			lod 	c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800"/>
              <a:t>			adi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800"/>
              <a:t>			sto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549275"/>
            <a:ext cx="7772400" cy="59039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000"/>
              <a:t>Then, the three-address code for the expression (x=x+3)+4: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T1 = x + 3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X = t1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T2 = t1 + 4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000"/>
          </a:p>
          <a:p>
            <a:pPr>
              <a:lnSpc>
                <a:spcPct val="80000"/>
              </a:lnSpc>
            </a:pPr>
            <a:r>
              <a:rPr lang="en-US" altLang="zh-CN" sz="2000"/>
              <a:t>Can be translated into the following P-code: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Lda t1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Lod x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Ldc 3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Adi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</a:t>
            </a:r>
            <a:r>
              <a:rPr lang="en-US" altLang="zh-CN" sz="2000">
                <a:solidFill>
                  <a:srgbClr val="FF3300"/>
                </a:solidFill>
              </a:rPr>
              <a:t>Sto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Lad x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Lod t1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</a:t>
            </a:r>
            <a:r>
              <a:rPr lang="en-US" altLang="zh-CN" sz="2000">
                <a:solidFill>
                  <a:srgbClr val="FF3300"/>
                </a:solidFill>
              </a:rPr>
              <a:t>Sto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Lda t2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Lod t1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Ldc 4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Adi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</a:t>
            </a:r>
            <a:r>
              <a:rPr lang="en-US" altLang="zh-CN" sz="2000">
                <a:solidFill>
                  <a:srgbClr val="FF3300"/>
                </a:solidFill>
              </a:rPr>
              <a:t>Sto</a:t>
            </a:r>
            <a:endParaRPr lang="zh-CN" altLang="en-US" sz="200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2290" name="Object 2"/>
          <p:cNvGraphicFramePr>
            <a:graphicFrameLocks noChangeAspect="1"/>
          </p:cNvGraphicFramePr>
          <p:nvPr/>
        </p:nvGraphicFramePr>
        <p:xfrm>
          <a:off x="688975" y="479425"/>
          <a:ext cx="7554913" cy="5186363"/>
        </p:xfrm>
        <a:graphic>
          <a:graphicData uri="http://schemas.openxmlformats.org/presentationml/2006/ole">
            <p:oleObj spid="_x0000_s652290" name="文档" r:id="rId3" imgW="3397843" imgH="2343043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Contents</a:t>
            </a:r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471988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1600"/>
              <a:t>Part One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1600"/>
              <a:t>8.1 Intermediate Code and Data Structure for code Generation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1600"/>
              <a:t>8.2 Basic Code Generation Techniques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US" altLang="zh-CN" sz="160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000" b="1"/>
              <a:t>Part Two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000" b="1"/>
              <a:t>8.3 Code Generation of Data Structure Reference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000" b="1"/>
              <a:t>8.4 Code Generation of Control Statements and Logical Expression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000" b="1"/>
              <a:t>8.5 Code Generation of Procedure and Function calls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US" altLang="zh-CN" sz="200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1600"/>
              <a:t>Other Parts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1600"/>
              <a:t>8.6 Code Generation on Commercial Compilers: Two Case Studies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1600"/>
              <a:t>8.7 TM: A Simple Target Machine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1600"/>
              <a:t>8.8 A Code Generator for the TINY Language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1600"/>
              <a:t>8.9 A Survey of Code Optimization Techniques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1600"/>
              <a:t>8.10 Simple Optimizations for TINY Code Generator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8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600" b="1"/>
              <a:t>8.3 Code Generation of Data Structure References</a:t>
            </a:r>
          </a:p>
        </p:txBody>
      </p:sp>
      <p:sp>
        <p:nvSpPr>
          <p:cNvPr id="56218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48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4800" b="1"/>
              <a:t>8. </a:t>
            </a:r>
            <a:r>
              <a:rPr lang="en-US" altLang="zh-CN" b="1"/>
              <a:t>Code Generation</a:t>
            </a:r>
            <a:r>
              <a:rPr lang="en-US" altLang="zh-CN"/>
              <a:t> </a:t>
            </a:r>
          </a:p>
        </p:txBody>
      </p:sp>
      <p:sp>
        <p:nvSpPr>
          <p:cNvPr id="6604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part2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600" b="1"/>
              <a:t>8.3.1 Address Calculations</a:t>
            </a:r>
            <a:endParaRPr lang="zh-CN" altLang="en-US" sz="3600" b="1"/>
          </a:p>
        </p:txBody>
      </p:sp>
      <p:sp>
        <p:nvSpPr>
          <p:cNvPr id="56422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2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260350"/>
            <a:ext cx="7772400" cy="6192838"/>
          </a:xfrm>
        </p:spPr>
        <p:txBody>
          <a:bodyPr/>
          <a:lstStyle/>
          <a:p>
            <a:pPr marL="365125" indent="-365125">
              <a:lnSpc>
                <a:spcPct val="90000"/>
              </a:lnSpc>
              <a:buFontTx/>
              <a:buNone/>
            </a:pPr>
            <a:r>
              <a:rPr lang="en-US" altLang="zh-CN" sz="2800" b="1"/>
              <a:t>(1) Three-Address Code for Address Calculations</a:t>
            </a:r>
          </a:p>
          <a:p>
            <a:pPr marL="365125" indent="-365125">
              <a:lnSpc>
                <a:spcPct val="90000"/>
              </a:lnSpc>
            </a:pPr>
            <a:r>
              <a:rPr lang="en-US" altLang="zh-CN" sz="2800"/>
              <a:t>The usual arithmetic operations can be used to compute addresses</a:t>
            </a:r>
          </a:p>
          <a:p>
            <a:pPr marL="365125" indent="-365125">
              <a:lnSpc>
                <a:spcPct val="90000"/>
              </a:lnSpc>
            </a:pPr>
            <a:r>
              <a:rPr lang="en-US" altLang="zh-CN" sz="2800"/>
              <a:t>Suppose wished to store the constant value 2 at the address of the variable x plus 10 bytes</a:t>
            </a:r>
          </a:p>
          <a:p>
            <a:pPr marL="1246188" lvl="1" indent="-533400">
              <a:lnSpc>
                <a:spcPct val="90000"/>
              </a:lnSpc>
              <a:buFontTx/>
              <a:buNone/>
            </a:pPr>
            <a:r>
              <a:rPr lang="en-US" altLang="zh-CN" sz="2400"/>
              <a:t>	t1 = &amp;x +10</a:t>
            </a:r>
          </a:p>
          <a:p>
            <a:pPr marL="1246188" lvl="1" indent="-533400">
              <a:lnSpc>
                <a:spcPct val="90000"/>
              </a:lnSpc>
              <a:buFontTx/>
              <a:buNone/>
            </a:pPr>
            <a:r>
              <a:rPr lang="en-US" altLang="zh-CN" sz="2400"/>
              <a:t>	*t1 = 2</a:t>
            </a:r>
          </a:p>
          <a:p>
            <a:pPr marL="1246188" lvl="1" indent="-533400">
              <a:lnSpc>
                <a:spcPct val="90000"/>
              </a:lnSpc>
              <a:buFontTx/>
              <a:buNone/>
            </a:pPr>
            <a:endParaRPr lang="en-US" altLang="zh-CN" sz="2400"/>
          </a:p>
          <a:p>
            <a:pPr marL="365125" indent="-365125">
              <a:lnSpc>
                <a:spcPct val="90000"/>
              </a:lnSpc>
            </a:pPr>
            <a:r>
              <a:rPr lang="en-US" altLang="zh-CN" sz="2800"/>
              <a:t>The implementation of these </a:t>
            </a:r>
            <a:r>
              <a:rPr lang="en-US" altLang="zh-CN" sz="2800">
                <a:solidFill>
                  <a:srgbClr val="FF3300"/>
                </a:solidFill>
              </a:rPr>
              <a:t>new addressing modes</a:t>
            </a:r>
            <a:r>
              <a:rPr lang="en-US" altLang="zh-CN" sz="2800"/>
              <a:t> requires that </a:t>
            </a:r>
            <a:r>
              <a:rPr lang="en-US" altLang="zh-CN" sz="2800" b="1"/>
              <a:t>the data structure for three-address code contain a new field or fields</a:t>
            </a:r>
            <a:r>
              <a:rPr lang="en-US" altLang="zh-CN" sz="2800"/>
              <a:t> </a:t>
            </a:r>
          </a:p>
          <a:p>
            <a:pPr marL="1246188" lvl="1" indent="-533400">
              <a:lnSpc>
                <a:spcPct val="90000"/>
              </a:lnSpc>
            </a:pPr>
            <a:r>
              <a:rPr lang="en-US" altLang="zh-CN" sz="2400"/>
              <a:t>For example, the quadruple data structure of Figure 8.4 (page 403) can be </a:t>
            </a:r>
            <a:r>
              <a:rPr lang="en-US" altLang="zh-CN" sz="2400" b="1">
                <a:solidFill>
                  <a:srgbClr val="FF3300"/>
                </a:solidFill>
              </a:rPr>
              <a:t>augmented by an enumerated address-mode field</a:t>
            </a:r>
            <a:r>
              <a:rPr lang="en-US" altLang="zh-CN" sz="2400" b="1"/>
              <a:t> with possible values </a:t>
            </a:r>
            <a:r>
              <a:rPr lang="en-US" altLang="zh-CN" sz="2400" b="1" i="1">
                <a:solidFill>
                  <a:srgbClr val="FF3300"/>
                </a:solidFill>
              </a:rPr>
              <a:t>none, address, and indirect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8324" name="Object 4"/>
          <p:cNvGraphicFramePr>
            <a:graphicFrameLocks noChangeAspect="1"/>
          </p:cNvGraphicFramePr>
          <p:nvPr/>
        </p:nvGraphicFramePr>
        <p:xfrm>
          <a:off x="465138" y="330200"/>
          <a:ext cx="8274050" cy="6161088"/>
        </p:xfrm>
        <a:graphic>
          <a:graphicData uri="http://schemas.openxmlformats.org/presentationml/2006/ole">
            <p:oleObj spid="_x0000_s568324" name="文档" r:id="rId3" imgW="5332771" imgH="3956489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4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600" b="1"/>
              <a:t>8.3.2 Array References</a:t>
            </a:r>
            <a:endParaRPr lang="zh-CN" altLang="en-US" sz="3600" b="1"/>
          </a:p>
        </p:txBody>
      </p:sp>
      <p:sp>
        <p:nvSpPr>
          <p:cNvPr id="56934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330825"/>
          </a:xfrm>
        </p:spPr>
        <p:txBody>
          <a:bodyPr/>
          <a:lstStyle/>
          <a:p>
            <a:r>
              <a:rPr lang="en-US" altLang="zh-CN" sz="2800" b="1"/>
              <a:t>The offset</a:t>
            </a:r>
            <a:r>
              <a:rPr lang="en-US" altLang="zh-CN" sz="2800"/>
              <a:t> is computed from the subscript value as follows:</a:t>
            </a:r>
          </a:p>
          <a:p>
            <a:pPr lvl="1"/>
            <a:r>
              <a:rPr lang="en-US" altLang="zh-CN" sz="2400"/>
              <a:t>First, an </a:t>
            </a:r>
            <a:r>
              <a:rPr lang="en-US" altLang="zh-CN" sz="2400" b="1"/>
              <a:t>adjustmen</a:t>
            </a:r>
            <a:r>
              <a:rPr lang="en-US" altLang="zh-CN" sz="2400"/>
              <a:t>t must be made to the subscript value if the subscript range does not begin at 0</a:t>
            </a:r>
            <a:endParaRPr lang="zh-CN" altLang="en-US" sz="2400"/>
          </a:p>
          <a:p>
            <a:pPr lvl="1"/>
            <a:r>
              <a:rPr lang="en-US" altLang="zh-CN" sz="2400"/>
              <a:t>Second, the </a:t>
            </a:r>
            <a:r>
              <a:rPr lang="en-US" altLang="zh-CN" sz="2400" b="1"/>
              <a:t>adjusted subscript value</a:t>
            </a:r>
            <a:r>
              <a:rPr lang="en-US" altLang="zh-CN" sz="2400"/>
              <a:t> must be </a:t>
            </a:r>
            <a:r>
              <a:rPr lang="en-US" altLang="zh-CN" sz="2400" b="1"/>
              <a:t>multiplied by a scale factor</a:t>
            </a:r>
            <a:r>
              <a:rPr lang="en-US" altLang="zh-CN" sz="2400"/>
              <a:t> that is equal to the size of each array element in memory</a:t>
            </a:r>
          </a:p>
          <a:p>
            <a:pPr lvl="1"/>
            <a:r>
              <a:rPr lang="en-US" altLang="zh-CN" sz="2400"/>
              <a:t>Finally, the resulting scaled subscript is </a:t>
            </a:r>
            <a:r>
              <a:rPr lang="en-US" altLang="zh-CN" sz="2400" b="1"/>
              <a:t>added to the base address</a:t>
            </a:r>
            <a:r>
              <a:rPr lang="en-US" altLang="zh-CN" sz="2400"/>
              <a:t> to get the final address of the array element.</a:t>
            </a:r>
          </a:p>
          <a:p>
            <a:r>
              <a:rPr lang="en-US" altLang="zh-CN" sz="2800" b="1"/>
              <a:t>The address of an array element</a:t>
            </a:r>
            <a:r>
              <a:rPr lang="en-US" altLang="zh-CN" sz="2800"/>
              <a:t> a[t] :</a:t>
            </a:r>
            <a:endParaRPr lang="en-US" altLang="zh-CN" sz="2800" i="1"/>
          </a:p>
          <a:p>
            <a:pPr lvl="1"/>
            <a:r>
              <a:rPr lang="en-US" altLang="zh-CN" sz="2000" i="1"/>
              <a:t>b a s e _ a d d ress </a:t>
            </a:r>
            <a:r>
              <a:rPr lang="en-US" altLang="zh-CN" sz="2000"/>
              <a:t>(</a:t>
            </a:r>
            <a:r>
              <a:rPr lang="en-US" altLang="zh-CN" sz="2000" b="1"/>
              <a:t>a</a:t>
            </a:r>
            <a:r>
              <a:rPr lang="en-US" altLang="zh-CN" sz="2000"/>
              <a:t>) + (</a:t>
            </a:r>
            <a:r>
              <a:rPr lang="en-US" altLang="zh-CN" sz="2000" i="1"/>
              <a:t>t - lower_bound </a:t>
            </a:r>
            <a:r>
              <a:rPr lang="en-US" altLang="zh-CN" sz="2000"/>
              <a:t>(</a:t>
            </a:r>
            <a:r>
              <a:rPr lang="en-US" altLang="zh-CN" sz="2000" b="1"/>
              <a:t>a</a:t>
            </a:r>
            <a:r>
              <a:rPr lang="en-US" altLang="zh-CN" sz="2000"/>
              <a:t>)) * </a:t>
            </a:r>
            <a:r>
              <a:rPr lang="en-US" altLang="zh-CN" sz="2000" i="1"/>
              <a:t>element_size </a:t>
            </a:r>
            <a:r>
              <a:rPr lang="en-US" altLang="zh-CN" sz="2000"/>
              <a:t>(</a:t>
            </a:r>
            <a:r>
              <a:rPr lang="en-US" altLang="zh-CN" sz="2000" b="1"/>
              <a:t>a</a:t>
            </a:r>
            <a:r>
              <a:rPr lang="en-US" altLang="zh-CN" sz="2000"/>
              <a:t>)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49275"/>
            <a:ext cx="7772400" cy="6119813"/>
          </a:xfrm>
        </p:spPr>
        <p:txBody>
          <a:bodyPr/>
          <a:lstStyle/>
          <a:p>
            <a:pPr marL="538163" indent="-538163">
              <a:lnSpc>
                <a:spcPct val="80000"/>
              </a:lnSpc>
              <a:buFontTx/>
              <a:buNone/>
            </a:pPr>
            <a:r>
              <a:rPr lang="en-US" altLang="zh-CN" sz="2800"/>
              <a:t>(1) Three-Address Code for Array References</a:t>
            </a:r>
            <a:r>
              <a:rPr lang="en-US" altLang="zh-CN" sz="2400"/>
              <a:t>    </a:t>
            </a:r>
          </a:p>
          <a:p>
            <a:pPr marL="538163" indent="-538163">
              <a:lnSpc>
                <a:spcPct val="80000"/>
              </a:lnSpc>
              <a:buFontTx/>
              <a:buNone/>
            </a:pPr>
            <a:endParaRPr lang="en-US" altLang="zh-CN" sz="2400"/>
          </a:p>
          <a:p>
            <a:pPr marL="538163" indent="-538163">
              <a:lnSpc>
                <a:spcPct val="80000"/>
              </a:lnSpc>
              <a:buFontTx/>
              <a:buNone/>
            </a:pPr>
            <a:r>
              <a:rPr lang="en-US" altLang="zh-CN" sz="2400"/>
              <a:t>Introduce two new operations</a:t>
            </a:r>
            <a:r>
              <a:rPr lang="zh-CN" altLang="en-US" sz="2400"/>
              <a:t>：</a:t>
            </a:r>
          </a:p>
          <a:p>
            <a:pPr marL="538163" indent="-538163">
              <a:lnSpc>
                <a:spcPct val="80000"/>
              </a:lnSpc>
            </a:pPr>
            <a:r>
              <a:rPr lang="en-US" altLang="zh-CN" sz="2400"/>
              <a:t>One that fetches the value of an array element</a:t>
            </a:r>
          </a:p>
          <a:p>
            <a:pPr marL="1250950" lvl="1" indent="-533400">
              <a:lnSpc>
                <a:spcPct val="80000"/>
              </a:lnSpc>
              <a:buFontTx/>
              <a:buNone/>
            </a:pPr>
            <a:r>
              <a:rPr lang="en-US" altLang="zh-CN" sz="2000"/>
              <a:t>   t2= a[t1]</a:t>
            </a:r>
          </a:p>
          <a:p>
            <a:pPr marL="538163" indent="-538163">
              <a:lnSpc>
                <a:spcPct val="80000"/>
              </a:lnSpc>
            </a:pPr>
            <a:r>
              <a:rPr lang="en-US" altLang="zh-CN" sz="2400"/>
              <a:t>And one that assigns to the address of an array element</a:t>
            </a:r>
          </a:p>
          <a:p>
            <a:pPr marL="1250950" lvl="1" indent="-533400">
              <a:lnSpc>
                <a:spcPct val="80000"/>
              </a:lnSpc>
              <a:buFontTx/>
              <a:buNone/>
            </a:pPr>
            <a:r>
              <a:rPr lang="en-US" altLang="zh-CN" sz="2000"/>
              <a:t>  a[t2]= t1</a:t>
            </a:r>
          </a:p>
          <a:p>
            <a:pPr marL="1250950" lvl="1" indent="-533400">
              <a:lnSpc>
                <a:spcPct val="80000"/>
              </a:lnSpc>
            </a:pPr>
            <a:endParaRPr lang="en-US" altLang="zh-CN" sz="2000"/>
          </a:p>
          <a:p>
            <a:pPr marL="538163" indent="-538163">
              <a:lnSpc>
                <a:spcPct val="80000"/>
              </a:lnSpc>
              <a:buFontTx/>
              <a:buNone/>
            </a:pPr>
            <a:r>
              <a:rPr lang="en-US" altLang="zh-CN" sz="2400"/>
              <a:t>For an example:</a:t>
            </a:r>
          </a:p>
          <a:p>
            <a:pPr marL="1250950" lvl="1" indent="-533400">
              <a:lnSpc>
                <a:spcPct val="80000"/>
              </a:lnSpc>
              <a:buFontTx/>
              <a:buNone/>
            </a:pPr>
            <a:r>
              <a:rPr lang="en-US" altLang="zh-CN" sz="2000"/>
              <a:t>  a[i+1] = a [j*2]+3</a:t>
            </a:r>
          </a:p>
          <a:p>
            <a:pPr marL="1250950" lvl="1" indent="-533400">
              <a:lnSpc>
                <a:spcPct val="80000"/>
              </a:lnSpc>
              <a:buFontTx/>
              <a:buNone/>
            </a:pPr>
            <a:endParaRPr lang="en-US" altLang="zh-CN" sz="2000"/>
          </a:p>
          <a:p>
            <a:pPr marL="538163" indent="-538163">
              <a:lnSpc>
                <a:spcPct val="80000"/>
              </a:lnSpc>
            </a:pPr>
            <a:r>
              <a:rPr lang="en-US" altLang="zh-CN" sz="2400"/>
              <a:t>Translate into the three-address instructions</a:t>
            </a:r>
          </a:p>
          <a:p>
            <a:pPr marL="538163" indent="-538163">
              <a:lnSpc>
                <a:spcPct val="80000"/>
              </a:lnSpc>
            </a:pPr>
            <a:r>
              <a:rPr lang="en-US" altLang="zh-CN" sz="2400"/>
              <a:t>( with the symbols: =[], []=)	</a:t>
            </a:r>
            <a:endParaRPr lang="en-US" altLang="zh-CN" sz="2400" b="1"/>
          </a:p>
          <a:p>
            <a:pPr marL="1250950" lvl="1" indent="-533400">
              <a:lnSpc>
                <a:spcPct val="80000"/>
              </a:lnSpc>
              <a:buFontTx/>
              <a:buNone/>
            </a:pPr>
            <a:r>
              <a:rPr lang="en-US" altLang="zh-CN" sz="2000" b="1"/>
              <a:t>t1 = j * 2</a:t>
            </a:r>
            <a:endParaRPr lang="en-US" altLang="zh-CN" sz="2000" b="1" i="1"/>
          </a:p>
          <a:p>
            <a:pPr marL="1250950" lvl="1" indent="-533400">
              <a:lnSpc>
                <a:spcPct val="80000"/>
              </a:lnSpc>
              <a:buFontTx/>
              <a:buNone/>
            </a:pPr>
            <a:r>
              <a:rPr lang="en-US" altLang="zh-CN" sz="2000" b="1" i="1"/>
              <a:t>t2 = a [t1]</a:t>
            </a:r>
            <a:endParaRPr lang="en-US" altLang="zh-CN" sz="2000" b="1"/>
          </a:p>
          <a:p>
            <a:pPr marL="1250950" lvl="1" indent="-533400">
              <a:lnSpc>
                <a:spcPct val="80000"/>
              </a:lnSpc>
              <a:buFontTx/>
              <a:buNone/>
            </a:pPr>
            <a:r>
              <a:rPr lang="en-US" altLang="zh-CN" sz="2000" b="1"/>
              <a:t>t3 = t2 + 3</a:t>
            </a:r>
          </a:p>
          <a:p>
            <a:pPr marL="1250950" lvl="1" indent="-533400">
              <a:lnSpc>
                <a:spcPct val="80000"/>
              </a:lnSpc>
              <a:buFontTx/>
              <a:buNone/>
            </a:pPr>
            <a:r>
              <a:rPr lang="en-US" altLang="zh-CN" sz="2000" b="1"/>
              <a:t>t4 = i + 1</a:t>
            </a:r>
          </a:p>
          <a:p>
            <a:pPr marL="1250950" lvl="1" indent="-533400">
              <a:lnSpc>
                <a:spcPct val="80000"/>
              </a:lnSpc>
              <a:buFontTx/>
              <a:buNone/>
            </a:pPr>
            <a:r>
              <a:rPr lang="en-US" altLang="zh-CN" sz="2000" b="1"/>
              <a:t>a [t4] = t3</a:t>
            </a:r>
            <a:endParaRPr lang="zh-CN" altLang="en-US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330825"/>
          </a:xfrm>
        </p:spPr>
        <p:txBody>
          <a:bodyPr/>
          <a:lstStyle/>
          <a:p>
            <a:r>
              <a:rPr lang="en-US" altLang="zh-CN" sz="2800" b="1"/>
              <a:t>Writing out the addresses computations of an array element directly</a:t>
            </a:r>
            <a:r>
              <a:rPr lang="en-US" altLang="zh-CN" sz="2800"/>
              <a:t> in the code, </a:t>
            </a:r>
          </a:p>
          <a:p>
            <a:r>
              <a:rPr lang="en-US" altLang="zh-CN" sz="2800"/>
              <a:t>The above example can be finally translated into:</a:t>
            </a:r>
          </a:p>
          <a:p>
            <a:endParaRPr lang="en-US" altLang="zh-CN" sz="2800" b="1"/>
          </a:p>
          <a:p>
            <a:pPr lvl="2">
              <a:buFontTx/>
              <a:buNone/>
            </a:pPr>
            <a:r>
              <a:rPr lang="en-US" altLang="zh-CN" sz="2000" b="1"/>
              <a:t>t1 = j * 2</a:t>
            </a:r>
            <a:endParaRPr lang="en-US" altLang="zh-CN" sz="2000" b="1" i="1"/>
          </a:p>
          <a:p>
            <a:pPr lvl="2">
              <a:buFontTx/>
              <a:buNone/>
            </a:pPr>
            <a:r>
              <a:rPr lang="en-US" altLang="zh-CN" sz="2000" b="1" i="1"/>
              <a:t>t2 = t1 * elem_size(a)</a:t>
            </a:r>
          </a:p>
          <a:p>
            <a:pPr lvl="2">
              <a:buFontTx/>
              <a:buNone/>
            </a:pPr>
            <a:r>
              <a:rPr lang="en-US" altLang="zh-CN" sz="2000" b="1" i="1"/>
              <a:t>t3 = &amp;a + t2</a:t>
            </a:r>
          </a:p>
          <a:p>
            <a:pPr lvl="2">
              <a:buFontTx/>
              <a:buNone/>
            </a:pPr>
            <a:r>
              <a:rPr lang="en-US" altLang="zh-CN" sz="2000" b="1" i="1"/>
              <a:t>t4 = *t3</a:t>
            </a:r>
            <a:endParaRPr lang="en-US" altLang="zh-CN" sz="2000" b="1"/>
          </a:p>
          <a:p>
            <a:pPr lvl="2">
              <a:buFontTx/>
              <a:buNone/>
            </a:pPr>
            <a:r>
              <a:rPr lang="en-US" altLang="zh-CN" sz="2000" b="1"/>
              <a:t>t5 = t4 + 3</a:t>
            </a:r>
          </a:p>
          <a:p>
            <a:pPr lvl="2">
              <a:buFontTx/>
              <a:buNone/>
            </a:pPr>
            <a:r>
              <a:rPr lang="en-US" altLang="zh-CN" sz="2000" b="1"/>
              <a:t>t6 = i + 1</a:t>
            </a:r>
          </a:p>
          <a:p>
            <a:pPr lvl="2">
              <a:buFontTx/>
              <a:buNone/>
            </a:pPr>
            <a:r>
              <a:rPr lang="en-US" altLang="zh-CN" sz="2000" b="1"/>
              <a:t>t7 = t6 * elem_size (a)</a:t>
            </a:r>
          </a:p>
          <a:p>
            <a:pPr lvl="2">
              <a:buFontTx/>
              <a:buNone/>
            </a:pPr>
            <a:r>
              <a:rPr lang="en-US" altLang="zh-CN" sz="2000" b="1"/>
              <a:t>t8 = &amp;a + t7</a:t>
            </a:r>
          </a:p>
          <a:p>
            <a:pPr lvl="2">
              <a:buFontTx/>
              <a:buNone/>
            </a:pPr>
            <a:r>
              <a:rPr lang="en-US" altLang="zh-CN" sz="2000" b="1"/>
              <a:t>*t8 = t5</a:t>
            </a:r>
            <a:endParaRPr lang="zh-CN" altLang="en-US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33375"/>
            <a:ext cx="7772400" cy="6191250"/>
          </a:xfrm>
        </p:spPr>
        <p:txBody>
          <a:bodyPr/>
          <a:lstStyle/>
          <a:p>
            <a:pPr marL="274638" indent="-274638">
              <a:lnSpc>
                <a:spcPct val="80000"/>
              </a:lnSpc>
              <a:buFontTx/>
              <a:buNone/>
            </a:pPr>
            <a:r>
              <a:rPr lang="en-US" altLang="zh-CN" sz="2400" b="1"/>
              <a:t>(2) P-Code for Array References</a:t>
            </a:r>
            <a:r>
              <a:rPr lang="en-US" altLang="zh-CN" sz="1800" b="1"/>
              <a:t>      </a:t>
            </a:r>
            <a:endParaRPr lang="en-US" altLang="zh-CN" sz="1800"/>
          </a:p>
          <a:p>
            <a:pPr marL="274638" indent="-274638">
              <a:lnSpc>
                <a:spcPct val="80000"/>
              </a:lnSpc>
              <a:buFontTx/>
              <a:buNone/>
            </a:pPr>
            <a:r>
              <a:rPr lang="en-US" altLang="zh-CN" sz="1800"/>
              <a:t>     </a:t>
            </a:r>
            <a:r>
              <a:rPr lang="en-US" altLang="zh-CN" sz="2200"/>
              <a:t>Use the new address instructions </a:t>
            </a:r>
            <a:r>
              <a:rPr lang="en-US" altLang="zh-CN" sz="2200" i="1"/>
              <a:t>ind </a:t>
            </a:r>
            <a:r>
              <a:rPr lang="en-US" altLang="zh-CN" sz="2200"/>
              <a:t>and</a:t>
            </a:r>
            <a:r>
              <a:rPr lang="en-US" altLang="zh-CN" sz="2200" i="1"/>
              <a:t> ixa</a:t>
            </a:r>
            <a:r>
              <a:rPr lang="en-US" altLang="zh-CN" sz="2200"/>
              <a:t>. The above example</a:t>
            </a:r>
          </a:p>
          <a:p>
            <a:pPr marL="1246188" lvl="1" indent="-533400">
              <a:lnSpc>
                <a:spcPct val="80000"/>
              </a:lnSpc>
              <a:buFontTx/>
              <a:buNone/>
            </a:pPr>
            <a:r>
              <a:rPr lang="en-US" altLang="zh-CN" sz="2200"/>
              <a:t> a[i+1] = a [j*2]+3</a:t>
            </a:r>
          </a:p>
          <a:p>
            <a:pPr marL="274638" indent="-274638">
              <a:lnSpc>
                <a:spcPct val="80000"/>
              </a:lnSpc>
              <a:buFontTx/>
              <a:buNone/>
            </a:pPr>
            <a:r>
              <a:rPr lang="en-US" altLang="zh-CN" sz="2200"/>
              <a:t>     Will finally become:</a:t>
            </a:r>
          </a:p>
          <a:p>
            <a:pPr marL="274638" indent="-274638">
              <a:lnSpc>
                <a:spcPct val="80000"/>
              </a:lnSpc>
              <a:buFontTx/>
              <a:buNone/>
            </a:pPr>
            <a:endParaRPr lang="en-US" altLang="zh-CN" sz="2200" b="1"/>
          </a:p>
          <a:p>
            <a:pPr marL="1246188" lvl="1" indent="-533400">
              <a:lnSpc>
                <a:spcPct val="80000"/>
              </a:lnSpc>
              <a:buFontTx/>
              <a:buNone/>
            </a:pPr>
            <a:r>
              <a:rPr lang="en-US" altLang="zh-CN" sz="1800" b="1"/>
              <a:t>lda a</a:t>
            </a:r>
          </a:p>
          <a:p>
            <a:pPr marL="1246188" lvl="1" indent="-533400">
              <a:lnSpc>
                <a:spcPct val="80000"/>
              </a:lnSpc>
              <a:buFontTx/>
              <a:buNone/>
            </a:pPr>
            <a:r>
              <a:rPr lang="en-US" altLang="zh-CN" sz="1800" b="1"/>
              <a:t>lod i</a:t>
            </a:r>
          </a:p>
          <a:p>
            <a:pPr marL="1246188" lvl="1" indent="-533400">
              <a:lnSpc>
                <a:spcPct val="80000"/>
              </a:lnSpc>
              <a:buFontTx/>
              <a:buNone/>
            </a:pPr>
            <a:r>
              <a:rPr lang="en-US" altLang="zh-CN" sz="1800" b="1"/>
              <a:t>ldc 1</a:t>
            </a:r>
          </a:p>
          <a:p>
            <a:pPr marL="1246188" lvl="1" indent="-533400">
              <a:lnSpc>
                <a:spcPct val="80000"/>
              </a:lnSpc>
              <a:buFontTx/>
              <a:buNone/>
            </a:pPr>
            <a:r>
              <a:rPr lang="en-US" altLang="zh-CN" sz="1800" b="1"/>
              <a:t>a d i</a:t>
            </a:r>
          </a:p>
          <a:p>
            <a:pPr marL="1246188" lvl="1" indent="-533400">
              <a:lnSpc>
                <a:spcPct val="80000"/>
              </a:lnSpc>
              <a:buFontTx/>
              <a:buNone/>
            </a:pPr>
            <a:r>
              <a:rPr lang="en-US" altLang="zh-CN" sz="1800" b="1"/>
              <a:t>ixa elem_size(a)</a:t>
            </a:r>
          </a:p>
          <a:p>
            <a:pPr marL="1246188" lvl="1" indent="-533400">
              <a:lnSpc>
                <a:spcPct val="80000"/>
              </a:lnSpc>
              <a:buFontTx/>
              <a:buNone/>
            </a:pPr>
            <a:endParaRPr lang="en-US" altLang="zh-CN" sz="1800" b="1"/>
          </a:p>
          <a:p>
            <a:pPr marL="1246188" lvl="1" indent="-533400">
              <a:lnSpc>
                <a:spcPct val="80000"/>
              </a:lnSpc>
              <a:buFontTx/>
              <a:buNone/>
            </a:pPr>
            <a:r>
              <a:rPr lang="en-US" altLang="zh-CN" sz="1800" b="1"/>
              <a:t>lda a</a:t>
            </a:r>
          </a:p>
          <a:p>
            <a:pPr marL="1246188" lvl="1" indent="-533400">
              <a:lnSpc>
                <a:spcPct val="80000"/>
              </a:lnSpc>
              <a:buFontTx/>
              <a:buNone/>
            </a:pPr>
            <a:r>
              <a:rPr lang="en-US" altLang="zh-CN" sz="1800" b="1"/>
              <a:t>lod j</a:t>
            </a:r>
          </a:p>
          <a:p>
            <a:pPr marL="1246188" lvl="1" indent="-533400">
              <a:lnSpc>
                <a:spcPct val="80000"/>
              </a:lnSpc>
              <a:buFontTx/>
              <a:buNone/>
            </a:pPr>
            <a:r>
              <a:rPr lang="en-US" altLang="zh-CN" sz="1800" b="1"/>
              <a:t>ldc 2</a:t>
            </a:r>
          </a:p>
          <a:p>
            <a:pPr marL="1246188" lvl="1" indent="-533400">
              <a:lnSpc>
                <a:spcPct val="80000"/>
              </a:lnSpc>
              <a:buFontTx/>
              <a:buNone/>
            </a:pPr>
            <a:r>
              <a:rPr lang="en-US" altLang="zh-CN" sz="1800" b="1"/>
              <a:t>m p i</a:t>
            </a:r>
          </a:p>
          <a:p>
            <a:pPr marL="1246188" lvl="1" indent="-533400">
              <a:lnSpc>
                <a:spcPct val="80000"/>
              </a:lnSpc>
              <a:buFontTx/>
              <a:buNone/>
            </a:pPr>
            <a:r>
              <a:rPr lang="en-US" altLang="zh-CN" sz="1800" b="1"/>
              <a:t>ixa elem_size(a)</a:t>
            </a:r>
          </a:p>
          <a:p>
            <a:pPr marL="1246188" lvl="1" indent="-533400">
              <a:lnSpc>
                <a:spcPct val="80000"/>
              </a:lnSpc>
              <a:buFontTx/>
              <a:buNone/>
            </a:pPr>
            <a:r>
              <a:rPr lang="en-US" altLang="zh-CN" sz="1800" b="1"/>
              <a:t>ind 0</a:t>
            </a:r>
          </a:p>
          <a:p>
            <a:pPr marL="1246188" lvl="1" indent="-533400">
              <a:lnSpc>
                <a:spcPct val="80000"/>
              </a:lnSpc>
              <a:buFontTx/>
              <a:buNone/>
            </a:pPr>
            <a:r>
              <a:rPr lang="en-US" altLang="zh-CN" sz="1800" b="1"/>
              <a:t>ldc 3</a:t>
            </a:r>
          </a:p>
          <a:p>
            <a:pPr marL="1246188" lvl="1" indent="-533400">
              <a:lnSpc>
                <a:spcPct val="80000"/>
              </a:lnSpc>
              <a:buFontTx/>
              <a:buNone/>
            </a:pPr>
            <a:r>
              <a:rPr lang="en-US" altLang="zh-CN" sz="1800" b="1"/>
              <a:t>a d I</a:t>
            </a:r>
          </a:p>
          <a:p>
            <a:pPr marL="1246188" lvl="1" indent="-533400">
              <a:lnSpc>
                <a:spcPct val="80000"/>
              </a:lnSpc>
              <a:buFontTx/>
              <a:buNone/>
            </a:pPr>
            <a:endParaRPr lang="en-US" altLang="zh-CN" sz="1800" b="1"/>
          </a:p>
          <a:p>
            <a:pPr marL="1246188" lvl="1" indent="-533400">
              <a:lnSpc>
                <a:spcPct val="80000"/>
              </a:lnSpc>
              <a:buFontTx/>
              <a:buNone/>
            </a:pPr>
            <a:r>
              <a:rPr lang="en-US" altLang="zh-CN" sz="1800" b="1"/>
              <a:t>sto</a:t>
            </a:r>
            <a:endParaRPr lang="zh-CN" altLang="en-US" sz="1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5492" name="Object 4"/>
          <p:cNvGraphicFramePr>
            <a:graphicFrameLocks noChangeAspect="1"/>
          </p:cNvGraphicFramePr>
          <p:nvPr/>
        </p:nvGraphicFramePr>
        <p:xfrm>
          <a:off x="539750" y="501650"/>
          <a:ext cx="8208963" cy="5591175"/>
        </p:xfrm>
        <a:graphic>
          <a:graphicData uri="http://schemas.openxmlformats.org/presentationml/2006/ole">
            <p:oleObj spid="_x0000_s575492" name="文档" r:id="rId3" imgW="5526568" imgH="3764062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8134350" cy="5832475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400" b="1"/>
              <a:t>Array reference generated by a code generation procedure.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000" b="1"/>
              <a:t> 		( a [ i + 1 ] = 2 ) + a [ j ]</a:t>
            </a:r>
            <a:r>
              <a:rPr lang="en-US" altLang="zh-CN" sz="2000"/>
              <a:t> </a:t>
            </a:r>
          </a:p>
          <a:p>
            <a:pPr marL="0" indent="0">
              <a:lnSpc>
                <a:spcPct val="80000"/>
              </a:lnSpc>
            </a:pPr>
            <a:endParaRPr lang="en-US" altLang="zh-CN" sz="2000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 b="1"/>
              <a:t>lda a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 b="1"/>
              <a:t>lod i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 b="1"/>
              <a:t>ldc 1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 b="1"/>
              <a:t>a d i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 b="1"/>
              <a:t>ixa elem_size(a)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 b="1"/>
              <a:t>ldc 2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 b="1"/>
              <a:t>s t n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altLang="zh-CN" sz="2000" b="1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 b="1"/>
              <a:t>lda a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 b="1"/>
              <a:t>lod j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 b="1"/>
              <a:t>ixa elem_size(a)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 b="1"/>
              <a:t>ind 0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altLang="zh-CN" sz="2000" b="1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 b="1"/>
              <a:t>adi</a:t>
            </a:r>
            <a:endParaRPr lang="zh-CN" altLang="en-US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3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600"/>
              <a:t>8.1 Intermediate Code and Data Structures for Code Generation</a:t>
            </a:r>
            <a:endParaRPr lang="zh-CN" altLang="en-US" sz="3600"/>
          </a:p>
        </p:txBody>
      </p:sp>
      <p:sp>
        <p:nvSpPr>
          <p:cNvPr id="65331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49275"/>
            <a:ext cx="7772400" cy="554672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zh-CN" altLang="en-US" sz="2400"/>
              <a:t> </a:t>
            </a:r>
            <a:r>
              <a:rPr lang="en-US" altLang="zh-CN" sz="2400"/>
              <a:t>The code generation procedure for p-code: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Void gencode( syntaxtree t, int isaddr)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{char codestr[CODESIZE];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  /*CODESIZE = max length of 1 line of p-code */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 if (t != NULL)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 { switch(t-&gt;kind)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{ case OpKind: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           switch (t-&gt;op)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	{ case Plus: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	   if (is Addr) emitcode(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Error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	   else { genCode(t-&gt;lchild, FALSE);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		genCode(t-&gt;rchild, FALSE);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		 emitcode(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adi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);}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	    break;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5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549275"/>
            <a:ext cx="7772400" cy="554672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case Assign: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genCode(t-&gt;lchild, TRUE);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genCode(t-&gt;rchild, FALSE);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emitcode(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stn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);}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break;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case Subs: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sprintf(codestr,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%s %s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lda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 t-&gt;strval);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emitcode(codestr);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gencode(t-&gt;lchild,FALSE);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sprintf(codestr,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%s%s%s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	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ixa elem_size(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,t-&gt;strval,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)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emitcode(codestr);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if (!isAddr) emitcode (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ind 0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break;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549275"/>
            <a:ext cx="7772400" cy="554672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default: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	emitcode(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Error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	break;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break;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case ConstKind: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if (isAddr) emitcode(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Error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else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{ sprintf(codestr,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%s %s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	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ldc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,t-&gt;strval);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 emitCode(codestr);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break;</a:t>
            </a:r>
          </a:p>
          <a:p>
            <a:pPr>
              <a:lnSpc>
                <a:spcPct val="90000"/>
              </a:lnSpc>
            </a:pP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549275"/>
            <a:ext cx="7772400" cy="554672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case IdKind: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if (isAddr)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sprintf(codestr,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%s %s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lda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,t-&gt;strval);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else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sprintf(codestr,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%s %s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lod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,t-&gt;strval);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emitcode(codestr);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break;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default: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emitCode(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Error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break;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}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altLang="zh-CN" sz="2800" b="1"/>
              <a:t>(4) Multidimensional Arrays</a:t>
            </a:r>
          </a:p>
          <a:p>
            <a:pPr marL="533400" indent="-533400">
              <a:lnSpc>
                <a:spcPct val="90000"/>
              </a:lnSpc>
            </a:pPr>
            <a:r>
              <a:rPr lang="en-US" altLang="zh-CN" sz="2800"/>
              <a:t>For an example, in C an array of two dimensions can be declared as: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altLang="zh-CN" sz="2800"/>
              <a:t>		Int a[15][10]</a:t>
            </a:r>
          </a:p>
          <a:p>
            <a:pPr marL="533400" indent="-533400">
              <a:lnSpc>
                <a:spcPct val="90000"/>
              </a:lnSpc>
            </a:pPr>
            <a:r>
              <a:rPr lang="en-US" altLang="zh-CN" sz="2800"/>
              <a:t>Partially subscripted, yielding an array of fewer dimensions: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altLang="zh-CN" sz="2800"/>
              <a:t>		a[i]</a:t>
            </a:r>
          </a:p>
          <a:p>
            <a:pPr marL="533400" indent="-533400">
              <a:lnSpc>
                <a:spcPct val="90000"/>
              </a:lnSpc>
            </a:pPr>
            <a:r>
              <a:rPr lang="en-US" altLang="zh-CN" sz="2800"/>
              <a:t>Fully subscripted, yielding a value of the element type of the array: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altLang="zh-CN" sz="2800"/>
              <a:t>		a[i][j]</a:t>
            </a:r>
          </a:p>
          <a:p>
            <a:pPr marL="533400" indent="-533400">
              <a:lnSpc>
                <a:spcPct val="90000"/>
              </a:lnSpc>
            </a:pPr>
            <a:r>
              <a:rPr lang="en-US" altLang="zh-CN" sz="2800"/>
              <a:t>The address computation can be </a:t>
            </a:r>
            <a:r>
              <a:rPr lang="en-US" altLang="zh-CN" sz="2800">
                <a:solidFill>
                  <a:srgbClr val="FF3300"/>
                </a:solidFill>
              </a:rPr>
              <a:t>implemented by recursively applying the above techniques</a:t>
            </a:r>
            <a:endParaRPr lang="zh-CN" altLang="en-US" sz="280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66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600" b="1"/>
              <a:t>8.3.3 Record Structure and Pointer References</a:t>
            </a:r>
            <a:endParaRPr lang="zh-CN" altLang="en-US" sz="3600" b="1"/>
          </a:p>
        </p:txBody>
      </p:sp>
      <p:sp>
        <p:nvSpPr>
          <p:cNvPr id="58266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33375"/>
            <a:ext cx="7772400" cy="61912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/>
              <a:t>Computing the address of a record or structure field </a:t>
            </a:r>
            <a:r>
              <a:rPr lang="en-US" altLang="zh-CN" sz="2800" b="1"/>
              <a:t>presents a similar problem to that of computing a subscripted array address</a:t>
            </a:r>
            <a:r>
              <a:rPr lang="en-US" altLang="zh-CN" sz="2800"/>
              <a:t> 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First, the </a:t>
            </a:r>
            <a:r>
              <a:rPr lang="en-US" altLang="zh-CN" sz="2400" b="1"/>
              <a:t>base address</a:t>
            </a:r>
            <a:r>
              <a:rPr lang="en-US" altLang="zh-CN" sz="2400"/>
              <a:t> of the structure variable is computed; 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Then, the (usually fixed) </a:t>
            </a:r>
            <a:r>
              <a:rPr lang="en-US" altLang="zh-CN" sz="2400" b="1"/>
              <a:t>offset</a:t>
            </a:r>
            <a:r>
              <a:rPr lang="en-US" altLang="zh-CN" sz="2400"/>
              <a:t> of the named field is found, 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and the two are added to get the resulting address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altLang="zh-CN" sz="2400"/>
          </a:p>
          <a:p>
            <a:pPr>
              <a:lnSpc>
                <a:spcPct val="80000"/>
              </a:lnSpc>
            </a:pPr>
            <a:r>
              <a:rPr lang="en-US" altLang="zh-CN" sz="2800" b="1"/>
              <a:t>For example</a:t>
            </a:r>
            <a:r>
              <a:rPr lang="en-US" altLang="zh-CN" sz="2800"/>
              <a:t>, the C declarations: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		Typedef struct rec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			{ int i;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			  char c;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			  int j;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			} Rec;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		</a:t>
            </a:r>
            <a:r>
              <a:rPr lang="en-US" altLang="zh-CN" sz="2400">
                <a:latin typeface="Arial"/>
              </a:rPr>
              <a:t>…</a:t>
            </a:r>
            <a:endParaRPr lang="en-US" altLang="zh-CN" sz="2400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		Rec x;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878" name="Text Box 102"/>
          <p:cNvSpPr txBox="1">
            <a:spLocks noChangeArrowheads="1"/>
          </p:cNvSpPr>
          <p:nvPr/>
        </p:nvSpPr>
        <p:spPr bwMode="auto">
          <a:xfrm>
            <a:off x="466725" y="2565400"/>
            <a:ext cx="2089150" cy="1223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zh-CN"/>
              <a:t>Memory</a:t>
            </a:r>
            <a:endParaRPr lang="en-US" altLang="zh-CN">
              <a:cs typeface="Times New Roman" pitchFamily="18" charset="0"/>
            </a:endParaRPr>
          </a:p>
          <a:p>
            <a:pPr eaLnBrk="0" hangingPunct="0"/>
            <a:r>
              <a:rPr lang="en-US" altLang="zh-CN"/>
              <a:t>allocated</a:t>
            </a:r>
            <a:endParaRPr lang="en-US" altLang="zh-CN">
              <a:cs typeface="Times New Roman" pitchFamily="18" charset="0"/>
            </a:endParaRPr>
          </a:p>
          <a:p>
            <a:pPr eaLnBrk="0" hangingPunct="0"/>
            <a:r>
              <a:rPr lang="en-US" altLang="zh-CN"/>
              <a:t>to x</a:t>
            </a:r>
          </a:p>
        </p:txBody>
      </p:sp>
      <p:sp>
        <p:nvSpPr>
          <p:cNvPr id="587870" name="Line 94"/>
          <p:cNvSpPr>
            <a:spLocks noChangeShapeType="1"/>
          </p:cNvSpPr>
          <p:nvPr/>
        </p:nvSpPr>
        <p:spPr bwMode="auto">
          <a:xfrm flipV="1">
            <a:off x="4799013" y="4005263"/>
            <a:ext cx="1141412" cy="174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7872" name="Line 96"/>
          <p:cNvSpPr>
            <a:spLocks noChangeShapeType="1"/>
          </p:cNvSpPr>
          <p:nvPr/>
        </p:nvSpPr>
        <p:spPr bwMode="auto">
          <a:xfrm>
            <a:off x="4859338" y="3213100"/>
            <a:ext cx="100806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7875" name="Line 99"/>
          <p:cNvSpPr>
            <a:spLocks noChangeShapeType="1"/>
          </p:cNvSpPr>
          <p:nvPr/>
        </p:nvSpPr>
        <p:spPr bwMode="auto">
          <a:xfrm>
            <a:off x="4906963" y="2708275"/>
            <a:ext cx="96043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7873" name="Line 97"/>
          <p:cNvSpPr>
            <a:spLocks noChangeShapeType="1"/>
          </p:cNvSpPr>
          <p:nvPr/>
        </p:nvSpPr>
        <p:spPr bwMode="auto">
          <a:xfrm flipH="1" flipV="1">
            <a:off x="5580063" y="3213100"/>
            <a:ext cx="0" cy="7921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87876" name="Line 100"/>
          <p:cNvSpPr>
            <a:spLocks noChangeShapeType="1"/>
          </p:cNvSpPr>
          <p:nvPr/>
        </p:nvSpPr>
        <p:spPr bwMode="auto">
          <a:xfrm flipH="1" flipV="1">
            <a:off x="5148263" y="2636838"/>
            <a:ext cx="0" cy="13684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87871" name="Text Box 95"/>
          <p:cNvSpPr txBox="1">
            <a:spLocks noChangeArrowheads="1"/>
          </p:cNvSpPr>
          <p:nvPr/>
        </p:nvSpPr>
        <p:spPr bwMode="auto">
          <a:xfrm>
            <a:off x="6156325" y="3944938"/>
            <a:ext cx="2879725" cy="7794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zh-CN"/>
              <a:t>Base address of x</a:t>
            </a:r>
          </a:p>
        </p:txBody>
      </p:sp>
      <p:sp>
        <p:nvSpPr>
          <p:cNvPr id="587874" name="Text Box 98"/>
          <p:cNvSpPr txBox="1">
            <a:spLocks noChangeArrowheads="1"/>
          </p:cNvSpPr>
          <p:nvPr/>
        </p:nvSpPr>
        <p:spPr bwMode="auto">
          <a:xfrm>
            <a:off x="6300788" y="2986088"/>
            <a:ext cx="2176462" cy="5873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zh-CN"/>
              <a:t>Offset of x.c</a:t>
            </a:r>
          </a:p>
        </p:txBody>
      </p:sp>
      <p:sp>
        <p:nvSpPr>
          <p:cNvPr id="587877" name="Text Box 101"/>
          <p:cNvSpPr txBox="1">
            <a:spLocks noChangeArrowheads="1"/>
          </p:cNvSpPr>
          <p:nvPr/>
        </p:nvSpPr>
        <p:spPr bwMode="auto">
          <a:xfrm>
            <a:off x="6227763" y="2133600"/>
            <a:ext cx="2035175" cy="5746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zh-CN"/>
              <a:t>Offset of x.j</a:t>
            </a:r>
          </a:p>
        </p:txBody>
      </p:sp>
      <p:sp>
        <p:nvSpPr>
          <p:cNvPr id="587880" name="Rectangle 104"/>
          <p:cNvSpPr>
            <a:spLocks noChangeArrowheads="1"/>
          </p:cNvSpPr>
          <p:nvPr/>
        </p:nvSpPr>
        <p:spPr bwMode="auto">
          <a:xfrm>
            <a:off x="3267075" y="2344738"/>
            <a:ext cx="16002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587882" name="Rectangle 106"/>
          <p:cNvSpPr>
            <a:spLocks noChangeArrowheads="1"/>
          </p:cNvSpPr>
          <p:nvPr/>
        </p:nvSpPr>
        <p:spPr bwMode="auto">
          <a:xfrm>
            <a:off x="3267075" y="2344738"/>
            <a:ext cx="16002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587884" name="Rectangle 108"/>
          <p:cNvSpPr>
            <a:spLocks noChangeArrowheads="1"/>
          </p:cNvSpPr>
          <p:nvPr/>
        </p:nvSpPr>
        <p:spPr bwMode="auto">
          <a:xfrm>
            <a:off x="3267075" y="2344738"/>
            <a:ext cx="16002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587887" name="Rectangle 111"/>
          <p:cNvSpPr>
            <a:spLocks noChangeArrowheads="1"/>
          </p:cNvSpPr>
          <p:nvPr/>
        </p:nvSpPr>
        <p:spPr bwMode="auto">
          <a:xfrm>
            <a:off x="3267075" y="2344738"/>
            <a:ext cx="16002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graphicFrame>
        <p:nvGraphicFramePr>
          <p:cNvPr id="587917" name="Group 141"/>
          <p:cNvGraphicFramePr>
            <a:graphicFrameLocks noGrp="1"/>
          </p:cNvGraphicFramePr>
          <p:nvPr/>
        </p:nvGraphicFramePr>
        <p:xfrm>
          <a:off x="2411413" y="1412875"/>
          <a:ext cx="2455862" cy="3321051"/>
        </p:xfrm>
        <a:graphic>
          <a:graphicData uri="http://schemas.openxmlformats.org/drawingml/2006/table">
            <a:tbl>
              <a:tblPr/>
              <a:tblGrid>
                <a:gridCol w="2455862"/>
              </a:tblGrid>
              <a:tr h="855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(Other memory)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x.j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x.c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5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x.i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3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(Other memory)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476250"/>
            <a:ext cx="8351837" cy="6121400"/>
          </a:xfrm>
        </p:spPr>
        <p:txBody>
          <a:bodyPr/>
          <a:lstStyle/>
          <a:p>
            <a:pPr marL="441325" indent="-441325">
              <a:lnSpc>
                <a:spcPct val="80000"/>
              </a:lnSpc>
              <a:buFontTx/>
              <a:buNone/>
            </a:pPr>
            <a:r>
              <a:rPr lang="en-US" altLang="zh-CN" sz="2800" b="1"/>
              <a:t>1) </a:t>
            </a:r>
            <a:r>
              <a:rPr lang="en-US" altLang="zh-CN" sz="2400" b="1"/>
              <a:t>Three-Address Code for Structure and Pointer References</a:t>
            </a:r>
          </a:p>
          <a:p>
            <a:pPr marL="441325" indent="-441325">
              <a:lnSpc>
                <a:spcPct val="80000"/>
              </a:lnSpc>
            </a:pPr>
            <a:r>
              <a:rPr lang="en-US" altLang="zh-CN" sz="2400"/>
              <a:t>Use the three-address instruction</a:t>
            </a:r>
            <a:endParaRPr lang="en-US" altLang="zh-CN" sz="2400" b="1"/>
          </a:p>
          <a:p>
            <a:pPr marL="1246188" lvl="1" indent="-533400">
              <a:lnSpc>
                <a:spcPct val="80000"/>
              </a:lnSpc>
              <a:buFontTx/>
              <a:buNone/>
            </a:pPr>
            <a:r>
              <a:rPr lang="en-US" altLang="zh-CN" sz="2400" b="1"/>
              <a:t>t1 = &amp;x + field_offset (x,j)</a:t>
            </a:r>
          </a:p>
          <a:p>
            <a:pPr marL="441325" indent="-441325">
              <a:lnSpc>
                <a:spcPct val="80000"/>
              </a:lnSpc>
              <a:buFontTx/>
              <a:buNone/>
            </a:pPr>
            <a:endParaRPr lang="en-US" altLang="zh-CN" sz="2800"/>
          </a:p>
          <a:p>
            <a:pPr marL="441325" indent="-441325">
              <a:lnSpc>
                <a:spcPct val="80000"/>
              </a:lnSpc>
            </a:pPr>
            <a:r>
              <a:rPr lang="en-US" altLang="zh-CN" sz="2400"/>
              <a:t>x.j = x.i;</a:t>
            </a:r>
          </a:p>
          <a:p>
            <a:pPr marL="441325" indent="-441325">
              <a:lnSpc>
                <a:spcPct val="80000"/>
              </a:lnSpc>
            </a:pPr>
            <a:r>
              <a:rPr lang="en-US" altLang="zh-CN" sz="2400"/>
              <a:t>be translated into </a:t>
            </a:r>
            <a:endParaRPr lang="en-US" altLang="zh-CN" sz="2400" b="1"/>
          </a:p>
          <a:p>
            <a:pPr marL="1246188" lvl="1" indent="-533400">
              <a:lnSpc>
                <a:spcPct val="80000"/>
              </a:lnSpc>
              <a:buFontTx/>
              <a:buNone/>
            </a:pPr>
            <a:r>
              <a:rPr lang="en-US" altLang="zh-CN" sz="2400" b="1"/>
              <a:t>t1 = &amp;x + field_offset (x,j)</a:t>
            </a:r>
          </a:p>
          <a:p>
            <a:pPr marL="1246188" lvl="1" indent="-533400">
              <a:lnSpc>
                <a:spcPct val="80000"/>
              </a:lnSpc>
              <a:buFontTx/>
              <a:buNone/>
            </a:pPr>
            <a:r>
              <a:rPr lang="en-US" altLang="zh-CN" sz="2400" b="1"/>
              <a:t>t2 = &amp;x + field_offset (x,i)</a:t>
            </a:r>
          </a:p>
          <a:p>
            <a:pPr marL="1246188" lvl="1" indent="-533400">
              <a:lnSpc>
                <a:spcPct val="80000"/>
              </a:lnSpc>
              <a:buFontTx/>
              <a:buNone/>
            </a:pPr>
            <a:r>
              <a:rPr lang="en-US" altLang="zh-CN" sz="2400" b="1"/>
              <a:t>*t1 = *t2</a:t>
            </a:r>
          </a:p>
          <a:p>
            <a:pPr marL="1246188" lvl="1" indent="-533400">
              <a:lnSpc>
                <a:spcPct val="80000"/>
              </a:lnSpc>
              <a:buFontTx/>
              <a:buNone/>
            </a:pPr>
            <a:endParaRPr lang="en-US" altLang="zh-CN" sz="2400" b="1"/>
          </a:p>
          <a:p>
            <a:pPr marL="441325" indent="-441325">
              <a:lnSpc>
                <a:spcPct val="80000"/>
              </a:lnSpc>
            </a:pPr>
            <a:r>
              <a:rPr lang="en-US" altLang="zh-CN" sz="2400" b="1"/>
              <a:t>Consider the following example of a tree data structure and variable declaration in C:</a:t>
            </a:r>
          </a:p>
          <a:p>
            <a:pPr marL="1246188" lvl="1" indent="-533400">
              <a:lnSpc>
                <a:spcPct val="80000"/>
              </a:lnSpc>
              <a:buFontTx/>
              <a:buNone/>
            </a:pPr>
            <a:r>
              <a:rPr lang="en-US" altLang="zh-CN" sz="2400" b="1"/>
              <a:t>typedef struct treeNode</a:t>
            </a:r>
          </a:p>
          <a:p>
            <a:pPr marL="1246188" lvl="1" indent="-533400">
              <a:lnSpc>
                <a:spcPct val="80000"/>
              </a:lnSpc>
              <a:buFontTx/>
              <a:buNone/>
            </a:pPr>
            <a:r>
              <a:rPr lang="en-US" altLang="zh-CN" sz="2400" b="1"/>
              <a:t>{ int val;</a:t>
            </a:r>
          </a:p>
          <a:p>
            <a:pPr marL="1246188" lvl="1" indent="-533400">
              <a:lnSpc>
                <a:spcPct val="80000"/>
              </a:lnSpc>
              <a:buFontTx/>
              <a:buNone/>
            </a:pPr>
            <a:r>
              <a:rPr lang="en-US" altLang="zh-CN" sz="2400" b="1"/>
              <a:t>  struct treeNode * lchild, * rchild;</a:t>
            </a:r>
          </a:p>
          <a:p>
            <a:pPr marL="1246188" lvl="1" indent="-533400">
              <a:lnSpc>
                <a:spcPct val="80000"/>
              </a:lnSpc>
              <a:buFontTx/>
              <a:buNone/>
            </a:pPr>
            <a:r>
              <a:rPr lang="en-US" altLang="zh-CN" sz="2400" b="1"/>
              <a:t>} TreeNode;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04813"/>
            <a:ext cx="7772400" cy="6119812"/>
          </a:xfrm>
        </p:spPr>
        <p:txBody>
          <a:bodyPr/>
          <a:lstStyle/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 b="1"/>
              <a:t>typedef struct treeNode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 b="1"/>
              <a:t>{ int val;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 b="1"/>
              <a:t>  struct treeNode * lchild, * rchild;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 b="1"/>
              <a:t>} TreeNode;</a:t>
            </a:r>
            <a:endParaRPr lang="zh-CN" altLang="en-US" sz="2400" b="1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800" b="1"/>
              <a:t>	. . .</a:t>
            </a:r>
          </a:p>
          <a:p>
            <a:pPr>
              <a:lnSpc>
                <a:spcPct val="90000"/>
              </a:lnSpc>
            </a:pPr>
            <a:r>
              <a:rPr lang="en-US" altLang="zh-CN" sz="2800" b="1"/>
              <a:t>TreeNode *p;</a:t>
            </a:r>
          </a:p>
          <a:p>
            <a:pPr>
              <a:lnSpc>
                <a:spcPct val="90000"/>
              </a:lnSpc>
            </a:pPr>
            <a:endParaRPr lang="en-US" altLang="zh-CN" sz="2800" b="1"/>
          </a:p>
          <a:p>
            <a:pPr>
              <a:lnSpc>
                <a:spcPct val="90000"/>
              </a:lnSpc>
            </a:pPr>
            <a:r>
              <a:rPr lang="en-US" altLang="zh-CN" sz="2800" b="1"/>
              <a:t>p -&gt; lchild = p;</a:t>
            </a:r>
          </a:p>
          <a:p>
            <a:pPr>
              <a:lnSpc>
                <a:spcPct val="90000"/>
              </a:lnSpc>
            </a:pPr>
            <a:r>
              <a:rPr lang="en-US" altLang="zh-CN" sz="2800" b="1"/>
              <a:t>p = p -&gt; rchild;</a:t>
            </a:r>
            <a:endParaRPr lang="en-US" altLang="zh-CN" sz="2800"/>
          </a:p>
          <a:p>
            <a:pPr>
              <a:lnSpc>
                <a:spcPct val="90000"/>
              </a:lnSpc>
            </a:pPr>
            <a:r>
              <a:rPr lang="en-US" altLang="zh-CN" sz="2800"/>
              <a:t>translate into the three-address code</a:t>
            </a:r>
            <a:endParaRPr lang="en-US" altLang="zh-CN" sz="2800" b="1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 b="1"/>
              <a:t>t1 = p + field_offset ( *p, lchild 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 b="1"/>
              <a:t>*t1 = p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 b="1"/>
              <a:t>t2 = p + field_offset ( *p, rchild 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 b="1"/>
              <a:t>p = *t2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33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8.1.1 Three-Address Code</a:t>
            </a:r>
            <a:endParaRPr lang="zh-CN" altLang="en-US"/>
          </a:p>
        </p:txBody>
      </p:sp>
      <p:sp>
        <p:nvSpPr>
          <p:cNvPr id="6543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pPr marL="365125" indent="-365125">
              <a:buFontTx/>
              <a:buNone/>
            </a:pPr>
            <a:r>
              <a:rPr lang="en-US" altLang="zh-CN" sz="2800"/>
              <a:t>2) </a:t>
            </a:r>
            <a:r>
              <a:rPr lang="en-US" altLang="zh-CN" sz="2400"/>
              <a:t>P-Code for Structure and Pointer References </a:t>
            </a:r>
          </a:p>
          <a:p>
            <a:pPr marL="365125" indent="-365125">
              <a:buFontTx/>
              <a:buNone/>
            </a:pPr>
            <a:r>
              <a:rPr lang="en-US" altLang="zh-CN" sz="2800"/>
              <a:t> 		x.j = x.i</a:t>
            </a:r>
          </a:p>
          <a:p>
            <a:pPr marL="365125" indent="-365125">
              <a:buFontTx/>
              <a:buNone/>
            </a:pPr>
            <a:endParaRPr lang="en-US" altLang="zh-CN" sz="2800"/>
          </a:p>
          <a:p>
            <a:pPr marL="365125" indent="-365125"/>
            <a:r>
              <a:rPr lang="en-US" altLang="zh-CN" sz="2800"/>
              <a:t>translated into the P-code</a:t>
            </a:r>
          </a:p>
          <a:p>
            <a:pPr marL="365125" indent="-365125">
              <a:buFontTx/>
              <a:buNone/>
            </a:pPr>
            <a:endParaRPr lang="en-US" altLang="zh-CN" sz="2800" b="1"/>
          </a:p>
          <a:p>
            <a:pPr marL="1246188" lvl="1" indent="-533400">
              <a:buFontTx/>
              <a:buNone/>
            </a:pPr>
            <a:r>
              <a:rPr lang="en-US" altLang="zh-CN" sz="2400" b="1"/>
              <a:t>lda x</a:t>
            </a:r>
          </a:p>
          <a:p>
            <a:pPr marL="1246188" lvl="1" indent="-533400">
              <a:buFontTx/>
              <a:buNone/>
            </a:pPr>
            <a:r>
              <a:rPr lang="en-US" altLang="zh-CN" sz="2400" b="1"/>
              <a:t>lod field_offset (x,j)</a:t>
            </a:r>
          </a:p>
          <a:p>
            <a:pPr marL="1246188" lvl="1" indent="-533400">
              <a:buFontTx/>
              <a:buNone/>
            </a:pPr>
            <a:r>
              <a:rPr lang="en-US" altLang="zh-CN" sz="2400" b="1"/>
              <a:t>ixa 1</a:t>
            </a:r>
          </a:p>
          <a:p>
            <a:pPr marL="1246188" lvl="1" indent="-533400">
              <a:buFontTx/>
              <a:buNone/>
            </a:pPr>
            <a:r>
              <a:rPr lang="en-US" altLang="zh-CN" sz="2400" b="1"/>
              <a:t>lda x</a:t>
            </a:r>
          </a:p>
          <a:p>
            <a:pPr marL="1246188" lvl="1" indent="-533400">
              <a:buFontTx/>
              <a:buNone/>
            </a:pPr>
            <a:r>
              <a:rPr lang="en-US" altLang="zh-CN" sz="2400" b="1"/>
              <a:t>ind field_offset (x,i)</a:t>
            </a:r>
          </a:p>
          <a:p>
            <a:pPr marL="1246188" lvl="1" indent="-533400">
              <a:buFontTx/>
              <a:buNone/>
            </a:pPr>
            <a:r>
              <a:rPr lang="en-US" altLang="zh-CN" sz="2400" b="1"/>
              <a:t>sto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76103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400"/>
              <a:t>The assignments: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p-&gt;lchild = p;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p = p-&gt;rchild</a:t>
            </a:r>
          </a:p>
          <a:p>
            <a:pPr>
              <a:lnSpc>
                <a:spcPct val="80000"/>
              </a:lnSpc>
            </a:pPr>
            <a:endParaRPr lang="en-US" altLang="zh-CN" sz="2400"/>
          </a:p>
          <a:p>
            <a:pPr>
              <a:lnSpc>
                <a:spcPct val="80000"/>
              </a:lnSpc>
            </a:pPr>
            <a:r>
              <a:rPr lang="en-US" altLang="zh-CN" sz="2400"/>
              <a:t>Can be translated into the following P-code.</a:t>
            </a:r>
            <a:endParaRPr lang="en-US" altLang="zh-CN" sz="2400" b="1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b="1"/>
              <a:t>		Lod p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b="1"/>
              <a:t>		Lod field-offset(*p,lchild)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b="1"/>
              <a:t>		Ixa 1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b="1"/>
              <a:t>		Lod p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b="1"/>
              <a:t>		Sto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400" b="1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b="1"/>
              <a:t>		Lda p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b="1"/>
              <a:t>		Lod p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b="1"/>
              <a:t>		Ind field_offset(*p,rchild)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b="1"/>
              <a:t>		sto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9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200" b="1"/>
              <a:t>8.4 Code Generation of Control Statements and Logical Expressions</a:t>
            </a:r>
            <a:endParaRPr lang="zh-CN" altLang="en-US" sz="3200"/>
          </a:p>
        </p:txBody>
      </p:sp>
      <p:sp>
        <p:nvSpPr>
          <p:cNvPr id="5929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76250"/>
            <a:ext cx="7772400" cy="597693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/>
              <a:t>The section will describe code generation for various forms of </a:t>
            </a:r>
            <a:r>
              <a:rPr lang="en-US" altLang="zh-CN" sz="2800" b="1"/>
              <a:t>control statements</a:t>
            </a:r>
            <a:r>
              <a:rPr lang="en-US" altLang="zh-CN" sz="2800"/>
              <a:t>. 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Chief among these are the structured </a:t>
            </a:r>
            <a:r>
              <a:rPr lang="en-US" altLang="zh-CN" sz="2400" b="1"/>
              <a:t>if-statement</a:t>
            </a:r>
            <a:r>
              <a:rPr lang="en-US" altLang="zh-CN" sz="2400"/>
              <a:t> and </a:t>
            </a:r>
            <a:r>
              <a:rPr lang="en-US" altLang="zh-CN" sz="2400" b="1"/>
              <a:t>while-statement</a:t>
            </a:r>
          </a:p>
          <a:p>
            <a:pPr>
              <a:lnSpc>
                <a:spcPct val="80000"/>
              </a:lnSpc>
            </a:pPr>
            <a:endParaRPr lang="en-US" altLang="zh-CN" sz="2800"/>
          </a:p>
          <a:p>
            <a:pPr>
              <a:lnSpc>
                <a:spcPct val="80000"/>
              </a:lnSpc>
            </a:pPr>
            <a:r>
              <a:rPr lang="en-US" altLang="zh-CN" sz="2800"/>
              <a:t>Intermediate code generation for control statements involves the generation of </a:t>
            </a:r>
            <a:r>
              <a:rPr lang="en-US" altLang="zh-CN" sz="2800" b="1"/>
              <a:t>labels</a:t>
            </a:r>
            <a:r>
              <a:rPr lang="en-US" altLang="zh-CN" sz="2800"/>
              <a:t> in manner, 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Which stand for addresses in the target code to which jumps are made</a:t>
            </a:r>
          </a:p>
          <a:p>
            <a:pPr>
              <a:lnSpc>
                <a:spcPct val="80000"/>
              </a:lnSpc>
            </a:pPr>
            <a:endParaRPr lang="en-US" altLang="zh-CN" sz="2800"/>
          </a:p>
          <a:p>
            <a:pPr>
              <a:lnSpc>
                <a:spcPct val="80000"/>
              </a:lnSpc>
            </a:pPr>
            <a:r>
              <a:rPr lang="en-US" altLang="zh-CN" sz="2800"/>
              <a:t>If labels are to be eliminated in the generation of target code, 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The a problem arises in that jumps to code locations that are not yet known must be </a:t>
            </a:r>
            <a:r>
              <a:rPr lang="en-US" altLang="zh-CN" sz="2400" b="1"/>
              <a:t>back-patched</a:t>
            </a:r>
            <a:r>
              <a:rPr lang="en-US" altLang="zh-CN" sz="2400"/>
              <a:t>, or retroactively rewritten.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200" b="1"/>
              <a:t>8.4.1 Code Generation for If </a:t>
            </a:r>
            <a:r>
              <a:rPr lang="en-US" altLang="zh-CN" sz="3200" b="1">
                <a:latin typeface="Arial"/>
              </a:rPr>
              <a:t>–</a:t>
            </a:r>
            <a:r>
              <a:rPr lang="en-US" altLang="zh-CN" sz="3200" b="1"/>
              <a:t> and While </a:t>
            </a:r>
            <a:r>
              <a:rPr lang="en-US" altLang="zh-CN" sz="3200" b="1">
                <a:latin typeface="Arial"/>
              </a:rPr>
              <a:t>–</a:t>
            </a:r>
            <a:r>
              <a:rPr lang="en-US" altLang="zh-CN" sz="3200" b="1"/>
              <a:t> Statements</a:t>
            </a:r>
            <a:endParaRPr lang="zh-CN" altLang="en-US" sz="3200" b="1"/>
          </a:p>
        </p:txBody>
      </p:sp>
      <p:sp>
        <p:nvSpPr>
          <p:cNvPr id="59699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/>
              <a:t>Two forms of the if- and while-statements:</a:t>
            </a:r>
            <a:endParaRPr lang="en-US" altLang="zh-CN" sz="2800" i="1"/>
          </a:p>
          <a:p>
            <a:pPr lvl="1">
              <a:lnSpc>
                <a:spcPct val="80000"/>
              </a:lnSpc>
            </a:pPr>
            <a:r>
              <a:rPr lang="en-US" altLang="zh-CN" sz="2400" i="1"/>
              <a:t>if-stmt </a:t>
            </a:r>
            <a:r>
              <a:rPr lang="en-US" altLang="zh-CN" sz="2400"/>
              <a:t>→ </a:t>
            </a:r>
            <a:r>
              <a:rPr lang="en-US" altLang="zh-CN" sz="2400" b="1"/>
              <a:t>i f ( </a:t>
            </a:r>
            <a:r>
              <a:rPr lang="en-US" altLang="zh-CN" sz="2400" i="1"/>
              <a:t>e x p </a:t>
            </a:r>
            <a:r>
              <a:rPr lang="en-US" altLang="zh-CN" sz="2400" b="1"/>
              <a:t>) </a:t>
            </a:r>
            <a:r>
              <a:rPr lang="en-US" altLang="zh-CN" sz="2400" i="1"/>
              <a:t>stmt </a:t>
            </a:r>
            <a:r>
              <a:rPr lang="en-US" altLang="zh-CN" sz="2400"/>
              <a:t>| </a:t>
            </a:r>
            <a:r>
              <a:rPr lang="en-US" altLang="zh-CN" sz="2400" b="1"/>
              <a:t>i f ( </a:t>
            </a:r>
            <a:r>
              <a:rPr lang="en-US" altLang="zh-CN" sz="2400" i="1"/>
              <a:t>exp </a:t>
            </a:r>
            <a:r>
              <a:rPr lang="en-US" altLang="zh-CN" sz="2400" b="1"/>
              <a:t>) </a:t>
            </a:r>
            <a:r>
              <a:rPr lang="en-US" altLang="zh-CN" sz="2400" i="1"/>
              <a:t>stmt </a:t>
            </a:r>
            <a:r>
              <a:rPr lang="en-US" altLang="zh-CN" sz="2400" b="1"/>
              <a:t>e l s e </a:t>
            </a:r>
            <a:r>
              <a:rPr lang="en-US" altLang="zh-CN" sz="2400" i="1"/>
              <a:t>stmt</a:t>
            </a:r>
          </a:p>
          <a:p>
            <a:pPr lvl="1">
              <a:lnSpc>
                <a:spcPct val="80000"/>
              </a:lnSpc>
            </a:pPr>
            <a:r>
              <a:rPr lang="en-US" altLang="zh-CN" sz="2400" i="1"/>
              <a:t>while-stmt </a:t>
            </a:r>
            <a:r>
              <a:rPr lang="en-US" altLang="zh-CN" sz="2400"/>
              <a:t>→ </a:t>
            </a:r>
            <a:r>
              <a:rPr lang="en-US" altLang="zh-CN" sz="2400" b="1" i="1"/>
              <a:t>w h i l e </a:t>
            </a:r>
            <a:r>
              <a:rPr lang="en-US" altLang="zh-CN" sz="2400" b="1"/>
              <a:t>( </a:t>
            </a:r>
            <a:r>
              <a:rPr lang="en-US" altLang="zh-CN" sz="2400" i="1"/>
              <a:t>e x p </a:t>
            </a:r>
            <a:r>
              <a:rPr lang="en-US" altLang="zh-CN" sz="2400" b="1"/>
              <a:t>) </a:t>
            </a:r>
            <a:r>
              <a:rPr lang="en-US" altLang="zh-CN" sz="2400" i="1"/>
              <a:t>s t m t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altLang="zh-CN" sz="2400"/>
          </a:p>
          <a:p>
            <a:pPr>
              <a:lnSpc>
                <a:spcPct val="80000"/>
              </a:lnSpc>
            </a:pPr>
            <a:r>
              <a:rPr lang="en-US" altLang="zh-CN" sz="2800"/>
              <a:t>The chief problem is to </a:t>
            </a:r>
            <a:r>
              <a:rPr lang="en-US" altLang="zh-CN" sz="2800" b="1"/>
              <a:t>translate the structured control</a:t>
            </a:r>
            <a:r>
              <a:rPr lang="en-US" altLang="zh-CN" sz="2800"/>
              <a:t> features into an </a:t>
            </a:r>
            <a:r>
              <a:rPr lang="en-US" altLang="zh-CN" sz="2800" b="1">
                <a:latin typeface="Arial"/>
              </a:rPr>
              <a:t>“</a:t>
            </a:r>
            <a:r>
              <a:rPr lang="en-US" altLang="zh-CN" sz="2800" b="1"/>
              <a:t>unstructured</a:t>
            </a:r>
            <a:r>
              <a:rPr lang="en-US" altLang="zh-CN" sz="2800" b="1">
                <a:latin typeface="Arial"/>
              </a:rPr>
              <a:t>”</a:t>
            </a:r>
            <a:r>
              <a:rPr lang="en-US" altLang="zh-CN" sz="2800" b="1"/>
              <a:t> equivalent involving jumps</a:t>
            </a:r>
            <a:endParaRPr lang="en-US" altLang="zh-CN" sz="2800"/>
          </a:p>
          <a:p>
            <a:pPr lvl="1">
              <a:lnSpc>
                <a:spcPct val="80000"/>
              </a:lnSpc>
            </a:pPr>
            <a:r>
              <a:rPr lang="en-US" altLang="zh-CN" sz="2400"/>
              <a:t>Which can be directly implemented.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800"/>
          </a:p>
          <a:p>
            <a:pPr>
              <a:lnSpc>
                <a:spcPct val="80000"/>
              </a:lnSpc>
            </a:pPr>
            <a:r>
              <a:rPr lang="en-US" altLang="zh-CN" sz="2800"/>
              <a:t>Compilers arrange to generate code for such statements </a:t>
            </a:r>
            <a:r>
              <a:rPr lang="en-US" altLang="zh-CN" sz="2800" b="1"/>
              <a:t>in a standard order</a:t>
            </a:r>
            <a:r>
              <a:rPr lang="en-US" altLang="zh-CN" sz="2800"/>
              <a:t> that allows the efficient use of a subset of the possible jumps that target architecture might permit.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069" name="Rectangle 5"/>
          <p:cNvSpPr>
            <a:spLocks noChangeArrowheads="1"/>
          </p:cNvSpPr>
          <p:nvPr/>
        </p:nvSpPr>
        <p:spPr bwMode="auto">
          <a:xfrm>
            <a:off x="0" y="1438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600068" name="Object 4"/>
          <p:cNvGraphicFramePr>
            <a:graphicFrameLocks noChangeAspect="1"/>
          </p:cNvGraphicFramePr>
          <p:nvPr/>
        </p:nvGraphicFramePr>
        <p:xfrm>
          <a:off x="2317750" y="1130300"/>
          <a:ext cx="4054475" cy="5538788"/>
        </p:xfrm>
        <a:graphic>
          <a:graphicData uri="http://schemas.openxmlformats.org/presentationml/2006/ole">
            <p:oleObj spid="_x0000_s600068" name="位图图像" r:id="rId3" imgW="2914286" imgH="5649114" progId="PBrush">
              <p:embed/>
            </p:oleObj>
          </a:graphicData>
        </a:graphic>
      </p:graphicFrame>
      <p:sp>
        <p:nvSpPr>
          <p:cNvPr id="600070" name="Text Box 6"/>
          <p:cNvSpPr txBox="1">
            <a:spLocks noChangeArrowheads="1"/>
          </p:cNvSpPr>
          <p:nvPr/>
        </p:nvSpPr>
        <p:spPr bwMode="auto">
          <a:xfrm>
            <a:off x="179388" y="260350"/>
            <a:ext cx="87852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/>
              <a:t>The typical code arrangement for an if-statement is shown as follows: </a:t>
            </a:r>
            <a:endParaRPr lang="zh-CN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093" name="Rectangle 5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601092" name="Object 4"/>
          <p:cNvGraphicFramePr>
            <a:graphicFrameLocks noChangeAspect="1"/>
          </p:cNvGraphicFramePr>
          <p:nvPr/>
        </p:nvGraphicFramePr>
        <p:xfrm>
          <a:off x="2289175" y="908050"/>
          <a:ext cx="4514850" cy="5761038"/>
        </p:xfrm>
        <a:graphic>
          <a:graphicData uri="http://schemas.openxmlformats.org/presentationml/2006/ole">
            <p:oleObj spid="_x0000_s601092" name="位图图像" r:id="rId3" imgW="3209524" imgH="5047619" progId="PBrush">
              <p:embed/>
            </p:oleObj>
          </a:graphicData>
        </a:graphic>
      </p:graphicFrame>
      <p:sp>
        <p:nvSpPr>
          <p:cNvPr id="601094" name="Text Box 6"/>
          <p:cNvSpPr txBox="1">
            <a:spLocks noChangeArrowheads="1"/>
          </p:cNvSpPr>
          <p:nvPr/>
        </p:nvSpPr>
        <p:spPr bwMode="auto">
          <a:xfrm>
            <a:off x="179388" y="260350"/>
            <a:ext cx="8785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/>
              <a:t>While the typical code arrangement for a while-statement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b="1"/>
              <a:t>Three-Address Code for Control Statement</a:t>
            </a:r>
            <a:endParaRPr lang="zh-CN" altLang="en-US" sz="3600"/>
          </a:p>
        </p:txBody>
      </p:sp>
      <p:sp>
        <p:nvSpPr>
          <p:cNvPr id="602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400550"/>
          </a:xfrm>
        </p:spPr>
        <p:txBody>
          <a:bodyPr/>
          <a:lstStyle/>
          <a:p>
            <a:pPr marL="365125" indent="-365125">
              <a:lnSpc>
                <a:spcPct val="80000"/>
              </a:lnSpc>
            </a:pPr>
            <a:r>
              <a:rPr lang="en-US" altLang="zh-CN" sz="2800"/>
              <a:t>For the statement:</a:t>
            </a:r>
            <a:endParaRPr lang="en-US" altLang="zh-CN" sz="2800" b="1"/>
          </a:p>
          <a:p>
            <a:pPr marL="1246188" lvl="1" indent="-533400">
              <a:lnSpc>
                <a:spcPct val="80000"/>
              </a:lnSpc>
              <a:buFontTx/>
              <a:buNone/>
            </a:pPr>
            <a:r>
              <a:rPr lang="en-US" altLang="zh-CN" sz="2400" b="1"/>
              <a:t>if ( </a:t>
            </a:r>
            <a:r>
              <a:rPr lang="en-US" altLang="zh-CN" sz="2400" i="1"/>
              <a:t>E </a:t>
            </a:r>
            <a:r>
              <a:rPr lang="en-US" altLang="zh-CN" sz="2400" b="1"/>
              <a:t>) </a:t>
            </a:r>
            <a:r>
              <a:rPr lang="en-US" altLang="zh-CN" sz="2400" b="1" i="1"/>
              <a:t>S1 </a:t>
            </a:r>
            <a:r>
              <a:rPr lang="en-US" altLang="zh-CN" sz="2400" i="1"/>
              <a:t> </a:t>
            </a:r>
            <a:r>
              <a:rPr lang="en-US" altLang="zh-CN" sz="2400" b="1"/>
              <a:t>e l s e </a:t>
            </a:r>
            <a:r>
              <a:rPr lang="en-US" altLang="zh-CN" sz="2400" b="1" i="1"/>
              <a:t>S2</a:t>
            </a:r>
          </a:p>
          <a:p>
            <a:pPr marL="365125" indent="-365125">
              <a:lnSpc>
                <a:spcPct val="80000"/>
              </a:lnSpc>
            </a:pPr>
            <a:endParaRPr lang="en-US" altLang="zh-CN" sz="2800"/>
          </a:p>
          <a:p>
            <a:pPr marL="365125" indent="-365125">
              <a:lnSpc>
                <a:spcPct val="80000"/>
              </a:lnSpc>
            </a:pPr>
            <a:r>
              <a:rPr lang="en-US" altLang="zh-CN" sz="2800"/>
              <a:t>The following code pattern is generated:</a:t>
            </a:r>
            <a:endParaRPr lang="en-US" altLang="zh-CN" sz="2800" b="1"/>
          </a:p>
          <a:p>
            <a:pPr marL="1246188" lvl="1" indent="-533400">
              <a:lnSpc>
                <a:spcPct val="80000"/>
              </a:lnSpc>
              <a:buFontTx/>
              <a:buNone/>
            </a:pPr>
            <a:r>
              <a:rPr lang="en-US" altLang="zh-CN" sz="2400" b="1"/>
              <a:t>&lt;code to evaluate </a:t>
            </a:r>
            <a:r>
              <a:rPr lang="en-US" altLang="zh-CN" sz="2400" i="1"/>
              <a:t>E </a:t>
            </a:r>
            <a:r>
              <a:rPr lang="en-US" altLang="zh-CN" sz="2400" b="1"/>
              <a:t>to t1&gt;</a:t>
            </a:r>
          </a:p>
          <a:p>
            <a:pPr marL="1246188" lvl="1" indent="-533400">
              <a:lnSpc>
                <a:spcPct val="80000"/>
              </a:lnSpc>
              <a:buFontTx/>
              <a:buNone/>
            </a:pPr>
            <a:r>
              <a:rPr lang="en-US" altLang="zh-CN" sz="2400" b="1"/>
              <a:t>if_false t1 goto L1</a:t>
            </a:r>
          </a:p>
          <a:p>
            <a:pPr marL="1246188" lvl="1" indent="-533400">
              <a:lnSpc>
                <a:spcPct val="80000"/>
              </a:lnSpc>
              <a:buFontTx/>
              <a:buNone/>
            </a:pPr>
            <a:r>
              <a:rPr lang="en-US" altLang="zh-CN" sz="2400" b="1"/>
              <a:t>&lt;code for </a:t>
            </a:r>
            <a:r>
              <a:rPr lang="en-US" altLang="zh-CN" sz="2400" i="1"/>
              <a:t>S1</a:t>
            </a:r>
            <a:r>
              <a:rPr lang="en-US" altLang="zh-CN" sz="2400" b="1"/>
              <a:t>&gt;</a:t>
            </a:r>
          </a:p>
          <a:p>
            <a:pPr marL="1246188" lvl="1" indent="-533400">
              <a:lnSpc>
                <a:spcPct val="80000"/>
              </a:lnSpc>
              <a:buFontTx/>
              <a:buNone/>
            </a:pPr>
            <a:r>
              <a:rPr lang="en-US" altLang="zh-CN" sz="2400" b="1"/>
              <a:t>goto L2</a:t>
            </a:r>
          </a:p>
          <a:p>
            <a:pPr marL="1246188" lvl="1" indent="-533400">
              <a:lnSpc>
                <a:spcPct val="80000"/>
              </a:lnSpc>
              <a:buFontTx/>
              <a:buNone/>
            </a:pPr>
            <a:r>
              <a:rPr lang="en-US" altLang="zh-CN" sz="2400" b="1"/>
              <a:t>label L1</a:t>
            </a:r>
          </a:p>
          <a:p>
            <a:pPr marL="1246188" lvl="1" indent="-533400">
              <a:lnSpc>
                <a:spcPct val="80000"/>
              </a:lnSpc>
              <a:buFontTx/>
              <a:buNone/>
            </a:pPr>
            <a:r>
              <a:rPr lang="en-US" altLang="zh-CN" sz="2400" b="1"/>
              <a:t>&lt;code for </a:t>
            </a:r>
            <a:r>
              <a:rPr lang="en-US" altLang="zh-CN" sz="2400" i="1"/>
              <a:t>S 2</a:t>
            </a:r>
            <a:r>
              <a:rPr lang="en-US" altLang="zh-CN" sz="2400" b="1"/>
              <a:t>&gt;</a:t>
            </a:r>
          </a:p>
          <a:p>
            <a:pPr marL="1246188" lvl="1" indent="-533400">
              <a:lnSpc>
                <a:spcPct val="80000"/>
              </a:lnSpc>
              <a:buFontTx/>
              <a:buNone/>
            </a:pPr>
            <a:r>
              <a:rPr lang="en-US" altLang="zh-CN" sz="2400" b="1"/>
              <a:t>label L2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b="1"/>
              <a:t>Three-Address Code for Control Statement</a:t>
            </a:r>
            <a:endParaRPr lang="zh-CN" altLang="en-US" sz="3600" b="1"/>
          </a:p>
        </p:txBody>
      </p:sp>
      <p:sp>
        <p:nvSpPr>
          <p:cNvPr id="603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4719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/>
              <a:t>Similarly, a while-statement of the form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		</a:t>
            </a:r>
            <a:r>
              <a:rPr lang="en-US" altLang="zh-CN" sz="2800" b="1"/>
              <a:t>while ( </a:t>
            </a:r>
            <a:r>
              <a:rPr lang="en-US" altLang="zh-CN" sz="2800" i="1"/>
              <a:t>E </a:t>
            </a:r>
            <a:r>
              <a:rPr lang="en-US" altLang="zh-CN" sz="2800" b="1"/>
              <a:t>) </a:t>
            </a:r>
            <a:r>
              <a:rPr lang="en-US" altLang="zh-CN" sz="2800" i="1"/>
              <a:t>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800" i="1"/>
          </a:p>
          <a:p>
            <a:pPr>
              <a:lnSpc>
                <a:spcPct val="80000"/>
              </a:lnSpc>
            </a:pPr>
            <a:r>
              <a:rPr lang="en-US" altLang="zh-CN" sz="2800"/>
              <a:t>Would cause the following three-address code pattern to be generated:</a:t>
            </a:r>
            <a:endParaRPr lang="en-US" altLang="zh-CN" sz="2800" b="1"/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b="1"/>
              <a:t>label L1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b="1"/>
              <a:t>&lt;code to evaluate </a:t>
            </a:r>
            <a:r>
              <a:rPr lang="en-US" altLang="zh-CN" i="1"/>
              <a:t>E </a:t>
            </a:r>
            <a:r>
              <a:rPr lang="en-US" altLang="zh-CN" b="1"/>
              <a:t>to t1&gt;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b="1"/>
              <a:t>if_false t1 goto L2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b="1"/>
              <a:t>&lt;code for </a:t>
            </a:r>
            <a:r>
              <a:rPr lang="en-US" altLang="zh-CN" i="1"/>
              <a:t>S</a:t>
            </a:r>
            <a:r>
              <a:rPr lang="en-US" altLang="zh-CN" b="1"/>
              <a:t>&gt;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b="1"/>
              <a:t>goto L1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b="1"/>
              <a:t>label L2</a:t>
            </a:r>
            <a:endParaRPr lang="zh-CN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200" b="1"/>
              <a:t>8.1.2 Data Structures for the Implementation of Three-Address Code</a:t>
            </a:r>
            <a:endParaRPr lang="zh-CN" altLang="en-US" sz="3200" b="1"/>
          </a:p>
        </p:txBody>
      </p:sp>
      <p:sp>
        <p:nvSpPr>
          <p:cNvPr id="65536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P-Code for Control Statement</a:t>
            </a:r>
            <a:endParaRPr lang="zh-CN" altLang="en-US" b="1"/>
          </a:p>
        </p:txBody>
      </p:sp>
      <p:sp>
        <p:nvSpPr>
          <p:cNvPr id="604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471988"/>
          </a:xfrm>
        </p:spPr>
        <p:txBody>
          <a:bodyPr/>
          <a:lstStyle/>
          <a:p>
            <a:pPr marL="365125" indent="-365125">
              <a:lnSpc>
                <a:spcPct val="80000"/>
              </a:lnSpc>
            </a:pPr>
            <a:r>
              <a:rPr lang="en-US" altLang="zh-CN" sz="2800"/>
              <a:t>For the statement</a:t>
            </a:r>
            <a:endParaRPr lang="en-US" altLang="zh-CN" sz="2800" b="1"/>
          </a:p>
          <a:p>
            <a:pPr marL="1338263" lvl="1" indent="-533400">
              <a:lnSpc>
                <a:spcPct val="80000"/>
              </a:lnSpc>
              <a:buFontTx/>
              <a:buNone/>
            </a:pPr>
            <a:r>
              <a:rPr lang="en-US" altLang="zh-CN" sz="2400" b="1"/>
              <a:t>if ( </a:t>
            </a:r>
            <a:r>
              <a:rPr lang="en-US" altLang="zh-CN" sz="2400" i="1"/>
              <a:t>E </a:t>
            </a:r>
            <a:r>
              <a:rPr lang="en-US" altLang="zh-CN" sz="2400" b="1"/>
              <a:t>)  </a:t>
            </a:r>
            <a:r>
              <a:rPr lang="en-US" altLang="zh-CN" sz="2400" i="1"/>
              <a:t>S1 </a:t>
            </a:r>
            <a:r>
              <a:rPr lang="en-US" altLang="zh-CN" sz="2400" b="1"/>
              <a:t>else </a:t>
            </a:r>
            <a:r>
              <a:rPr lang="en-US" altLang="zh-CN" sz="2400" i="1"/>
              <a:t>S 2</a:t>
            </a:r>
          </a:p>
          <a:p>
            <a:pPr marL="1338263" lvl="1" indent="-533400">
              <a:lnSpc>
                <a:spcPct val="80000"/>
              </a:lnSpc>
              <a:buFontTx/>
              <a:buNone/>
            </a:pPr>
            <a:endParaRPr lang="en-US" altLang="zh-CN" sz="2400"/>
          </a:p>
          <a:p>
            <a:pPr marL="365125" indent="-365125">
              <a:lnSpc>
                <a:spcPct val="80000"/>
              </a:lnSpc>
            </a:pPr>
            <a:r>
              <a:rPr lang="en-US" altLang="zh-CN" sz="2800"/>
              <a:t>The following P-code pattern is generated:</a:t>
            </a:r>
            <a:endParaRPr lang="en-US" altLang="zh-CN" sz="2800" b="1"/>
          </a:p>
          <a:p>
            <a:pPr marL="1338263" lvl="1" indent="-533400">
              <a:lnSpc>
                <a:spcPct val="80000"/>
              </a:lnSpc>
              <a:buFontTx/>
              <a:buNone/>
            </a:pPr>
            <a:r>
              <a:rPr lang="en-US" altLang="zh-CN" sz="2400" b="1"/>
              <a:t>&lt;code to evaluate </a:t>
            </a:r>
            <a:r>
              <a:rPr lang="en-US" altLang="zh-CN" sz="2400" i="1"/>
              <a:t>E</a:t>
            </a:r>
            <a:r>
              <a:rPr lang="en-US" altLang="zh-CN" sz="2400" b="1"/>
              <a:t>&gt;</a:t>
            </a:r>
          </a:p>
          <a:p>
            <a:pPr marL="1338263" lvl="1" indent="-533400">
              <a:lnSpc>
                <a:spcPct val="80000"/>
              </a:lnSpc>
              <a:buFontTx/>
              <a:buNone/>
            </a:pPr>
            <a:r>
              <a:rPr lang="en-US" altLang="zh-CN" sz="2400" b="1"/>
              <a:t>fjp L1</a:t>
            </a:r>
          </a:p>
          <a:p>
            <a:pPr marL="1338263" lvl="1" indent="-533400">
              <a:lnSpc>
                <a:spcPct val="80000"/>
              </a:lnSpc>
              <a:buFontTx/>
              <a:buNone/>
            </a:pPr>
            <a:r>
              <a:rPr lang="en-US" altLang="zh-CN" sz="2400" b="1"/>
              <a:t>&lt;code for </a:t>
            </a:r>
            <a:r>
              <a:rPr lang="en-US" altLang="zh-CN" sz="2400" i="1"/>
              <a:t>S 1</a:t>
            </a:r>
            <a:r>
              <a:rPr lang="en-US" altLang="zh-CN" sz="2400" b="1"/>
              <a:t>&gt;</a:t>
            </a:r>
          </a:p>
          <a:p>
            <a:pPr marL="1338263" lvl="1" indent="-533400">
              <a:lnSpc>
                <a:spcPct val="80000"/>
              </a:lnSpc>
              <a:buFontTx/>
              <a:buNone/>
            </a:pPr>
            <a:r>
              <a:rPr lang="en-US" altLang="zh-CN" sz="2400" b="1"/>
              <a:t>ujp L2</a:t>
            </a:r>
          </a:p>
          <a:p>
            <a:pPr marL="1338263" lvl="1" indent="-533400">
              <a:lnSpc>
                <a:spcPct val="80000"/>
              </a:lnSpc>
              <a:buFontTx/>
              <a:buNone/>
            </a:pPr>
            <a:r>
              <a:rPr lang="en-US" altLang="zh-CN" sz="2400" b="1"/>
              <a:t>lab L1</a:t>
            </a:r>
          </a:p>
          <a:p>
            <a:pPr marL="1338263" lvl="1" indent="-533400">
              <a:lnSpc>
                <a:spcPct val="80000"/>
              </a:lnSpc>
              <a:buFontTx/>
              <a:buNone/>
            </a:pPr>
            <a:r>
              <a:rPr lang="en-US" altLang="zh-CN" sz="2400" b="1"/>
              <a:t>&lt;code for </a:t>
            </a:r>
            <a:r>
              <a:rPr lang="en-US" altLang="zh-CN" sz="2400" i="1"/>
              <a:t>S 2</a:t>
            </a:r>
            <a:r>
              <a:rPr lang="en-US" altLang="zh-CN" sz="2400" b="1"/>
              <a:t>&gt;</a:t>
            </a:r>
          </a:p>
          <a:p>
            <a:pPr marL="1338263" lvl="1" indent="-533400">
              <a:lnSpc>
                <a:spcPct val="80000"/>
              </a:lnSpc>
              <a:buFontTx/>
              <a:buNone/>
            </a:pPr>
            <a:r>
              <a:rPr lang="en-US" altLang="zh-CN" sz="2400" b="1"/>
              <a:t>lab L2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P-Code for Control Statement</a:t>
            </a:r>
            <a:endParaRPr lang="zh-CN" altLang="en-US" b="1"/>
          </a:p>
        </p:txBody>
      </p:sp>
      <p:sp>
        <p:nvSpPr>
          <p:cNvPr id="605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/>
              <a:t>And for the statement</a:t>
            </a:r>
            <a:endParaRPr lang="en-US" altLang="zh-CN" sz="2800" b="1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 b="1"/>
              <a:t>while ( </a:t>
            </a:r>
            <a:r>
              <a:rPr lang="en-US" altLang="zh-CN" sz="2400" i="1"/>
              <a:t>E </a:t>
            </a:r>
            <a:r>
              <a:rPr lang="en-US" altLang="zh-CN" sz="2400" b="1"/>
              <a:t>) </a:t>
            </a:r>
            <a:r>
              <a:rPr lang="en-US" altLang="zh-CN" sz="2400" i="1"/>
              <a:t>S</a:t>
            </a:r>
          </a:p>
          <a:p>
            <a:pPr>
              <a:lnSpc>
                <a:spcPct val="80000"/>
              </a:lnSpc>
            </a:pPr>
            <a:endParaRPr lang="en-US" altLang="zh-CN" sz="2800"/>
          </a:p>
          <a:p>
            <a:pPr>
              <a:lnSpc>
                <a:spcPct val="80000"/>
              </a:lnSpc>
            </a:pPr>
            <a:r>
              <a:rPr lang="en-US" altLang="zh-CN" sz="2800"/>
              <a:t>The following P-code pattern is generated:</a:t>
            </a:r>
            <a:endParaRPr lang="en-US" altLang="zh-CN" sz="2800" b="1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 b="1"/>
              <a:t>lab L1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 b="1"/>
              <a:t>&lt;code to evaluate </a:t>
            </a:r>
            <a:r>
              <a:rPr lang="en-US" altLang="zh-CN" sz="2400" i="1"/>
              <a:t>E</a:t>
            </a:r>
            <a:r>
              <a:rPr lang="en-US" altLang="zh-CN" sz="2400" b="1"/>
              <a:t>&gt;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 b="1"/>
              <a:t>fjp L2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 b="1"/>
              <a:t>&lt;code for </a:t>
            </a:r>
            <a:r>
              <a:rPr lang="en-US" altLang="zh-CN" sz="2400" i="1"/>
              <a:t>S</a:t>
            </a:r>
            <a:r>
              <a:rPr lang="en-US" altLang="zh-CN" sz="2400" b="1"/>
              <a:t>&gt;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 b="1"/>
              <a:t>ujp L1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 b="1"/>
              <a:t>lab L2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21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600" b="1"/>
              <a:t>8.4.2 Generation of Labels and Back-patching</a:t>
            </a:r>
            <a:endParaRPr lang="zh-CN" altLang="en-US" sz="3600" b="1"/>
          </a:p>
        </p:txBody>
      </p:sp>
      <p:sp>
        <p:nvSpPr>
          <p:cNvPr id="60621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6165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 b="1"/>
              <a:t>One feature of code generation for control statements</a:t>
            </a:r>
            <a:r>
              <a:rPr lang="en-US" altLang="zh-CN" sz="2800"/>
              <a:t> that can cause problems during target code generation is the fact that, in some cases, </a:t>
            </a:r>
            <a:r>
              <a:rPr lang="en-US" altLang="zh-CN" sz="2800" b="1"/>
              <a:t>jumps to a label must be </a:t>
            </a:r>
            <a:r>
              <a:rPr lang="en-US" altLang="zh-CN" sz="2800" b="1">
                <a:solidFill>
                  <a:srgbClr val="FF3300"/>
                </a:solidFill>
              </a:rPr>
              <a:t>generated prior to the definition</a:t>
            </a:r>
            <a:r>
              <a:rPr lang="en-US" altLang="zh-CN" sz="2800" b="1"/>
              <a:t> of the label itself</a:t>
            </a:r>
          </a:p>
          <a:p>
            <a:pPr>
              <a:lnSpc>
                <a:spcPct val="80000"/>
              </a:lnSpc>
            </a:pPr>
            <a:endParaRPr lang="en-US" altLang="zh-CN" sz="2800" i="1"/>
          </a:p>
          <a:p>
            <a:pPr>
              <a:lnSpc>
                <a:spcPct val="80000"/>
              </a:lnSpc>
            </a:pPr>
            <a:r>
              <a:rPr lang="en-US" altLang="zh-CN" sz="2800" b="1"/>
              <a:t>A standard method for generating such forward jumps</a:t>
            </a:r>
            <a:r>
              <a:rPr lang="en-US" altLang="zh-CN" sz="2800"/>
              <a:t> is either to </a:t>
            </a:r>
            <a:r>
              <a:rPr lang="en-US" altLang="zh-CN" sz="2800" b="1">
                <a:solidFill>
                  <a:srgbClr val="FF3300"/>
                </a:solidFill>
              </a:rPr>
              <a:t>leave a gap</a:t>
            </a:r>
            <a:r>
              <a:rPr lang="en-US" altLang="zh-CN" sz="2800"/>
              <a:t> in the code where the jump is to occur or to generate a</a:t>
            </a:r>
            <a:r>
              <a:rPr lang="en-US" altLang="zh-CN" sz="2800" b="1"/>
              <a:t> dummy jump instruction</a:t>
            </a:r>
            <a:r>
              <a:rPr lang="en-US" altLang="zh-CN" sz="2800"/>
              <a:t> to a fake location</a:t>
            </a:r>
          </a:p>
          <a:p>
            <a:pPr>
              <a:lnSpc>
                <a:spcPct val="80000"/>
              </a:lnSpc>
            </a:pPr>
            <a:endParaRPr lang="en-US" altLang="zh-CN" sz="2800"/>
          </a:p>
          <a:p>
            <a:pPr>
              <a:lnSpc>
                <a:spcPct val="80000"/>
              </a:lnSpc>
            </a:pPr>
            <a:r>
              <a:rPr lang="en-US" altLang="zh-CN" sz="2800"/>
              <a:t>Then, when the </a:t>
            </a:r>
            <a:r>
              <a:rPr lang="en-US" altLang="zh-CN" sz="2800" b="1"/>
              <a:t>actual jump location becomes known</a:t>
            </a:r>
            <a:r>
              <a:rPr lang="en-US" altLang="zh-CN" sz="2800"/>
              <a:t>, this location is used to fix up, or </a:t>
            </a:r>
            <a:r>
              <a:rPr lang="en-US" altLang="zh-CN" sz="2800" b="1"/>
              <a:t>back-patch</a:t>
            </a:r>
            <a:r>
              <a:rPr lang="en-US" altLang="zh-CN" sz="2800"/>
              <a:t>, the missing code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6613"/>
            <a:ext cx="7772400" cy="52593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/>
              <a:t>During the back-patching process </a:t>
            </a:r>
            <a:r>
              <a:rPr lang="en-US" altLang="zh-CN" i="1"/>
              <a:t>a further problem </a:t>
            </a:r>
            <a:r>
              <a:rPr lang="en-US" altLang="zh-CN"/>
              <a:t>may arise in that many architectures have </a:t>
            </a:r>
            <a:r>
              <a:rPr lang="en-US" altLang="zh-CN" b="1">
                <a:solidFill>
                  <a:srgbClr val="FF3300"/>
                </a:solidFill>
              </a:rPr>
              <a:t>two varieties of jumps</a:t>
            </a:r>
            <a:r>
              <a:rPr lang="en-US" altLang="zh-CN"/>
              <a:t>, a short jump or branch ( within 128 bytes </a:t>
            </a:r>
            <a:r>
              <a:rPr lang="en-US" altLang="zh-CN" smtClean="0"/>
              <a:t>of </a:t>
            </a:r>
            <a:r>
              <a:rPr lang="en-US" altLang="zh-CN"/>
              <a:t>code) and </a:t>
            </a:r>
            <a:r>
              <a:rPr lang="en-US" altLang="zh-CN" b="1"/>
              <a:t>a long jump that requires more code space</a:t>
            </a:r>
            <a:r>
              <a:rPr lang="en-US" altLang="zh-CN"/>
              <a:t> </a:t>
            </a:r>
          </a:p>
          <a:p>
            <a:pPr>
              <a:lnSpc>
                <a:spcPct val="90000"/>
              </a:lnSpc>
            </a:pPr>
            <a:endParaRPr lang="en-US" altLang="zh-CN" dirty="0"/>
          </a:p>
          <a:p>
            <a:pPr>
              <a:lnSpc>
                <a:spcPct val="90000"/>
              </a:lnSpc>
            </a:pPr>
            <a:r>
              <a:rPr lang="en-US" altLang="zh-CN" dirty="0"/>
              <a:t>In that case, a code generator may need to insert </a:t>
            </a:r>
            <a:r>
              <a:rPr lang="en-US" altLang="zh-CN" b="1" dirty="0" err="1"/>
              <a:t>nop</a:t>
            </a:r>
            <a:r>
              <a:rPr lang="en-US" altLang="zh-CN" dirty="0"/>
              <a:t> instructions when shortening jumps, or make several passes to condense the code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30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600" b="1"/>
              <a:t>8.4.3 Code Generation of Logical Expressions</a:t>
            </a:r>
            <a:endParaRPr lang="zh-CN" altLang="en-US" sz="3600" b="1"/>
          </a:p>
        </p:txBody>
      </p:sp>
      <p:sp>
        <p:nvSpPr>
          <p:cNvPr id="61030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04813"/>
            <a:ext cx="7772400" cy="61928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/>
              <a:t>The standard way to do this is to represent the Boolean value </a:t>
            </a:r>
            <a:r>
              <a:rPr lang="en-US" altLang="zh-CN" sz="2400" b="1"/>
              <a:t>false</a:t>
            </a:r>
            <a:r>
              <a:rPr lang="en-US" altLang="zh-CN" sz="2400"/>
              <a:t> as 0 and </a:t>
            </a:r>
            <a:r>
              <a:rPr lang="en-US" altLang="zh-CN" sz="2400" b="1"/>
              <a:t>true</a:t>
            </a:r>
            <a:r>
              <a:rPr lang="en-US" altLang="zh-CN" sz="2400"/>
              <a:t> as 1. 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Then standard bitwise </a:t>
            </a:r>
            <a:r>
              <a:rPr lang="en-US" altLang="zh-CN" sz="2000" b="1"/>
              <a:t>and</a:t>
            </a:r>
            <a:r>
              <a:rPr lang="en-US" altLang="zh-CN" sz="2000"/>
              <a:t> and </a:t>
            </a:r>
            <a:r>
              <a:rPr lang="en-US" altLang="zh-CN" sz="2000" b="1"/>
              <a:t>or</a:t>
            </a:r>
            <a:r>
              <a:rPr lang="en-US" altLang="zh-CN" sz="2000"/>
              <a:t> operators can be used to compute the value of a Boolean expression on most architectures</a:t>
            </a:r>
          </a:p>
          <a:p>
            <a:pPr>
              <a:lnSpc>
                <a:spcPct val="90000"/>
              </a:lnSpc>
            </a:pPr>
            <a:endParaRPr lang="en-US" altLang="zh-CN" sz="2400" i="1"/>
          </a:p>
          <a:p>
            <a:pPr>
              <a:lnSpc>
                <a:spcPct val="90000"/>
              </a:lnSpc>
            </a:pPr>
            <a:r>
              <a:rPr lang="en-US" altLang="zh-CN" sz="2400" i="1"/>
              <a:t>A further use of jumps</a:t>
            </a:r>
            <a:r>
              <a:rPr lang="en-US" altLang="zh-CN" sz="2400"/>
              <a:t> is necessary if the logical operations are </a:t>
            </a:r>
            <a:r>
              <a:rPr lang="en-US" altLang="zh-CN" sz="2400" b="1"/>
              <a:t>short</a:t>
            </a:r>
            <a:r>
              <a:rPr lang="en-US" altLang="zh-CN" sz="2400"/>
              <a:t> </a:t>
            </a:r>
            <a:r>
              <a:rPr lang="en-US" altLang="zh-CN" sz="2400" b="1"/>
              <a:t>circuit</a:t>
            </a:r>
            <a:r>
              <a:rPr lang="en-US" altLang="zh-CN" sz="2400"/>
              <a:t>. For instance, it is common to write in C:</a:t>
            </a:r>
            <a:endParaRPr lang="en-US" altLang="zh-CN" sz="2400" b="1"/>
          </a:p>
          <a:p>
            <a:pPr lvl="1">
              <a:lnSpc>
                <a:spcPct val="90000"/>
              </a:lnSpc>
            </a:pPr>
            <a:r>
              <a:rPr lang="en-US" altLang="zh-CN" sz="2000" b="1"/>
              <a:t>if ((p!=NULL) &amp;&amp; ( p-&gt;val==0) ) ...</a:t>
            </a:r>
            <a:endParaRPr lang="en-US" altLang="zh-CN" sz="2000"/>
          </a:p>
          <a:p>
            <a:pPr lvl="1">
              <a:lnSpc>
                <a:spcPct val="90000"/>
              </a:lnSpc>
            </a:pPr>
            <a:r>
              <a:rPr lang="en-US" altLang="zh-CN" sz="2000"/>
              <a:t>Where evaluation of </a:t>
            </a:r>
            <a:r>
              <a:rPr lang="en-US" altLang="zh-CN" sz="2000" b="1"/>
              <a:t>p-&gt;val</a:t>
            </a:r>
            <a:r>
              <a:rPr lang="en-US" altLang="zh-CN" sz="2000"/>
              <a:t> when </a:t>
            </a:r>
            <a:r>
              <a:rPr lang="en-US" altLang="zh-CN" sz="2000" b="1"/>
              <a:t>p</a:t>
            </a:r>
            <a:r>
              <a:rPr lang="en-US" altLang="zh-CN" sz="2000"/>
              <a:t> is null could cause a memory fault</a:t>
            </a:r>
          </a:p>
          <a:p>
            <a:pPr>
              <a:lnSpc>
                <a:spcPct val="90000"/>
              </a:lnSpc>
            </a:pPr>
            <a:endParaRPr lang="en-US" altLang="zh-CN" sz="2400"/>
          </a:p>
          <a:p>
            <a:pPr>
              <a:lnSpc>
                <a:spcPct val="90000"/>
              </a:lnSpc>
            </a:pPr>
            <a:r>
              <a:rPr lang="en-US" altLang="zh-CN" sz="2400"/>
              <a:t>Short-circuit Boolean operators are similar to if-statements, except that they return values, and often they are defined using if-expressions as</a:t>
            </a:r>
            <a:endParaRPr lang="en-US" altLang="zh-CN" sz="2400" b="1"/>
          </a:p>
          <a:p>
            <a:pPr lvl="1">
              <a:lnSpc>
                <a:spcPct val="90000"/>
              </a:lnSpc>
            </a:pPr>
            <a:r>
              <a:rPr lang="en-US" altLang="zh-CN" sz="2000" b="1"/>
              <a:t>a and b   ::   if a then b else false</a:t>
            </a:r>
            <a:endParaRPr lang="en-US" altLang="zh-CN" sz="2000"/>
          </a:p>
          <a:p>
            <a:pPr lvl="1">
              <a:lnSpc>
                <a:spcPct val="90000"/>
              </a:lnSpc>
            </a:pPr>
            <a:r>
              <a:rPr lang="en-US" altLang="zh-CN" sz="2000"/>
              <a:t>and</a:t>
            </a:r>
            <a:endParaRPr lang="en-US" altLang="zh-CN" sz="2000" b="1"/>
          </a:p>
          <a:p>
            <a:pPr lvl="1">
              <a:lnSpc>
                <a:spcPct val="90000"/>
              </a:lnSpc>
            </a:pPr>
            <a:r>
              <a:rPr lang="en-US" altLang="zh-CN" sz="2000" b="1"/>
              <a:t>a or b  ::    if a then true else b</a:t>
            </a:r>
            <a:endParaRPr lang="zh-CN" altLang="en-US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76250"/>
            <a:ext cx="7772400" cy="59769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/>
              <a:t>To generate code that ensures that the second sub-expression will be evaluated only when necessary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Use jumps in exactly the same way as in the code for if-statements</a:t>
            </a:r>
          </a:p>
          <a:p>
            <a:pPr>
              <a:lnSpc>
                <a:spcPct val="90000"/>
              </a:lnSpc>
            </a:pPr>
            <a:endParaRPr lang="en-US" altLang="zh-CN" sz="2400"/>
          </a:p>
          <a:p>
            <a:pPr>
              <a:lnSpc>
                <a:spcPct val="90000"/>
              </a:lnSpc>
            </a:pPr>
            <a:r>
              <a:rPr lang="en-US" altLang="zh-CN" sz="2400"/>
              <a:t>For instance, short-circuit P-code for the C expression </a:t>
            </a:r>
            <a:r>
              <a:rPr lang="en-US" altLang="zh-CN" sz="2400" b="1"/>
              <a:t>( x ! = 0 ) &amp; &amp; ( y = = x ) </a:t>
            </a:r>
            <a:r>
              <a:rPr lang="en-US" altLang="zh-CN" sz="2400"/>
              <a:t>is:</a:t>
            </a:r>
            <a:endParaRPr lang="en-US" altLang="zh-CN" sz="2400" b="1"/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 b="1"/>
              <a:t>lod x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 b="1"/>
              <a:t>ldc 0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 b="1"/>
              <a:t>n e q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 b="1"/>
              <a:t>fjp L1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 b="1"/>
              <a:t>lod y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 b="1"/>
              <a:t>lod x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 b="1"/>
              <a:t>e q u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 b="1"/>
              <a:t>ujp L2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 b="1"/>
              <a:t>lab L1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 b="1"/>
              <a:t>lod FALSE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 sz="2000" b="1"/>
              <a:t>lab L2</a:t>
            </a:r>
            <a:endParaRPr lang="zh-CN" altLang="en-US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0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200" b="1"/>
              <a:t>8.4.4 A Sample code Generation Procedure for If- and While- Statements</a:t>
            </a:r>
            <a:endParaRPr lang="zh-CN" altLang="en-US" sz="3200" b="1"/>
          </a:p>
        </p:txBody>
      </p:sp>
      <p:sp>
        <p:nvSpPr>
          <p:cNvPr id="61440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08050"/>
            <a:ext cx="7772400" cy="4176713"/>
          </a:xfrm>
        </p:spPr>
        <p:txBody>
          <a:bodyPr/>
          <a:lstStyle/>
          <a:p>
            <a:r>
              <a:rPr lang="en-US" altLang="zh-CN" sz="2800"/>
              <a:t>Exhibiting a code generation procedure for control statements using the following simplified  grammar:</a:t>
            </a:r>
          </a:p>
          <a:p>
            <a:pPr>
              <a:buFontTx/>
              <a:buNone/>
            </a:pPr>
            <a:endParaRPr lang="en-US" altLang="zh-CN" sz="2800" i="1"/>
          </a:p>
          <a:p>
            <a:pPr lvl="2">
              <a:buFontTx/>
              <a:buNone/>
            </a:pPr>
            <a:r>
              <a:rPr lang="en-US" altLang="zh-CN" i="1"/>
              <a:t>stmt </a:t>
            </a:r>
            <a:r>
              <a:rPr lang="en-US" altLang="zh-CN"/>
              <a:t>→ </a:t>
            </a:r>
            <a:r>
              <a:rPr lang="en-US" altLang="zh-CN" i="1"/>
              <a:t>if-stmt </a:t>
            </a:r>
            <a:r>
              <a:rPr lang="en-US" altLang="zh-CN"/>
              <a:t>| </a:t>
            </a:r>
            <a:r>
              <a:rPr lang="en-US" altLang="zh-CN" i="1"/>
              <a:t>while-stmt </a:t>
            </a:r>
            <a:r>
              <a:rPr lang="en-US" altLang="zh-CN"/>
              <a:t>| </a:t>
            </a:r>
            <a:r>
              <a:rPr lang="en-US" altLang="zh-CN" b="1"/>
              <a:t>b r e a k </a:t>
            </a:r>
            <a:r>
              <a:rPr lang="en-US" altLang="zh-CN"/>
              <a:t>| </a:t>
            </a:r>
            <a:r>
              <a:rPr lang="en-US" altLang="zh-CN" b="1"/>
              <a:t>o t h e r</a:t>
            </a:r>
            <a:endParaRPr lang="en-US" altLang="zh-CN" i="1"/>
          </a:p>
          <a:p>
            <a:pPr lvl="2">
              <a:buFontTx/>
              <a:buNone/>
            </a:pPr>
            <a:r>
              <a:rPr lang="en-US" altLang="zh-CN" i="1"/>
              <a:t>if-stmt </a:t>
            </a:r>
            <a:r>
              <a:rPr lang="en-US" altLang="zh-CN"/>
              <a:t>→ </a:t>
            </a:r>
            <a:r>
              <a:rPr lang="en-US" altLang="zh-CN" b="1"/>
              <a:t>i f ( </a:t>
            </a:r>
            <a:r>
              <a:rPr lang="en-US" altLang="zh-CN" i="1"/>
              <a:t>exp </a:t>
            </a:r>
            <a:r>
              <a:rPr lang="en-US" altLang="zh-CN" b="1"/>
              <a:t>) </a:t>
            </a:r>
            <a:r>
              <a:rPr lang="en-US" altLang="zh-CN" i="1"/>
              <a:t>stmt </a:t>
            </a:r>
            <a:r>
              <a:rPr lang="en-US" altLang="zh-CN"/>
              <a:t>| </a:t>
            </a:r>
            <a:r>
              <a:rPr lang="en-US" altLang="zh-CN" b="1"/>
              <a:t>i f ( </a:t>
            </a:r>
            <a:r>
              <a:rPr lang="en-US" altLang="zh-CN" i="1"/>
              <a:t>e x p </a:t>
            </a:r>
            <a:r>
              <a:rPr lang="en-US" altLang="zh-CN" b="1"/>
              <a:t>) </a:t>
            </a:r>
            <a:r>
              <a:rPr lang="en-US" altLang="zh-CN" i="1"/>
              <a:t>stmt </a:t>
            </a:r>
            <a:r>
              <a:rPr lang="en-US" altLang="zh-CN" b="1"/>
              <a:t>e l s e </a:t>
            </a:r>
            <a:r>
              <a:rPr lang="en-US" altLang="zh-CN" i="1"/>
              <a:t>s t m t</a:t>
            </a:r>
          </a:p>
          <a:p>
            <a:pPr lvl="2">
              <a:buFontTx/>
              <a:buNone/>
            </a:pPr>
            <a:r>
              <a:rPr lang="en-US" altLang="zh-CN" i="1"/>
              <a:t>while-stmt </a:t>
            </a:r>
            <a:r>
              <a:rPr lang="en-US" altLang="zh-CN"/>
              <a:t>→ </a:t>
            </a:r>
            <a:r>
              <a:rPr lang="en-US" altLang="zh-CN" b="1"/>
              <a:t>w h i l e ( </a:t>
            </a:r>
            <a:r>
              <a:rPr lang="en-US" altLang="zh-CN" i="1"/>
              <a:t>e x p </a:t>
            </a:r>
            <a:r>
              <a:rPr lang="en-US" altLang="zh-CN" b="1"/>
              <a:t>) </a:t>
            </a:r>
            <a:r>
              <a:rPr lang="en-US" altLang="zh-CN" i="1"/>
              <a:t>s t m t</a:t>
            </a:r>
          </a:p>
          <a:p>
            <a:pPr lvl="2">
              <a:buFontTx/>
              <a:buNone/>
            </a:pPr>
            <a:r>
              <a:rPr lang="en-US" altLang="zh-CN" i="1"/>
              <a:t>exp </a:t>
            </a:r>
            <a:r>
              <a:rPr lang="en-US" altLang="zh-CN"/>
              <a:t>→ </a:t>
            </a:r>
            <a:r>
              <a:rPr lang="en-US" altLang="zh-CN" b="1"/>
              <a:t>t r u e </a:t>
            </a:r>
            <a:r>
              <a:rPr lang="en-US" altLang="zh-CN"/>
              <a:t>| </a:t>
            </a:r>
            <a:r>
              <a:rPr lang="en-US" altLang="zh-CN" b="1"/>
              <a:t>f a l s e</a:t>
            </a:r>
            <a:endParaRPr lang="zh-CN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38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600" b="1"/>
              <a:t>8.1.3 P-Code</a:t>
            </a:r>
            <a:endParaRPr lang="zh-CN" altLang="en-US" sz="3600" b="1"/>
          </a:p>
        </p:txBody>
      </p:sp>
      <p:sp>
        <p:nvSpPr>
          <p:cNvPr id="65638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8207375" cy="57610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/>
              <a:t>The following C declaration can be used to implement an abstract syntax tree for this grammar:</a:t>
            </a:r>
            <a:endParaRPr lang="en-US" altLang="zh-CN" sz="2800" b="1"/>
          </a:p>
          <a:p>
            <a:pPr lvl="1">
              <a:lnSpc>
                <a:spcPct val="90000"/>
              </a:lnSpc>
              <a:buFontTx/>
              <a:buNone/>
            </a:pPr>
            <a:endParaRPr lang="en-US" altLang="zh-CN" sz="2400" b="1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 b="1"/>
              <a:t>typedef enum { ExpKind, IfKind,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 b="1"/>
              <a:t>		WhileKind, BreakKind, OtherKind } NodeKind;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zh-CN" sz="2400" b="1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 b="1"/>
              <a:t>typedef struct streenode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 b="1"/>
              <a:t>	{ NodeKind kind;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 b="1"/>
              <a:t>		struct streenode * child[3] 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 b="1"/>
              <a:t>		int val; /* used with ExpKind */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 b="1"/>
              <a:t>		} STreeNode;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zh-CN" sz="2400" b="1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 b="1"/>
              <a:t>typedef STreeNode * SyntaxTree;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8501" name="Object 5"/>
          <p:cNvGraphicFramePr>
            <a:graphicFrameLocks noChangeAspect="1"/>
          </p:cNvGraphicFramePr>
          <p:nvPr>
            <p:ph/>
          </p:nvPr>
        </p:nvGraphicFramePr>
        <p:xfrm>
          <a:off x="250825" y="550863"/>
          <a:ext cx="8424863" cy="5614987"/>
        </p:xfrm>
        <a:graphic>
          <a:graphicData uri="http://schemas.openxmlformats.org/presentationml/2006/ole">
            <p:oleObj spid="_x0000_s618501" name="文档" r:id="rId3" imgW="4756405" imgH="3169661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620713"/>
            <a:ext cx="8420100" cy="5475287"/>
          </a:xfrm>
        </p:spPr>
        <p:txBody>
          <a:bodyPr/>
          <a:lstStyle/>
          <a:p>
            <a:r>
              <a:rPr lang="en-US" altLang="zh-CN" sz="2800"/>
              <a:t>Using the given </a:t>
            </a:r>
            <a:r>
              <a:rPr lang="en-US" altLang="zh-CN" sz="2800" b="1"/>
              <a:t>typedef</a:t>
            </a:r>
            <a:r>
              <a:rPr lang="en-US" altLang="zh-CN" sz="2800">
                <a:latin typeface="Arial"/>
              </a:rPr>
              <a:t>’</a:t>
            </a:r>
            <a:r>
              <a:rPr lang="en-US" altLang="zh-CN" sz="2800"/>
              <a:t>s and the corresponding syntax tree structure, a code generation procedure that generates P-code is given as follows:</a:t>
            </a:r>
          </a:p>
          <a:p>
            <a:endParaRPr lang="en-US" altLang="zh-CN" sz="2800"/>
          </a:p>
          <a:p>
            <a:pPr>
              <a:buFontTx/>
              <a:buNone/>
            </a:pPr>
            <a:r>
              <a:rPr lang="en-US" altLang="zh-CN" sz="2400"/>
              <a:t>Void genCode(SyntaxTree t, char* lable)</a:t>
            </a:r>
          </a:p>
          <a:p>
            <a:pPr>
              <a:buFontTx/>
              <a:buNone/>
            </a:pPr>
            <a:r>
              <a:rPr lang="en-US" altLang="zh-CN" sz="2400"/>
              <a:t>	{	char codestr[CODESIZES];</a:t>
            </a:r>
          </a:p>
          <a:p>
            <a:pPr>
              <a:buFontTx/>
              <a:buNone/>
            </a:pPr>
            <a:r>
              <a:rPr lang="en-US" altLang="zh-CN" sz="2400"/>
              <a:t>	  	char *lab1, *lab2;</a:t>
            </a:r>
          </a:p>
          <a:p>
            <a:pPr>
              <a:buFontTx/>
              <a:buNone/>
            </a:pPr>
            <a:r>
              <a:rPr lang="en-US" altLang="zh-CN" sz="2400"/>
              <a:t>	  	if (t!=NULL) switch (t-&gt;kind)</a:t>
            </a:r>
          </a:p>
          <a:p>
            <a:pPr>
              <a:buFontTx/>
              <a:buNone/>
            </a:pPr>
            <a:r>
              <a:rPr lang="en-US" altLang="zh-CN" sz="2400"/>
              <a:t>		{case ExpKind:</a:t>
            </a:r>
          </a:p>
          <a:p>
            <a:pPr>
              <a:buFontTx/>
              <a:buNone/>
            </a:pPr>
            <a:r>
              <a:rPr lang="en-US" altLang="zh-CN" sz="2400"/>
              <a:t>			if (t-&gt;val==0) emitCode(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ldc false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);</a:t>
            </a:r>
          </a:p>
          <a:p>
            <a:pPr>
              <a:buFontTx/>
              <a:buNone/>
            </a:pPr>
            <a:r>
              <a:rPr lang="en-US" altLang="zh-CN" sz="2400"/>
              <a:t>			else emitcode(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ldc true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);</a:t>
            </a:r>
          </a:p>
          <a:p>
            <a:pPr>
              <a:buFontTx/>
              <a:buNone/>
            </a:pPr>
            <a:r>
              <a:rPr lang="en-US" altLang="zh-CN" sz="2400"/>
              <a:t>			break;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04813"/>
            <a:ext cx="7772400" cy="619283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zh-CN" altLang="en-US" sz="2000"/>
              <a:t>		</a:t>
            </a:r>
            <a:r>
              <a:rPr lang="en-US" altLang="zh-CN" sz="2200"/>
              <a:t>case IfKind: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genCode(t-&gt;child[0], label);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lab1 = genLable();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sprintf(codestr,</a:t>
            </a:r>
            <a:r>
              <a:rPr lang="en-US" altLang="zh-CN" sz="2200">
                <a:latin typeface="Arial"/>
              </a:rPr>
              <a:t>”</a:t>
            </a:r>
            <a:r>
              <a:rPr lang="en-US" altLang="zh-CN" sz="2200"/>
              <a:t>%s %s</a:t>
            </a:r>
            <a:r>
              <a:rPr lang="en-US" altLang="zh-CN" sz="2200">
                <a:latin typeface="Arial"/>
              </a:rPr>
              <a:t>”</a:t>
            </a:r>
            <a:r>
              <a:rPr lang="en-US" altLang="zh-CN" sz="2200"/>
              <a:t>, </a:t>
            </a:r>
            <a:r>
              <a:rPr lang="en-US" altLang="zh-CN" sz="2200">
                <a:latin typeface="Arial"/>
              </a:rPr>
              <a:t>“</a:t>
            </a:r>
            <a:r>
              <a:rPr lang="en-US" altLang="zh-CN" sz="2200"/>
              <a:t>fjp</a:t>
            </a:r>
            <a:r>
              <a:rPr lang="en-US" altLang="zh-CN" sz="2200">
                <a:latin typeface="Arial"/>
              </a:rPr>
              <a:t>”</a:t>
            </a:r>
            <a:r>
              <a:rPr lang="en-US" altLang="zh-CN" sz="2200"/>
              <a:t>,lab1);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emitcode(codestr);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gencode(t-&gt;child[1],label);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if (t-&gt;child[2]!=NULL)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{   lab2=genlable();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     sprintf(codestr,</a:t>
            </a:r>
            <a:r>
              <a:rPr lang="en-US" altLang="zh-CN" sz="2200">
                <a:latin typeface="Arial"/>
              </a:rPr>
              <a:t>”</a:t>
            </a:r>
            <a:r>
              <a:rPr lang="en-US" altLang="zh-CN" sz="2200"/>
              <a:t>%s %s</a:t>
            </a:r>
            <a:r>
              <a:rPr lang="en-US" altLang="zh-CN" sz="2200">
                <a:latin typeface="Arial"/>
              </a:rPr>
              <a:t>”</a:t>
            </a:r>
            <a:r>
              <a:rPr lang="en-US" altLang="zh-CN" sz="2200"/>
              <a:t>,</a:t>
            </a:r>
            <a:r>
              <a:rPr lang="en-US" altLang="zh-CN" sz="2200">
                <a:latin typeface="Arial"/>
              </a:rPr>
              <a:t>”</a:t>
            </a:r>
            <a:r>
              <a:rPr lang="en-US" altLang="zh-CN" sz="2200"/>
              <a:t>ujp</a:t>
            </a:r>
            <a:r>
              <a:rPr lang="en-US" altLang="zh-CN" sz="2200">
                <a:latin typeface="Arial"/>
              </a:rPr>
              <a:t>”</a:t>
            </a:r>
            <a:r>
              <a:rPr lang="en-US" altLang="zh-CN" sz="2200"/>
              <a:t>,lab2);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     emitcode(codestr);}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 sprintf(codestr,</a:t>
            </a:r>
            <a:r>
              <a:rPr lang="en-US" altLang="zh-CN" sz="2200">
                <a:latin typeface="Arial"/>
              </a:rPr>
              <a:t>”</a:t>
            </a:r>
            <a:r>
              <a:rPr lang="en-US" altLang="zh-CN" sz="2200"/>
              <a:t>%s %s</a:t>
            </a:r>
            <a:r>
              <a:rPr lang="en-US" altLang="zh-CN" sz="2200">
                <a:latin typeface="Arial"/>
              </a:rPr>
              <a:t>”</a:t>
            </a:r>
            <a:r>
              <a:rPr lang="en-US" altLang="zh-CN" sz="2200"/>
              <a:t>,</a:t>
            </a:r>
            <a:r>
              <a:rPr lang="en-US" altLang="zh-CN" sz="2200">
                <a:latin typeface="Arial"/>
              </a:rPr>
              <a:t>”</a:t>
            </a:r>
            <a:r>
              <a:rPr lang="en-US" altLang="zh-CN" sz="2200"/>
              <a:t>lab</a:t>
            </a:r>
            <a:r>
              <a:rPr lang="en-US" altLang="zh-CN" sz="2200">
                <a:latin typeface="Arial"/>
              </a:rPr>
              <a:t>”</a:t>
            </a:r>
            <a:r>
              <a:rPr lang="en-US" altLang="zh-CN" sz="2200"/>
              <a:t>,lab1);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 emitcode(codestr);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 if (t-&gt;child[2]!=NULL)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 {   gencode(t-&gt;child[2],lable);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                     sprintf(codestr,</a:t>
            </a:r>
            <a:r>
              <a:rPr lang="en-US" altLang="zh-CN" sz="2200">
                <a:latin typeface="Arial"/>
              </a:rPr>
              <a:t>”</a:t>
            </a:r>
            <a:r>
              <a:rPr lang="en-US" altLang="zh-CN" sz="2200"/>
              <a:t>%s %s</a:t>
            </a:r>
            <a:r>
              <a:rPr lang="en-US" altLang="zh-CN" sz="2200">
                <a:latin typeface="Arial"/>
              </a:rPr>
              <a:t>”</a:t>
            </a:r>
            <a:r>
              <a:rPr lang="en-US" altLang="zh-CN" sz="2200"/>
              <a:t>,</a:t>
            </a:r>
            <a:r>
              <a:rPr lang="en-US" altLang="zh-CN" sz="2200">
                <a:latin typeface="Arial"/>
              </a:rPr>
              <a:t>”</a:t>
            </a:r>
            <a:r>
              <a:rPr lang="en-US" altLang="zh-CN" sz="2200"/>
              <a:t>lab</a:t>
            </a:r>
            <a:r>
              <a:rPr lang="en-US" altLang="zh-CN" sz="2200">
                <a:latin typeface="Arial"/>
              </a:rPr>
              <a:t>”</a:t>
            </a:r>
            <a:r>
              <a:rPr lang="en-US" altLang="zh-CN" sz="2200"/>
              <a:t>,lab2);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                     emitcode(codestr);}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break;</a:t>
            </a:r>
            <a:endParaRPr lang="zh-CN" altLang="en-US" sz="2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7772400" cy="5903912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zh-CN" altLang="en-US" sz="2400"/>
              <a:t>		</a:t>
            </a:r>
            <a:r>
              <a:rPr lang="en-US" altLang="zh-CN" sz="2400"/>
              <a:t>case WhileKind;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lab1=genlab();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sprintf(codestr,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%s %s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 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lab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,lab1);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emitcode(codestr);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gencode(t-&gt;child[0],label);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lab2=genlabel();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sprintf(codestr,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%s %s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 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fjp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,lab2);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emitcode(codestr);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gencode(t-&gt;child[1],lab2);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sprintf(codestr,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%s %s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 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ujp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,lab1);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emitcode(codestr);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sprintf(codestr,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%s %s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 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lab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,lab2);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emitcode(codestr);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break;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6613"/>
            <a:ext cx="7772400" cy="525938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zh-CN" altLang="en-US" sz="2800"/>
              <a:t>		</a:t>
            </a:r>
            <a:r>
              <a:rPr lang="en-US" altLang="zh-CN" sz="2800"/>
              <a:t>case BreakKind: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			sprintf(codestr,</a:t>
            </a:r>
            <a:r>
              <a:rPr lang="en-US" altLang="zh-CN" sz="2800">
                <a:latin typeface="Arial"/>
              </a:rPr>
              <a:t>”</a:t>
            </a:r>
            <a:r>
              <a:rPr lang="en-US" altLang="zh-CN" sz="2800"/>
              <a:t>%s %s</a:t>
            </a:r>
            <a:r>
              <a:rPr lang="en-US" altLang="zh-CN" sz="2800">
                <a:latin typeface="Arial"/>
              </a:rPr>
              <a:t>”</a:t>
            </a:r>
            <a:r>
              <a:rPr lang="en-US" altLang="zh-CN" sz="2800"/>
              <a:t>, </a:t>
            </a:r>
            <a:r>
              <a:rPr lang="en-US" altLang="zh-CN" sz="2800">
                <a:latin typeface="Arial"/>
              </a:rPr>
              <a:t>“</a:t>
            </a:r>
            <a:r>
              <a:rPr lang="en-US" altLang="zh-CN" sz="2800"/>
              <a:t>ujp</a:t>
            </a:r>
            <a:r>
              <a:rPr lang="en-US" altLang="zh-CN" sz="2800">
                <a:latin typeface="Arial"/>
              </a:rPr>
              <a:t>”</a:t>
            </a:r>
            <a:r>
              <a:rPr lang="en-US" altLang="zh-CN" sz="2800"/>
              <a:t>,label);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			emitcode(codestr);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			break;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		case OtherKind: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			emitcode(</a:t>
            </a:r>
            <a:r>
              <a:rPr lang="en-US" altLang="zh-CN" sz="2800">
                <a:latin typeface="Arial"/>
              </a:rPr>
              <a:t>“</a:t>
            </a:r>
            <a:r>
              <a:rPr lang="en-US" altLang="zh-CN" sz="2800"/>
              <a:t>other</a:t>
            </a:r>
            <a:r>
              <a:rPr lang="en-US" altLang="zh-CN" sz="2800">
                <a:latin typeface="Arial"/>
              </a:rPr>
              <a:t>”</a:t>
            </a:r>
            <a:r>
              <a:rPr lang="en-US" altLang="zh-CN" sz="280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			break;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		Default: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			emitcode(</a:t>
            </a:r>
            <a:r>
              <a:rPr lang="en-US" altLang="zh-CN" sz="2800">
                <a:latin typeface="Arial"/>
              </a:rPr>
              <a:t>“</a:t>
            </a:r>
            <a:r>
              <a:rPr lang="en-US" altLang="zh-CN" sz="2800"/>
              <a:t>other</a:t>
            </a:r>
            <a:r>
              <a:rPr lang="en-US" altLang="zh-CN" sz="2800">
                <a:latin typeface="Arial"/>
              </a:rPr>
              <a:t>”</a:t>
            </a:r>
            <a:r>
              <a:rPr lang="en-US" altLang="zh-CN" sz="280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			break;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		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	}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7772400" cy="60483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400"/>
              <a:t>For the statement,</a:t>
            </a:r>
            <a:endParaRPr lang="en-US" altLang="zh-CN" sz="2400" b="1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 b="1"/>
              <a:t>if (true) while (true) if (false) break else other</a:t>
            </a:r>
          </a:p>
          <a:p>
            <a:pPr>
              <a:lnSpc>
                <a:spcPct val="80000"/>
              </a:lnSpc>
            </a:pPr>
            <a:endParaRPr lang="en-US" altLang="zh-CN" sz="2400"/>
          </a:p>
          <a:p>
            <a:pPr>
              <a:lnSpc>
                <a:spcPct val="80000"/>
              </a:lnSpc>
            </a:pPr>
            <a:r>
              <a:rPr lang="en-US" altLang="zh-CN" sz="2400"/>
              <a:t>The above procedure generates the code sequence</a:t>
            </a:r>
            <a:endParaRPr lang="en-US" altLang="zh-CN" sz="2400" b="1"/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1800" b="1"/>
              <a:t>ldc true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1800" b="1"/>
              <a:t>fjp L1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1800" b="1"/>
              <a:t>lab L2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1800" b="1"/>
              <a:t>ldc true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1800" b="1"/>
              <a:t>fjp L3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1800" b="1"/>
              <a:t>ldc false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1800" b="1"/>
              <a:t>fjp L4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1800" b="1"/>
              <a:t>ujp L3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1800" b="1"/>
              <a:t>ujp L5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1800" b="1"/>
              <a:t>lab L4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1800" b="1"/>
              <a:t>Other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1800" b="1"/>
              <a:t>lab L5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1800" b="1"/>
              <a:t>ujp L2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1800" b="1"/>
              <a:t>lab L3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1800" b="1"/>
              <a:t>Lab L1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66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600" b="1"/>
              <a:t>8.5 Code Generation of Procedure and Function Calls</a:t>
            </a:r>
            <a:endParaRPr lang="zh-CN" altLang="en-US" sz="3600"/>
          </a:p>
        </p:txBody>
      </p:sp>
      <p:sp>
        <p:nvSpPr>
          <p:cNvPr id="62566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600"/>
              <a:t>8.5.1 Intermediate Code for Procedures and Functions</a:t>
            </a:r>
            <a:endParaRPr lang="zh-CN" altLang="en-US" sz="3600"/>
          </a:p>
        </p:txBody>
      </p:sp>
      <p:sp>
        <p:nvSpPr>
          <p:cNvPr id="62771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9055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/>
              <a:t>The requirements for intermediate code representations of function calls may be described in general terms as follows</a:t>
            </a:r>
          </a:p>
          <a:p>
            <a:pPr>
              <a:lnSpc>
                <a:spcPct val="80000"/>
              </a:lnSpc>
            </a:pPr>
            <a:endParaRPr lang="en-US" altLang="zh-CN" sz="2800"/>
          </a:p>
          <a:p>
            <a:pPr>
              <a:lnSpc>
                <a:spcPct val="80000"/>
              </a:lnSpc>
            </a:pPr>
            <a:r>
              <a:rPr lang="en-US" altLang="zh-CN" sz="2800"/>
              <a:t>First, there are actually </a:t>
            </a:r>
            <a:r>
              <a:rPr lang="en-US" altLang="zh-CN" sz="2800" b="1"/>
              <a:t>two mechanisms</a:t>
            </a:r>
            <a:r>
              <a:rPr lang="en-US" altLang="zh-CN" sz="2800"/>
              <a:t> that need descriptions: 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function/procedure </a:t>
            </a:r>
            <a:r>
              <a:rPr lang="en-US" altLang="zh-CN" sz="2400" b="1"/>
              <a:t>definition</a:t>
            </a:r>
            <a:r>
              <a:rPr lang="en-US" altLang="zh-CN" sz="2400"/>
              <a:t> 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and function/procedure </a:t>
            </a:r>
            <a:r>
              <a:rPr lang="en-US" altLang="zh-CN" sz="2400" b="1"/>
              <a:t>call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 </a:t>
            </a:r>
            <a:endParaRPr lang="en-US" altLang="zh-CN" sz="2800" b="1"/>
          </a:p>
          <a:p>
            <a:pPr>
              <a:lnSpc>
                <a:spcPct val="80000"/>
              </a:lnSpc>
            </a:pPr>
            <a:r>
              <a:rPr lang="en-US" altLang="zh-CN" sz="2800" b="1"/>
              <a:t>A definition creates a function name, parameters, and code</a:t>
            </a:r>
            <a:r>
              <a:rPr lang="en-US" altLang="zh-CN" sz="2800"/>
              <a:t>, but the function does not execute at that point</a:t>
            </a:r>
            <a:endParaRPr lang="en-US" altLang="zh-CN" sz="2800" b="1"/>
          </a:p>
          <a:p>
            <a:pPr>
              <a:lnSpc>
                <a:spcPct val="80000"/>
              </a:lnSpc>
            </a:pPr>
            <a:r>
              <a:rPr lang="en-US" altLang="zh-CN" sz="2800" b="1"/>
              <a:t>A call creates values for the parameters </a:t>
            </a:r>
            <a:r>
              <a:rPr lang="en-US" altLang="zh-CN" sz="2800"/>
              <a:t>and performs a</a:t>
            </a:r>
            <a:r>
              <a:rPr lang="en-US" altLang="zh-CN" sz="2800" b="1"/>
              <a:t> jump</a:t>
            </a:r>
            <a:r>
              <a:rPr lang="en-US" altLang="zh-CN" sz="2800"/>
              <a:t> to the code of the function, which then executes and </a:t>
            </a:r>
            <a:r>
              <a:rPr lang="en-US" altLang="zh-CN" sz="2800" b="1"/>
              <a:t>returns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41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600" b="1"/>
              <a:t>8.2 Basic Code Generation Techniques</a:t>
            </a:r>
            <a:endParaRPr lang="zh-CN" altLang="en-US" sz="3600"/>
          </a:p>
        </p:txBody>
      </p:sp>
      <p:sp>
        <p:nvSpPr>
          <p:cNvPr id="65741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60350"/>
            <a:ext cx="7772400" cy="63817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/>
              <a:t>Intermediate code for a definition must include 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An instruction </a:t>
            </a:r>
            <a:r>
              <a:rPr lang="en-US" altLang="zh-CN" sz="2400" b="1" i="1"/>
              <a:t>marking the beginning</a:t>
            </a:r>
            <a:r>
              <a:rPr lang="en-US" altLang="zh-CN" sz="2400"/>
              <a:t>, or entry point, of the code for the function, 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And an instruction </a:t>
            </a:r>
            <a:r>
              <a:rPr lang="en-US" altLang="zh-CN" sz="2400" b="1" i="1"/>
              <a:t>marking the ending</a:t>
            </a:r>
            <a:r>
              <a:rPr lang="en-US" altLang="zh-CN" sz="2400"/>
              <a:t>, or return point, of the function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/>
              <a:t>Entry instruction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/>
              <a:t>&lt;Code for the function body&gt;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/>
              <a:t>Return instruction</a:t>
            </a:r>
          </a:p>
          <a:p>
            <a:pPr lvl="2">
              <a:lnSpc>
                <a:spcPct val="80000"/>
              </a:lnSpc>
              <a:buFontTx/>
              <a:buNone/>
            </a:pPr>
            <a:endParaRPr lang="en-US" altLang="zh-CN" sz="2000"/>
          </a:p>
          <a:p>
            <a:pPr>
              <a:lnSpc>
                <a:spcPct val="80000"/>
              </a:lnSpc>
            </a:pPr>
            <a:r>
              <a:rPr lang="en-US" altLang="zh-CN" sz="2800"/>
              <a:t>Similarly, a function call must have an instruction 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indicating the beginning of the </a:t>
            </a:r>
            <a:r>
              <a:rPr lang="en-US" altLang="zh-CN" sz="2400" b="1" i="1"/>
              <a:t>computation of the arguments</a:t>
            </a:r>
            <a:r>
              <a:rPr lang="en-US" altLang="zh-CN" sz="2400"/>
              <a:t> and an actual call instruction that indicates the point where the arguments have been constructed 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and </a:t>
            </a:r>
            <a:r>
              <a:rPr lang="en-US" altLang="zh-CN" sz="2400" b="1" i="1"/>
              <a:t>the actual jump</a:t>
            </a:r>
            <a:r>
              <a:rPr lang="en-US" altLang="zh-CN" sz="2400"/>
              <a:t> to the code of the function can take place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/>
              <a:t>Begin-argument-computation instruction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/>
              <a:t>&lt;Code to compute the arguments &gt;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/>
              <a:t>Call instruction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8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936625"/>
          </a:xfrm>
        </p:spPr>
        <p:txBody>
          <a:bodyPr/>
          <a:lstStyle/>
          <a:p>
            <a:r>
              <a:rPr lang="en-US" altLang="zh-CN" sz="3200" b="1"/>
              <a:t>Three-Address Code for Procedures and Functions</a:t>
            </a:r>
            <a:r>
              <a:rPr lang="en-US" altLang="zh-CN" sz="4000" b="1"/>
              <a:t> </a:t>
            </a:r>
            <a:r>
              <a:rPr lang="en-US" altLang="zh-CN" sz="4000"/>
              <a:t>  </a:t>
            </a:r>
            <a:endParaRPr lang="zh-CN" altLang="en-US" sz="4000"/>
          </a:p>
        </p:txBody>
      </p:sp>
      <p:sp>
        <p:nvSpPr>
          <p:cNvPr id="631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38263"/>
            <a:ext cx="7772400" cy="4827587"/>
          </a:xfrm>
        </p:spPr>
        <p:txBody>
          <a:bodyPr/>
          <a:lstStyle/>
          <a:p>
            <a:pPr marL="274638" indent="-274638">
              <a:lnSpc>
                <a:spcPct val="80000"/>
              </a:lnSpc>
            </a:pPr>
            <a:r>
              <a:rPr lang="en-US" altLang="zh-CN" sz="2400"/>
              <a:t>In three-address code, the entry instruction needs to give a name to the procedure entry point, similar to the </a:t>
            </a:r>
            <a:r>
              <a:rPr lang="en-US" altLang="zh-CN" sz="2400" b="1"/>
              <a:t>label</a:t>
            </a:r>
            <a:r>
              <a:rPr lang="en-US" altLang="zh-CN" sz="2400"/>
              <a:t> instruction; thus, it is a one-address instruction, which we will call simply </a:t>
            </a:r>
            <a:r>
              <a:rPr lang="en-US" altLang="zh-CN" sz="2400" b="1"/>
              <a:t>entry</a:t>
            </a:r>
            <a:r>
              <a:rPr lang="en-US" altLang="zh-CN" sz="2400"/>
              <a:t>. Similarly, we will call the return instruction </a:t>
            </a:r>
            <a:r>
              <a:rPr lang="en-US" altLang="zh-CN" sz="2400" b="1"/>
              <a:t>return</a:t>
            </a:r>
          </a:p>
          <a:p>
            <a:pPr marL="274638" indent="-274638">
              <a:lnSpc>
                <a:spcPct val="80000"/>
              </a:lnSpc>
            </a:pPr>
            <a:endParaRPr lang="en-US" altLang="zh-CN" sz="2400"/>
          </a:p>
          <a:p>
            <a:pPr marL="274638" indent="-274638">
              <a:lnSpc>
                <a:spcPct val="80000"/>
              </a:lnSpc>
            </a:pPr>
            <a:r>
              <a:rPr lang="en-US" altLang="zh-CN" sz="2400"/>
              <a:t>For example, consider the C function definition.</a:t>
            </a:r>
            <a:endParaRPr lang="en-US" altLang="zh-CN" sz="2400" b="1"/>
          </a:p>
          <a:p>
            <a:pPr marL="1338263" lvl="1" indent="-533400">
              <a:lnSpc>
                <a:spcPct val="80000"/>
              </a:lnSpc>
              <a:buFontTx/>
              <a:buNone/>
            </a:pPr>
            <a:r>
              <a:rPr lang="en-US" altLang="zh-CN" sz="2000" b="1"/>
              <a:t>int f ( int x, int y )</a:t>
            </a:r>
          </a:p>
          <a:p>
            <a:pPr marL="1338263" lvl="1" indent="-533400">
              <a:lnSpc>
                <a:spcPct val="80000"/>
              </a:lnSpc>
              <a:buFontTx/>
              <a:buNone/>
            </a:pPr>
            <a:r>
              <a:rPr lang="en-US" altLang="zh-CN" sz="2000" b="1"/>
              <a:t>{ return x + y + 1; }</a:t>
            </a:r>
            <a:endParaRPr lang="en-US" altLang="zh-CN" sz="2000"/>
          </a:p>
          <a:p>
            <a:pPr marL="274638" indent="-274638">
              <a:lnSpc>
                <a:spcPct val="80000"/>
              </a:lnSpc>
            </a:pPr>
            <a:r>
              <a:rPr lang="en-US" altLang="zh-CN" sz="2400"/>
              <a:t>This will translate into the following three-address code:</a:t>
            </a:r>
            <a:endParaRPr lang="en-US" altLang="zh-CN" sz="2400" b="1"/>
          </a:p>
          <a:p>
            <a:pPr marL="1338263" lvl="1" indent="-533400">
              <a:lnSpc>
                <a:spcPct val="80000"/>
              </a:lnSpc>
              <a:buFontTx/>
              <a:buNone/>
            </a:pPr>
            <a:r>
              <a:rPr lang="en-US" altLang="zh-CN" sz="2000" b="1"/>
              <a:t>entry f</a:t>
            </a:r>
          </a:p>
          <a:p>
            <a:pPr marL="1338263" lvl="1" indent="-533400">
              <a:lnSpc>
                <a:spcPct val="80000"/>
              </a:lnSpc>
              <a:buFontTx/>
              <a:buNone/>
            </a:pPr>
            <a:r>
              <a:rPr lang="en-US" altLang="zh-CN" sz="2000" b="1"/>
              <a:t>t1 = x + y</a:t>
            </a:r>
          </a:p>
          <a:p>
            <a:pPr marL="1338263" lvl="1" indent="-533400">
              <a:lnSpc>
                <a:spcPct val="80000"/>
              </a:lnSpc>
              <a:buFontTx/>
              <a:buNone/>
            </a:pPr>
            <a:r>
              <a:rPr lang="en-US" altLang="zh-CN" sz="2000" b="1"/>
              <a:t>t2 = t1 + 1</a:t>
            </a:r>
          </a:p>
          <a:p>
            <a:pPr marL="1338263" lvl="1" indent="-533400">
              <a:lnSpc>
                <a:spcPct val="80000"/>
              </a:lnSpc>
              <a:buFontTx/>
              <a:buNone/>
            </a:pPr>
            <a:r>
              <a:rPr lang="en-US" altLang="zh-CN" sz="2000" b="1"/>
              <a:t>return t2</a:t>
            </a:r>
            <a:endParaRPr lang="zh-CN" altLang="en-US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b="1"/>
              <a:t>Three-Address Code for Procedures and Functions</a:t>
            </a:r>
            <a:endParaRPr lang="zh-CN" altLang="en-US" sz="3200" b="1"/>
          </a:p>
        </p:txBody>
      </p:sp>
      <p:sp>
        <p:nvSpPr>
          <p:cNvPr id="632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4005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/>
              <a:t>For example, suppose the function f has been defined in C as in the previous example. </a:t>
            </a:r>
          </a:p>
          <a:p>
            <a:pPr>
              <a:lnSpc>
                <a:spcPct val="80000"/>
              </a:lnSpc>
            </a:pPr>
            <a:r>
              <a:rPr lang="en-US" altLang="zh-CN" sz="2800"/>
              <a:t>Then, the call</a:t>
            </a:r>
            <a:endParaRPr lang="en-US" altLang="zh-CN" sz="2800" b="1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 b="1"/>
              <a:t>       f ( 2+3, 4)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altLang="zh-CN" sz="2400" b="1"/>
          </a:p>
          <a:p>
            <a:pPr>
              <a:lnSpc>
                <a:spcPct val="80000"/>
              </a:lnSpc>
            </a:pPr>
            <a:r>
              <a:rPr lang="en-US" altLang="zh-CN" sz="2800"/>
              <a:t>Translates to the three-address code</a:t>
            </a:r>
            <a:endParaRPr lang="en-US" altLang="zh-CN" sz="2800" b="1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 b="1"/>
              <a:t>       begin_args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 b="1"/>
              <a:t>       t1 = 2 + 3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 b="1"/>
              <a:t>       arg t1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 b="1"/>
              <a:t>       arg 4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 b="1"/>
              <a:t>       call f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b="1"/>
              <a:t>P-code for Procedures and functions</a:t>
            </a:r>
            <a:endParaRPr lang="zh-CN" altLang="en-US" sz="3600" b="1"/>
          </a:p>
        </p:txBody>
      </p:sp>
      <p:sp>
        <p:nvSpPr>
          <p:cNvPr id="633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471988"/>
          </a:xfrm>
        </p:spPr>
        <p:txBody>
          <a:bodyPr/>
          <a:lstStyle/>
          <a:p>
            <a:pPr marL="274638" indent="-274638">
              <a:lnSpc>
                <a:spcPct val="80000"/>
              </a:lnSpc>
            </a:pPr>
            <a:r>
              <a:rPr lang="en-US" altLang="zh-CN" sz="2400"/>
              <a:t>The entry instruction in P-code is </a:t>
            </a:r>
            <a:r>
              <a:rPr lang="en-US" altLang="zh-CN" sz="2400" b="1"/>
              <a:t>ent</a:t>
            </a:r>
            <a:r>
              <a:rPr lang="en-US" altLang="zh-CN" sz="2400"/>
              <a:t>, and the return instruction is </a:t>
            </a:r>
            <a:r>
              <a:rPr lang="en-US" altLang="zh-CN" sz="2400" b="1"/>
              <a:t>ret</a:t>
            </a:r>
          </a:p>
          <a:p>
            <a:pPr marL="1338263" lvl="1" indent="-533400">
              <a:lnSpc>
                <a:spcPct val="80000"/>
              </a:lnSpc>
              <a:buFontTx/>
              <a:buNone/>
            </a:pPr>
            <a:r>
              <a:rPr lang="en-US" altLang="zh-CN" sz="2000" b="1"/>
              <a:t>int f ( int x, int y )</a:t>
            </a:r>
          </a:p>
          <a:p>
            <a:pPr marL="1338263" lvl="1" indent="-533400">
              <a:lnSpc>
                <a:spcPct val="80000"/>
              </a:lnSpc>
              <a:buFontTx/>
              <a:buNone/>
            </a:pPr>
            <a:r>
              <a:rPr lang="en-US" altLang="zh-CN" sz="2000" b="1"/>
              <a:t>{ return x + y + 1; }</a:t>
            </a:r>
            <a:endParaRPr lang="en-US" altLang="zh-CN" sz="2000"/>
          </a:p>
          <a:p>
            <a:pPr marL="274638" indent="-274638">
              <a:lnSpc>
                <a:spcPct val="80000"/>
              </a:lnSpc>
            </a:pPr>
            <a:r>
              <a:rPr lang="en-US" altLang="zh-CN" sz="2400"/>
              <a:t>Thus the definition of the C function f translates into the P-code</a:t>
            </a:r>
            <a:endParaRPr lang="en-US" altLang="zh-CN" sz="2400" b="1"/>
          </a:p>
          <a:p>
            <a:pPr marL="1338263" lvl="1" indent="-533400">
              <a:lnSpc>
                <a:spcPct val="80000"/>
              </a:lnSpc>
              <a:buFontTx/>
              <a:buNone/>
            </a:pPr>
            <a:r>
              <a:rPr lang="en-US" altLang="zh-CN" sz="2000" b="1"/>
              <a:t>ent f</a:t>
            </a:r>
          </a:p>
          <a:p>
            <a:pPr marL="1338263" lvl="1" indent="-533400">
              <a:lnSpc>
                <a:spcPct val="80000"/>
              </a:lnSpc>
              <a:buFontTx/>
              <a:buNone/>
            </a:pPr>
            <a:r>
              <a:rPr lang="en-US" altLang="zh-CN" sz="2000" b="1"/>
              <a:t>lod x</a:t>
            </a:r>
          </a:p>
          <a:p>
            <a:pPr marL="1338263" lvl="1" indent="-533400">
              <a:lnSpc>
                <a:spcPct val="80000"/>
              </a:lnSpc>
              <a:buFontTx/>
              <a:buNone/>
            </a:pPr>
            <a:r>
              <a:rPr lang="en-US" altLang="zh-CN" sz="2000" b="1"/>
              <a:t>lod y</a:t>
            </a:r>
          </a:p>
          <a:p>
            <a:pPr marL="1338263" lvl="1" indent="-533400">
              <a:lnSpc>
                <a:spcPct val="80000"/>
              </a:lnSpc>
              <a:buFontTx/>
              <a:buNone/>
            </a:pPr>
            <a:r>
              <a:rPr lang="en-US" altLang="zh-CN" sz="2000" b="1"/>
              <a:t>a d i</a:t>
            </a:r>
          </a:p>
          <a:p>
            <a:pPr marL="1338263" lvl="1" indent="-533400">
              <a:lnSpc>
                <a:spcPct val="80000"/>
              </a:lnSpc>
              <a:buFontTx/>
              <a:buNone/>
            </a:pPr>
            <a:r>
              <a:rPr lang="en-US" altLang="zh-CN" sz="2000" b="1"/>
              <a:t>ldc 1</a:t>
            </a:r>
          </a:p>
          <a:p>
            <a:pPr marL="1338263" lvl="1" indent="-533400">
              <a:lnSpc>
                <a:spcPct val="80000"/>
              </a:lnSpc>
              <a:buFontTx/>
              <a:buNone/>
            </a:pPr>
            <a:r>
              <a:rPr lang="en-US" altLang="zh-CN" sz="2000" b="1"/>
              <a:t>a d i</a:t>
            </a:r>
          </a:p>
          <a:p>
            <a:pPr marL="1338263" lvl="1" indent="-533400">
              <a:lnSpc>
                <a:spcPct val="80000"/>
              </a:lnSpc>
              <a:buFontTx/>
              <a:buNone/>
            </a:pPr>
            <a:r>
              <a:rPr lang="en-US" altLang="zh-CN" sz="2000" b="1"/>
              <a:t>r e t</a:t>
            </a:r>
            <a:endParaRPr lang="zh-CN" altLang="en-US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b="1"/>
              <a:t>P-code for Procedures and functions</a:t>
            </a:r>
            <a:endParaRPr lang="zh-CN" altLang="en-US" sz="3600" b="1"/>
          </a:p>
        </p:txBody>
      </p:sp>
      <p:sp>
        <p:nvSpPr>
          <p:cNvPr id="634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2800" dirty="0"/>
              <a:t>Our example of a call in C (the call </a:t>
            </a:r>
            <a:r>
              <a:rPr lang="en-US" altLang="zh-CN" sz="2800" b="1" dirty="0"/>
              <a:t>f (2+3, 4)</a:t>
            </a:r>
            <a:r>
              <a:rPr lang="en-US" altLang="zh-CN" sz="2800" dirty="0"/>
              <a:t> to the function f described previously) now translates into the following P-code:</a:t>
            </a:r>
            <a:endParaRPr lang="en-US" altLang="zh-CN" sz="2800" b="1" dirty="0"/>
          </a:p>
          <a:p>
            <a:pPr lvl="2">
              <a:buFontTx/>
              <a:buNone/>
            </a:pPr>
            <a:r>
              <a:rPr lang="en-US" altLang="zh-CN" b="1" dirty="0"/>
              <a:t>m s </a:t>
            </a:r>
            <a:r>
              <a:rPr lang="en-US" altLang="zh-CN" b="1" dirty="0" smtClean="0"/>
              <a:t>t    (</a:t>
            </a:r>
            <a:r>
              <a:rPr lang="en-US" altLang="zh-CN" b="1" smtClean="0"/>
              <a:t>mark stack)</a:t>
            </a:r>
            <a:endParaRPr lang="en-US" altLang="zh-CN" b="1" dirty="0"/>
          </a:p>
          <a:p>
            <a:pPr lvl="2">
              <a:buFontTx/>
              <a:buNone/>
            </a:pPr>
            <a:r>
              <a:rPr lang="en-US" altLang="zh-CN" b="1" dirty="0" err="1"/>
              <a:t>ldc</a:t>
            </a:r>
            <a:r>
              <a:rPr lang="en-US" altLang="zh-CN" b="1" dirty="0"/>
              <a:t> 2</a:t>
            </a:r>
          </a:p>
          <a:p>
            <a:pPr lvl="2">
              <a:buFontTx/>
              <a:buNone/>
            </a:pPr>
            <a:r>
              <a:rPr lang="en-US" altLang="zh-CN" b="1" dirty="0" err="1"/>
              <a:t>ldc</a:t>
            </a:r>
            <a:r>
              <a:rPr lang="en-US" altLang="zh-CN" b="1" dirty="0"/>
              <a:t> 3</a:t>
            </a:r>
          </a:p>
          <a:p>
            <a:pPr lvl="2">
              <a:buFontTx/>
              <a:buNone/>
            </a:pPr>
            <a:r>
              <a:rPr lang="en-US" altLang="zh-CN" b="1" dirty="0"/>
              <a:t>a d </a:t>
            </a:r>
            <a:r>
              <a:rPr lang="en-US" altLang="zh-CN" b="1" dirty="0" err="1"/>
              <a:t>i</a:t>
            </a:r>
            <a:endParaRPr lang="en-US" altLang="zh-CN" b="1" dirty="0"/>
          </a:p>
          <a:p>
            <a:pPr lvl="2">
              <a:buFontTx/>
              <a:buNone/>
            </a:pPr>
            <a:r>
              <a:rPr lang="en-US" altLang="zh-CN" b="1" dirty="0" err="1"/>
              <a:t>ldc</a:t>
            </a:r>
            <a:r>
              <a:rPr lang="en-US" altLang="zh-CN" b="1" dirty="0"/>
              <a:t> 4</a:t>
            </a:r>
          </a:p>
          <a:p>
            <a:pPr lvl="2">
              <a:buFontTx/>
              <a:buNone/>
            </a:pPr>
            <a:r>
              <a:rPr lang="en-US" altLang="zh-CN" b="1" dirty="0"/>
              <a:t>cup </a:t>
            </a:r>
            <a:r>
              <a:rPr lang="en-US" altLang="zh-CN" b="1" dirty="0" smtClean="0"/>
              <a:t>f       (call user procedure)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90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200" b="1"/>
              <a:t>8.5.2 A Code Generation Procedure for Function Definition and Call</a:t>
            </a:r>
            <a:endParaRPr lang="zh-CN" altLang="en-US" sz="3200" b="1"/>
          </a:p>
        </p:txBody>
      </p:sp>
      <p:sp>
        <p:nvSpPr>
          <p:cNvPr id="63590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r>
              <a:rPr lang="en-US" altLang="zh-CN" sz="2800"/>
              <a:t>The grammar we will use is the following:</a:t>
            </a:r>
            <a:endParaRPr lang="en-US" altLang="zh-CN" sz="2800" i="1"/>
          </a:p>
          <a:p>
            <a:pPr lvl="2">
              <a:buFontTx/>
              <a:buNone/>
            </a:pPr>
            <a:r>
              <a:rPr lang="en-US" altLang="zh-CN" sz="2000" i="1"/>
              <a:t>program </a:t>
            </a:r>
            <a:r>
              <a:rPr lang="en-US" altLang="zh-CN" sz="2000"/>
              <a:t>→ </a:t>
            </a:r>
            <a:r>
              <a:rPr lang="en-US" altLang="zh-CN" sz="2000" i="1"/>
              <a:t>decl-list exp</a:t>
            </a:r>
          </a:p>
          <a:p>
            <a:pPr lvl="2">
              <a:buFontTx/>
              <a:buNone/>
            </a:pPr>
            <a:r>
              <a:rPr lang="en-US" altLang="zh-CN" sz="2000" i="1"/>
              <a:t>decl-list </a:t>
            </a:r>
            <a:r>
              <a:rPr lang="en-US" altLang="zh-CN" sz="2000"/>
              <a:t>→ </a:t>
            </a:r>
            <a:r>
              <a:rPr lang="en-US" altLang="zh-CN" sz="2000" i="1"/>
              <a:t>decl-list decl </a:t>
            </a:r>
            <a:r>
              <a:rPr lang="en-US" altLang="zh-CN" sz="2000"/>
              <a:t>| ε</a:t>
            </a:r>
            <a:endParaRPr lang="en-US" altLang="zh-CN" sz="2000" i="1"/>
          </a:p>
          <a:p>
            <a:pPr lvl="2">
              <a:buFontTx/>
              <a:buNone/>
            </a:pPr>
            <a:r>
              <a:rPr lang="en-US" altLang="zh-CN" sz="2000" i="1"/>
              <a:t>decl </a:t>
            </a:r>
            <a:r>
              <a:rPr lang="en-US" altLang="zh-CN" sz="2000"/>
              <a:t>→ </a:t>
            </a:r>
            <a:r>
              <a:rPr lang="en-US" altLang="zh-CN" sz="2000" b="1"/>
              <a:t>f n </a:t>
            </a:r>
            <a:r>
              <a:rPr lang="en-US" altLang="zh-CN" sz="2000" b="1" i="1"/>
              <a:t>id </a:t>
            </a:r>
            <a:r>
              <a:rPr lang="en-US" altLang="zh-CN" sz="2000" b="1"/>
              <a:t>( </a:t>
            </a:r>
            <a:r>
              <a:rPr lang="en-US" altLang="zh-CN" sz="2000" i="1"/>
              <a:t>param-list </a:t>
            </a:r>
            <a:r>
              <a:rPr lang="en-US" altLang="zh-CN" sz="2000" b="1"/>
              <a:t>) = </a:t>
            </a:r>
            <a:r>
              <a:rPr lang="en-US" altLang="zh-CN" sz="2000" i="1"/>
              <a:t>e x p</a:t>
            </a:r>
          </a:p>
          <a:p>
            <a:pPr lvl="2">
              <a:buFontTx/>
              <a:buNone/>
            </a:pPr>
            <a:r>
              <a:rPr lang="en-US" altLang="zh-CN" sz="2000" i="1"/>
              <a:t>param-list </a:t>
            </a:r>
            <a:r>
              <a:rPr lang="en-US" altLang="zh-CN" sz="2000"/>
              <a:t>→ </a:t>
            </a:r>
            <a:r>
              <a:rPr lang="en-US" altLang="zh-CN" sz="2000" i="1"/>
              <a:t>p a ram - list</a:t>
            </a:r>
            <a:r>
              <a:rPr lang="en-US" altLang="zh-CN" sz="2000" b="1"/>
              <a:t>, </a:t>
            </a:r>
            <a:r>
              <a:rPr lang="en-US" altLang="zh-CN" sz="2000" b="1" i="1"/>
              <a:t>id </a:t>
            </a:r>
            <a:r>
              <a:rPr lang="en-US" altLang="zh-CN" sz="2000"/>
              <a:t>| </a:t>
            </a:r>
            <a:r>
              <a:rPr lang="en-US" altLang="zh-CN" sz="2000" b="1" i="1"/>
              <a:t>id</a:t>
            </a:r>
            <a:endParaRPr lang="en-US" altLang="zh-CN" sz="2000" i="1"/>
          </a:p>
          <a:p>
            <a:pPr lvl="2">
              <a:buFontTx/>
              <a:buNone/>
            </a:pPr>
            <a:r>
              <a:rPr lang="en-US" altLang="zh-CN" sz="2000" i="1"/>
              <a:t>exp </a:t>
            </a:r>
            <a:r>
              <a:rPr lang="en-US" altLang="zh-CN" sz="2000"/>
              <a:t>→ </a:t>
            </a:r>
            <a:r>
              <a:rPr lang="en-US" altLang="zh-CN" sz="2000" i="1"/>
              <a:t>exp </a:t>
            </a:r>
            <a:r>
              <a:rPr lang="en-US" altLang="zh-CN" sz="2000"/>
              <a:t>+ </a:t>
            </a:r>
            <a:r>
              <a:rPr lang="en-US" altLang="zh-CN" sz="2000" i="1"/>
              <a:t>exp </a:t>
            </a:r>
            <a:r>
              <a:rPr lang="en-US" altLang="zh-CN" sz="2000"/>
              <a:t>| </a:t>
            </a:r>
            <a:r>
              <a:rPr lang="en-US" altLang="zh-CN" sz="2000" i="1"/>
              <a:t>call </a:t>
            </a:r>
            <a:r>
              <a:rPr lang="en-US" altLang="zh-CN" sz="2000"/>
              <a:t>| </a:t>
            </a:r>
            <a:r>
              <a:rPr lang="en-US" altLang="zh-CN" sz="2000" b="1" i="1"/>
              <a:t>num </a:t>
            </a:r>
            <a:r>
              <a:rPr lang="en-US" altLang="zh-CN" sz="2000"/>
              <a:t>| </a:t>
            </a:r>
            <a:r>
              <a:rPr lang="en-US" altLang="zh-CN" sz="2000" b="1" i="1"/>
              <a:t>id</a:t>
            </a:r>
            <a:endParaRPr lang="en-US" altLang="zh-CN" sz="2000" i="1"/>
          </a:p>
          <a:p>
            <a:pPr lvl="2">
              <a:buFontTx/>
              <a:buNone/>
            </a:pPr>
            <a:r>
              <a:rPr lang="en-US" altLang="zh-CN" sz="2000" i="1"/>
              <a:t>call </a:t>
            </a:r>
            <a:r>
              <a:rPr lang="en-US" altLang="zh-CN" sz="2000"/>
              <a:t>→ </a:t>
            </a:r>
            <a:r>
              <a:rPr lang="en-US" altLang="zh-CN" sz="2000" b="1" i="1"/>
              <a:t>id </a:t>
            </a:r>
            <a:r>
              <a:rPr lang="en-US" altLang="zh-CN" sz="2000"/>
              <a:t>( </a:t>
            </a:r>
            <a:r>
              <a:rPr lang="en-US" altLang="zh-CN" sz="2000" i="1"/>
              <a:t>arg-list </a:t>
            </a:r>
            <a:r>
              <a:rPr lang="en-US" altLang="zh-CN" sz="2000"/>
              <a:t>)</a:t>
            </a:r>
            <a:endParaRPr lang="en-US" altLang="zh-CN" sz="2000" i="1"/>
          </a:p>
          <a:p>
            <a:pPr lvl="2">
              <a:buFontTx/>
              <a:buNone/>
            </a:pPr>
            <a:r>
              <a:rPr lang="en-US" altLang="zh-CN" sz="2000" i="1"/>
              <a:t>arg-list </a:t>
            </a:r>
            <a:r>
              <a:rPr lang="en-US" altLang="zh-CN" sz="2000"/>
              <a:t>→ </a:t>
            </a:r>
            <a:r>
              <a:rPr lang="en-US" altLang="zh-CN" sz="2000" i="1"/>
              <a:t>a rg-list</a:t>
            </a:r>
            <a:r>
              <a:rPr lang="en-US" altLang="zh-CN" sz="2000" b="1"/>
              <a:t>, </a:t>
            </a:r>
            <a:r>
              <a:rPr lang="en-US" altLang="zh-CN" sz="2000" i="1"/>
              <a:t>exp </a:t>
            </a:r>
            <a:r>
              <a:rPr lang="en-US" altLang="zh-CN" sz="2000"/>
              <a:t>| </a:t>
            </a:r>
            <a:r>
              <a:rPr lang="en-US" altLang="zh-CN" sz="2000" i="1"/>
              <a:t>exp</a:t>
            </a:r>
            <a:endParaRPr lang="en-US" altLang="zh-CN" sz="2000"/>
          </a:p>
          <a:p>
            <a:r>
              <a:rPr lang="en-US" altLang="zh-CN" sz="2800"/>
              <a:t>An example of a program as defined by this grammar is</a:t>
            </a:r>
            <a:endParaRPr lang="en-US" altLang="zh-CN" sz="2800" b="1"/>
          </a:p>
          <a:p>
            <a:pPr lvl="2">
              <a:buFontTx/>
              <a:buNone/>
            </a:pPr>
            <a:r>
              <a:rPr lang="en-US" altLang="zh-CN" sz="2000" b="1"/>
              <a:t>fn f(x)=2+x</a:t>
            </a:r>
          </a:p>
          <a:p>
            <a:pPr lvl="2">
              <a:buFontTx/>
              <a:buNone/>
            </a:pPr>
            <a:r>
              <a:rPr lang="en-US" altLang="zh-CN" sz="2000" b="1"/>
              <a:t>fn g(x,y)=f(x)+y</a:t>
            </a:r>
          </a:p>
          <a:p>
            <a:pPr lvl="2">
              <a:buFontTx/>
              <a:buNone/>
            </a:pPr>
            <a:r>
              <a:rPr lang="en-US" altLang="zh-CN" sz="2000" b="1"/>
              <a:t>g ( 3 , 4 )</a:t>
            </a:r>
            <a:endParaRPr lang="zh-CN" altLang="en-US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616575"/>
          </a:xfrm>
        </p:spPr>
        <p:txBody>
          <a:bodyPr/>
          <a:lstStyle/>
          <a:p>
            <a:r>
              <a:rPr lang="en-US" altLang="zh-CN" sz="2800"/>
              <a:t>We do so using the following C declarations:</a:t>
            </a:r>
          </a:p>
          <a:p>
            <a:pPr lvl="1">
              <a:buFontTx/>
              <a:buNone/>
            </a:pPr>
            <a:r>
              <a:rPr lang="en-US" altLang="zh-CN" sz="2400" b="1"/>
              <a:t>typedef enum</a:t>
            </a:r>
          </a:p>
          <a:p>
            <a:pPr lvl="2">
              <a:buFontTx/>
              <a:buNone/>
            </a:pPr>
            <a:r>
              <a:rPr lang="en-US" altLang="zh-CN" sz="2000" b="1"/>
              <a:t>{PrgK, FnK, ParamK, PlusK, CallK, ConstK, IdK}</a:t>
            </a:r>
          </a:p>
          <a:p>
            <a:pPr lvl="2">
              <a:buFontTx/>
              <a:buNone/>
            </a:pPr>
            <a:r>
              <a:rPr lang="en-US" altLang="zh-CN" sz="2000" b="1"/>
              <a:t>  NodeKind ;</a:t>
            </a:r>
          </a:p>
          <a:p>
            <a:pPr lvl="2">
              <a:buFontTx/>
              <a:buNone/>
            </a:pPr>
            <a:endParaRPr lang="en-US" altLang="zh-CN" sz="2000" b="1"/>
          </a:p>
          <a:p>
            <a:pPr lvl="1">
              <a:buFontTx/>
              <a:buNone/>
            </a:pPr>
            <a:r>
              <a:rPr lang="en-US" altLang="zh-CN" sz="2400" b="1"/>
              <a:t>typedef struct streenode</a:t>
            </a:r>
          </a:p>
          <a:p>
            <a:pPr lvl="2">
              <a:buFontTx/>
              <a:buNone/>
            </a:pPr>
            <a:r>
              <a:rPr lang="en-US" altLang="zh-CN" sz="2000" b="1"/>
              <a:t>{ NodeKind kind;</a:t>
            </a:r>
          </a:p>
          <a:p>
            <a:pPr lvl="2">
              <a:buFontTx/>
              <a:buNone/>
            </a:pPr>
            <a:r>
              <a:rPr lang="en-US" altLang="zh-CN" sz="2000" b="1"/>
              <a:t>   struct streenode *lchild,*rchild, * s i b l i n g ;</a:t>
            </a:r>
          </a:p>
          <a:p>
            <a:pPr lvl="2">
              <a:buFontTx/>
              <a:buNone/>
            </a:pPr>
            <a:r>
              <a:rPr lang="en-US" altLang="zh-CN" sz="2000" b="1"/>
              <a:t>   char * name; /* used with FnK,ParamK,Callk,IdK */</a:t>
            </a:r>
          </a:p>
          <a:p>
            <a:pPr lvl="2">
              <a:buFontTx/>
              <a:buNone/>
            </a:pPr>
            <a:r>
              <a:rPr lang="en-US" altLang="zh-CN" sz="2000" b="1"/>
              <a:t>   int val; /* used with ConstK */</a:t>
            </a:r>
          </a:p>
          <a:p>
            <a:pPr lvl="2">
              <a:buFontTx/>
              <a:buNone/>
            </a:pPr>
            <a:r>
              <a:rPr lang="en-US" altLang="zh-CN" sz="2000" b="1"/>
              <a:t>} StreeNode;</a:t>
            </a:r>
          </a:p>
          <a:p>
            <a:pPr lvl="1">
              <a:buFontTx/>
              <a:buNone/>
            </a:pPr>
            <a:endParaRPr lang="en-US" altLang="zh-CN" sz="2400" b="1"/>
          </a:p>
          <a:p>
            <a:pPr lvl="1">
              <a:buFontTx/>
              <a:buNone/>
            </a:pPr>
            <a:r>
              <a:rPr lang="en-US" altLang="zh-CN" sz="2400" b="1"/>
              <a:t>typedef StreeNode * SyntaxTree;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000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5900" y="2098675"/>
            <a:ext cx="8604250" cy="377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0005" name="Text Box 5"/>
          <p:cNvSpPr txBox="1">
            <a:spLocks noChangeArrowheads="1"/>
          </p:cNvSpPr>
          <p:nvPr/>
        </p:nvSpPr>
        <p:spPr bwMode="auto">
          <a:xfrm>
            <a:off x="250825" y="333375"/>
            <a:ext cx="770413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/>
              <a:t>Abstract syntax tree for the sample program :</a:t>
            </a:r>
          </a:p>
          <a:p>
            <a:pPr lvl="2"/>
            <a:r>
              <a:rPr lang="en-US" altLang="zh-CN" b="1"/>
              <a:t>	fn f(x)=2+x</a:t>
            </a:r>
          </a:p>
          <a:p>
            <a:pPr lvl="2"/>
            <a:r>
              <a:rPr lang="en-US" altLang="zh-CN" b="1"/>
              <a:t>	fn g(x,y)=f(x)+y</a:t>
            </a:r>
          </a:p>
          <a:p>
            <a:pPr lvl="2"/>
            <a:r>
              <a:rPr lang="en-US" altLang="zh-CN" b="1"/>
              <a:t>	g ( 3 , 4 )</a:t>
            </a:r>
            <a:endParaRPr lang="zh-CN" altLang="en-US" b="1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33375"/>
            <a:ext cx="7772400" cy="61198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/>
              <a:t>Given this syntax tree structure, a code generation procedure that produces P-code is given in the following:</a:t>
            </a:r>
          </a:p>
          <a:p>
            <a:pPr>
              <a:lnSpc>
                <a:spcPct val="90000"/>
              </a:lnSpc>
            </a:pPr>
            <a:endParaRPr lang="en-US" altLang="zh-CN" sz="240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Void genCode( syntaxtree t)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{	char codestr[CODESIZE];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SyntaxTree p;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If (t!=NULL)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Switch (t-&gt;kind)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{	case PrgK: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	p = t-&gt;lchild;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	while (p!=NULL)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	{ 	gencode(p);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		p = p-&gt;slibing;}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	gencode(t-&gt;rchild);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	break;</a:t>
            </a:r>
            <a:endParaRPr lang="zh-CN" altLang="en-US"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4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600" b="1"/>
              <a:t>8.2.1 Intermediate Code or Target Code as a Synthesized Attribute</a:t>
            </a:r>
            <a:endParaRPr lang="zh-CN" altLang="en-US" sz="3600" b="1"/>
          </a:p>
        </p:txBody>
      </p:sp>
      <p:sp>
        <p:nvSpPr>
          <p:cNvPr id="6584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04813"/>
            <a:ext cx="7772400" cy="626427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zh-CN" altLang="en-US" sz="2200"/>
              <a:t>			</a:t>
            </a:r>
            <a:r>
              <a:rPr lang="en-US" altLang="zh-CN" sz="2200"/>
              <a:t>case FnK: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	sprintf(codestr,</a:t>
            </a:r>
            <a:r>
              <a:rPr lang="en-US" altLang="zh-CN" sz="2200">
                <a:latin typeface="Arial"/>
              </a:rPr>
              <a:t>”</a:t>
            </a:r>
            <a:r>
              <a:rPr lang="en-US" altLang="zh-CN" sz="2200"/>
              <a:t>%s %s</a:t>
            </a:r>
            <a:r>
              <a:rPr lang="en-US" altLang="zh-CN" sz="2200">
                <a:latin typeface="Arial"/>
              </a:rPr>
              <a:t>”</a:t>
            </a:r>
            <a:r>
              <a:rPr lang="en-US" altLang="zh-CN" sz="2200"/>
              <a:t>,</a:t>
            </a:r>
            <a:r>
              <a:rPr lang="en-US" altLang="zh-CN" sz="2200">
                <a:latin typeface="Arial"/>
              </a:rPr>
              <a:t>”</a:t>
            </a:r>
            <a:r>
              <a:rPr lang="en-US" altLang="zh-CN" sz="2200"/>
              <a:t>ent</a:t>
            </a:r>
            <a:r>
              <a:rPr lang="en-US" altLang="zh-CN" sz="2200">
                <a:latin typeface="Arial"/>
              </a:rPr>
              <a:t>”</a:t>
            </a:r>
            <a:r>
              <a:rPr lang="en-US" altLang="zh-CN" sz="2200"/>
              <a:t>,t-&gt;name);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	emitcode(codestr);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	gencode(t-&gt;rchild);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	emitcode(</a:t>
            </a:r>
            <a:r>
              <a:rPr lang="en-US" altLang="zh-CN" sz="2200">
                <a:latin typeface="Arial"/>
              </a:rPr>
              <a:t>“</a:t>
            </a:r>
            <a:r>
              <a:rPr lang="en-US" altLang="zh-CN" sz="2200"/>
              <a:t>ret</a:t>
            </a:r>
            <a:r>
              <a:rPr lang="en-US" altLang="zh-CN" sz="2200">
                <a:latin typeface="Arial"/>
              </a:rPr>
              <a:t>”</a:t>
            </a:r>
            <a:r>
              <a:rPr lang="en-US" altLang="zh-CN" sz="220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	break;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case ConstK: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	sprintf(codestr,</a:t>
            </a:r>
            <a:r>
              <a:rPr lang="en-US" altLang="zh-CN" sz="2200">
                <a:latin typeface="Arial"/>
              </a:rPr>
              <a:t>”</a:t>
            </a:r>
            <a:r>
              <a:rPr lang="en-US" altLang="zh-CN" sz="2200"/>
              <a:t>%s %d</a:t>
            </a:r>
            <a:r>
              <a:rPr lang="en-US" altLang="zh-CN" sz="2200">
                <a:latin typeface="Arial"/>
              </a:rPr>
              <a:t>”</a:t>
            </a:r>
            <a:r>
              <a:rPr lang="en-US" altLang="zh-CN" sz="2200"/>
              <a:t>,</a:t>
            </a:r>
            <a:r>
              <a:rPr lang="en-US" altLang="zh-CN" sz="2200">
                <a:latin typeface="Arial"/>
              </a:rPr>
              <a:t>”</a:t>
            </a:r>
            <a:r>
              <a:rPr lang="en-US" altLang="zh-CN" sz="2200"/>
              <a:t>ldc</a:t>
            </a:r>
            <a:r>
              <a:rPr lang="en-US" altLang="zh-CN" sz="2200">
                <a:latin typeface="Arial"/>
              </a:rPr>
              <a:t>”</a:t>
            </a:r>
            <a:r>
              <a:rPr lang="en-US" altLang="zh-CN" sz="2200"/>
              <a:t>,t-&gt;val);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	emitcode(codestr);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	break;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case PlusK: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	gencode(t-&gt;lchild);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	gencode(t-&gt;rchild);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	emitcode(</a:t>
            </a:r>
            <a:r>
              <a:rPr lang="en-US" altLang="zh-CN" sz="2200">
                <a:latin typeface="Arial"/>
              </a:rPr>
              <a:t>“</a:t>
            </a:r>
            <a:r>
              <a:rPr lang="en-US" altLang="zh-CN" sz="2200"/>
              <a:t>adi</a:t>
            </a:r>
            <a:r>
              <a:rPr lang="en-US" altLang="zh-CN" sz="2200">
                <a:latin typeface="Arial"/>
              </a:rPr>
              <a:t>”</a:t>
            </a:r>
            <a:r>
              <a:rPr lang="en-US" altLang="zh-CN" sz="220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	break;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case IdK: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	sprintf(codestr,</a:t>
            </a:r>
            <a:r>
              <a:rPr lang="en-US" altLang="zh-CN" sz="2200">
                <a:latin typeface="Arial"/>
              </a:rPr>
              <a:t>”</a:t>
            </a:r>
            <a:r>
              <a:rPr lang="en-US" altLang="zh-CN" sz="2200"/>
              <a:t>%s %s</a:t>
            </a:r>
            <a:r>
              <a:rPr lang="en-US" altLang="zh-CN" sz="2200">
                <a:latin typeface="Arial"/>
              </a:rPr>
              <a:t>”</a:t>
            </a:r>
            <a:r>
              <a:rPr lang="en-US" altLang="zh-CN" sz="2200"/>
              <a:t>,</a:t>
            </a:r>
            <a:r>
              <a:rPr lang="en-US" altLang="zh-CN" sz="2200">
                <a:latin typeface="Arial"/>
              </a:rPr>
              <a:t>”</a:t>
            </a:r>
            <a:r>
              <a:rPr lang="en-US" altLang="zh-CN" sz="2200"/>
              <a:t>lod</a:t>
            </a:r>
            <a:r>
              <a:rPr lang="en-US" altLang="zh-CN" sz="2200">
                <a:latin typeface="Arial"/>
              </a:rPr>
              <a:t>”</a:t>
            </a:r>
            <a:r>
              <a:rPr lang="en-US" altLang="zh-CN" sz="2200"/>
              <a:t>,t-&gt;name);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	emitcode(codestr);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	break;</a:t>
            </a:r>
            <a:endParaRPr lang="zh-CN" altLang="en-US" sz="2200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33082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zh-CN" altLang="en-US" sz="2400"/>
              <a:t>			</a:t>
            </a:r>
            <a:r>
              <a:rPr lang="en-US" altLang="zh-CN" sz="2400"/>
              <a:t>case CallK: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	emitCode(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mst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	p = t-&gt;rchild;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	while (p!=NULL)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	{genCode(p);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	 p = p-&gt;sibling;}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	sprintf(codestr,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%s %s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cup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,t-&gt;name);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	emitcode(codestr);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	break;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default: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	emitcode(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Error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	break;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}</a:t>
            </a:r>
            <a:endParaRPr lang="zh-CN" altLang="en-US" sz="2400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49275"/>
            <a:ext cx="7772400" cy="6308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400"/>
              <a:t>Given the syntax tree in Figure 8.13, the generated the code sequences: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2000"/>
              <a:t>	Ent f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2000"/>
              <a:t>	Ldc 2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2000"/>
              <a:t>	Lod x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2000"/>
              <a:t>	Adi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2000"/>
              <a:t>	Ret</a:t>
            </a:r>
          </a:p>
          <a:p>
            <a:pPr lvl="2">
              <a:lnSpc>
                <a:spcPct val="80000"/>
              </a:lnSpc>
              <a:buFontTx/>
              <a:buNone/>
            </a:pPr>
            <a:endParaRPr lang="en-US" altLang="zh-CN" sz="2000"/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2000"/>
              <a:t>	Ent g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2000"/>
              <a:t>	Mst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2000"/>
              <a:t>	Lod x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2000"/>
              <a:t>	Cup f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2000"/>
              <a:t>	Lod y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2000"/>
              <a:t>	Adi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2000"/>
              <a:t>	Ret</a:t>
            </a:r>
          </a:p>
          <a:p>
            <a:pPr lvl="2">
              <a:lnSpc>
                <a:spcPct val="80000"/>
              </a:lnSpc>
              <a:buFontTx/>
              <a:buNone/>
            </a:pPr>
            <a:endParaRPr lang="en-US" altLang="zh-CN" sz="2000"/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2000"/>
              <a:t>	Mst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2000"/>
              <a:t>	Ldc 3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2000"/>
              <a:t>	Ldc 4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altLang="zh-CN" sz="2000"/>
              <a:t>	Cup g</a:t>
            </a:r>
            <a:endParaRPr lang="zh-CN" altLang="en-US" sz="2000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End of Part Two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THANKS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600" b="1"/>
              <a:t>8.2.2 Practical Code Generation</a:t>
            </a:r>
            <a:endParaRPr lang="zh-CN" altLang="en-US" sz="3600" b="1"/>
          </a:p>
        </p:txBody>
      </p:sp>
      <p:sp>
        <p:nvSpPr>
          <p:cNvPr id="659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1730</TotalTime>
  <Words>2561</Words>
  <Application>Microsoft PowerPoint</Application>
  <PresentationFormat>On-screen Show (4:3)</PresentationFormat>
  <Paragraphs>656</Paragraphs>
  <Slides>83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83</vt:i4>
      </vt:variant>
    </vt:vector>
  </HeadingPairs>
  <TitlesOfParts>
    <vt:vector size="86" baseType="lpstr">
      <vt:lpstr>默认设计模板</vt:lpstr>
      <vt:lpstr>文档</vt:lpstr>
      <vt:lpstr>位图图像</vt:lpstr>
      <vt:lpstr>COMPILER CONSTRUCTION</vt:lpstr>
      <vt:lpstr>8. Code Generation </vt:lpstr>
      <vt:lpstr>8.1 Intermediate Code and Data Structures for Code Generation</vt:lpstr>
      <vt:lpstr>8.1.1 Three-Address Code</vt:lpstr>
      <vt:lpstr>8.1.2 Data Structures for the Implementation of Three-Address Code</vt:lpstr>
      <vt:lpstr>8.1.3 P-Code</vt:lpstr>
      <vt:lpstr>8.2 Basic Code Generation Techniques</vt:lpstr>
      <vt:lpstr>8.2.1 Intermediate Code or Target Code as a Synthesized Attribute</vt:lpstr>
      <vt:lpstr>8.2.2 Practical Code Generation</vt:lpstr>
      <vt:lpstr>8.2.3 Generation of Target Code from Intermediate Code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Contents</vt:lpstr>
      <vt:lpstr>8.3 Code Generation of Data Structure References</vt:lpstr>
      <vt:lpstr>8.3.1 Address Calculations</vt:lpstr>
      <vt:lpstr>Slide 21</vt:lpstr>
      <vt:lpstr>Slide 22</vt:lpstr>
      <vt:lpstr>8.3.2 Array References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8.3.3 Record Structure and Pointer References</vt:lpstr>
      <vt:lpstr>Slide 36</vt:lpstr>
      <vt:lpstr>Slide 37</vt:lpstr>
      <vt:lpstr>Slide 38</vt:lpstr>
      <vt:lpstr>Slide 39</vt:lpstr>
      <vt:lpstr>Slide 40</vt:lpstr>
      <vt:lpstr>Slide 41</vt:lpstr>
      <vt:lpstr>8.4 Code Generation of Control Statements and Logical Expressions</vt:lpstr>
      <vt:lpstr>Slide 43</vt:lpstr>
      <vt:lpstr>8.4.1 Code Generation for If – and While – Statements</vt:lpstr>
      <vt:lpstr>Slide 45</vt:lpstr>
      <vt:lpstr>Slide 46</vt:lpstr>
      <vt:lpstr>Slide 47</vt:lpstr>
      <vt:lpstr>Three-Address Code for Control Statement</vt:lpstr>
      <vt:lpstr>Three-Address Code for Control Statement</vt:lpstr>
      <vt:lpstr>P-Code for Control Statement</vt:lpstr>
      <vt:lpstr>P-Code for Control Statement</vt:lpstr>
      <vt:lpstr>8.4.2 Generation of Labels and Back-patching</vt:lpstr>
      <vt:lpstr>Slide 53</vt:lpstr>
      <vt:lpstr>Slide 54</vt:lpstr>
      <vt:lpstr>8.4.3 Code Generation of Logical Expressions</vt:lpstr>
      <vt:lpstr>Slide 56</vt:lpstr>
      <vt:lpstr>Slide 57</vt:lpstr>
      <vt:lpstr>8.4.4 A Sample code Generation Procedure for If- and While- Statements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8.5 Code Generation of Procedure and Function Calls</vt:lpstr>
      <vt:lpstr>8.5.1 Intermediate Code for Procedures and Functions</vt:lpstr>
      <vt:lpstr>Slide 69</vt:lpstr>
      <vt:lpstr>Slide 70</vt:lpstr>
      <vt:lpstr>Three-Address Code for Procedures and Functions   </vt:lpstr>
      <vt:lpstr>Three-Address Code for Procedures and Functions</vt:lpstr>
      <vt:lpstr>P-code for Procedures and functions</vt:lpstr>
      <vt:lpstr>P-code for Procedures and functions</vt:lpstr>
      <vt:lpstr>8.5.2 A Code Generation Procedure for Function Definition and Call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End of Part Two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IBRAHIM ITD</dc:creator>
  <cp:lastModifiedBy>HP</cp:lastModifiedBy>
  <cp:revision>225</cp:revision>
  <dcterms:created xsi:type="dcterms:W3CDTF">1601-01-01T00:00:00Z</dcterms:created>
  <dcterms:modified xsi:type="dcterms:W3CDTF">2017-04-11T06:59:38Z</dcterms:modified>
</cp:coreProperties>
</file>