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02" r:id="rId4"/>
    <p:sldId id="303" r:id="rId5"/>
    <p:sldId id="304" r:id="rId6"/>
    <p:sldId id="305" r:id="rId7"/>
    <p:sldId id="306" r:id="rId8"/>
    <p:sldId id="307" r:id="rId9"/>
    <p:sldId id="259" r:id="rId10"/>
    <p:sldId id="308" r:id="rId11"/>
    <p:sldId id="310" r:id="rId12"/>
    <p:sldId id="309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1" r:id="rId33"/>
    <p:sldId id="330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2" r:id="rId45"/>
    <p:sldId id="343" r:id="rId46"/>
    <p:sldId id="345" r:id="rId47"/>
    <p:sldId id="346" r:id="rId48"/>
    <p:sldId id="301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5A535-32DC-4101-A0DC-CA8F968F4C6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A2159-0A53-48CC-89D4-0ED38A08D72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4046D-55F6-456F-8935-9F34115DAF1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EDA329-CD49-40EA-921E-16F50C23CD7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3DADF-80C4-4869-9282-319A2998BAD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2892E-EFD6-4B15-9770-DB972ECA874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F939E-06F6-4705-8E4F-AF50C84DE5C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11C54-92F6-49C2-89E1-7F47A89D06F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96CEF-0C30-46EC-86F6-B3CB2DCC76B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959C2-B93B-447F-9262-194B43B7498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76B10-1665-401F-88A0-9D1F5A6D2C2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B96DF-FA3F-4A5B-8181-90FF915BC8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0B7560-1883-4FDA-96F9-629D8D1E8BA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Principles and Practice</a:t>
            </a:r>
          </a:p>
          <a:p>
            <a:endParaRPr lang="en-US" altLang="zh-CN"/>
          </a:p>
          <a:p>
            <a:r>
              <a:rPr lang="en-US" altLang="zh-CN"/>
              <a:t>Kenneth C. Louden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4.1 Top-Down Parsing by Recursive-Descent</a:t>
            </a:r>
            <a:endParaRPr lang="zh-CN" alt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4.1.1 The Basic Method of Recursive-Descent</a:t>
            </a:r>
            <a:endParaRPr lang="zh-CN" alt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idea of Recursive-Descent Parsing</a:t>
            </a:r>
            <a:endParaRPr lang="zh-CN" altLang="en-US" sz="400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Viewing the grammar rule for a non-terminal A as a </a:t>
            </a:r>
            <a:r>
              <a:rPr lang="en-US" altLang="zh-CN" sz="2800">
                <a:solidFill>
                  <a:srgbClr val="FF3300"/>
                </a:solidFill>
              </a:rPr>
              <a:t>definition for a procedure to recognize an A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right-hand side of the grammar for A specifies the structure of the code for this procedure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Expression Grammar:</a:t>
            </a:r>
            <a:endParaRPr lang="en-US" altLang="zh-CN" sz="2800" i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i="1"/>
              <a:t>exp → exp addop term</a:t>
            </a:r>
            <a:r>
              <a:rPr lang="en-US" altLang="zh-CN" sz="2400"/>
              <a:t>∣</a:t>
            </a:r>
            <a:r>
              <a:rPr lang="en-US" altLang="zh-CN" sz="2400" i="1"/>
              <a:t>term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i="1"/>
              <a:t>addop → + </a:t>
            </a:r>
            <a:r>
              <a:rPr lang="en-US" altLang="zh-CN" sz="2400"/>
              <a:t>∣</a:t>
            </a:r>
            <a:r>
              <a:rPr lang="en-US" altLang="zh-CN" sz="2400" i="1"/>
              <a:t>-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i="1"/>
              <a:t>term → term mulop factor </a:t>
            </a:r>
            <a:r>
              <a:rPr lang="en-US" altLang="zh-CN" sz="2400"/>
              <a:t>∣</a:t>
            </a:r>
            <a:r>
              <a:rPr lang="en-US" altLang="zh-CN" sz="2400" i="1"/>
              <a:t> factor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i="1"/>
              <a:t>mulop →*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i="1"/>
              <a:t>factor →</a:t>
            </a:r>
            <a:r>
              <a:rPr lang="en-US" altLang="zh-CN" sz="2400"/>
              <a:t>(</a:t>
            </a:r>
            <a:r>
              <a:rPr lang="en-US" altLang="zh-CN" sz="2400" i="1"/>
              <a:t>exp</a:t>
            </a:r>
            <a:r>
              <a:rPr lang="en-US" altLang="zh-CN" sz="2400"/>
              <a:t>) ∣ </a:t>
            </a:r>
            <a:r>
              <a:rPr lang="en-US" altLang="zh-CN" sz="2400" b="1"/>
              <a:t>number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recursive-descent procedure that recognizes a </a:t>
            </a:r>
            <a:r>
              <a:rPr lang="en-US" altLang="zh-CN" sz="4000" i="1"/>
              <a:t>factor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598863" cy="4114800"/>
          </a:xfrm>
        </p:spPr>
        <p:txBody>
          <a:bodyPr/>
          <a:lstStyle/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procedure</a:t>
            </a:r>
            <a:r>
              <a:rPr lang="en-US" altLang="zh-CN" sz="2400" i="1"/>
              <a:t> factor</a:t>
            </a:r>
            <a:endParaRPr lang="en-US" altLang="zh-CN" sz="24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begin</a:t>
            </a:r>
            <a:endParaRPr lang="en-US" altLang="zh-CN" sz="24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	</a:t>
            </a:r>
            <a:r>
              <a:rPr lang="en-US" altLang="zh-CN" sz="2400" b="1"/>
              <a:t>case</a:t>
            </a:r>
            <a:r>
              <a:rPr lang="en-US" altLang="zh-CN" sz="2400"/>
              <a:t> token of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	</a:t>
            </a:r>
            <a:r>
              <a:rPr lang="en-US" altLang="zh-CN" sz="2400" b="1"/>
              <a:t>( : </a:t>
            </a:r>
            <a:r>
              <a:rPr lang="en-US" altLang="zh-CN" sz="2400"/>
              <a:t> match( </a:t>
            </a:r>
            <a:r>
              <a:rPr lang="en-US" altLang="zh-CN" sz="2400" b="1"/>
              <a:t>(</a:t>
            </a:r>
            <a:r>
              <a:rPr lang="en-US" altLang="zh-CN" sz="2400"/>
              <a:t> 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   	 exp;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    match( </a:t>
            </a:r>
            <a:r>
              <a:rPr lang="en-US" altLang="zh-CN" sz="2400" b="1"/>
              <a:t>)</a:t>
            </a:r>
            <a:r>
              <a:rPr lang="en-US" altLang="zh-CN" sz="2400"/>
              <a:t>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</a:t>
            </a:r>
            <a:r>
              <a:rPr lang="en-US" altLang="zh-CN" sz="2400" b="1"/>
              <a:t>number:</a:t>
            </a:r>
            <a:endParaRPr lang="en-US" altLang="zh-CN" sz="24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    match (</a:t>
            </a:r>
            <a:r>
              <a:rPr lang="en-US" altLang="zh-CN" sz="2400" b="1"/>
              <a:t>number</a:t>
            </a:r>
            <a:r>
              <a:rPr lang="en-US" altLang="zh-CN" sz="2400"/>
              <a:t>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</a:t>
            </a:r>
            <a:r>
              <a:rPr lang="en-US" altLang="zh-CN" sz="2400" b="1"/>
              <a:t>else</a:t>
            </a:r>
            <a:r>
              <a:rPr lang="en-US" altLang="zh-CN" sz="2400"/>
              <a:t> error;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  </a:t>
            </a:r>
            <a:r>
              <a:rPr lang="en-US" altLang="zh-CN" sz="2400" b="1"/>
              <a:t>end case</a:t>
            </a:r>
            <a:r>
              <a:rPr lang="en-US" altLang="zh-CN" sz="2400"/>
              <a:t>;</a:t>
            </a:r>
            <a:endParaRPr lang="en-US" altLang="zh-CN" sz="24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end</a:t>
            </a:r>
            <a:r>
              <a:rPr lang="en-US" altLang="zh-CN" sz="2400"/>
              <a:t> factor</a:t>
            </a:r>
            <a:endParaRPr lang="zh-CN" altLang="en-US" sz="2400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3995738" y="2060575"/>
            <a:ext cx="42465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b="1"/>
              <a:t>The token keeps the current next token in the input (one symbol of look-ahead)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CN" b="1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b="1"/>
              <a:t>The Match procedure matches the current next token with its parameters, advances the input if it succeeds, and declares error if it does not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Match Procedure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Match procedure matches the current next token with its parameters,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advances the input if it succeeds, and declares error if it does not</a:t>
            </a: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procedure</a:t>
            </a:r>
            <a:r>
              <a:rPr lang="en-US" altLang="zh-CN" sz="2000"/>
              <a:t> match( expectedToken);</a:t>
            </a: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begin</a:t>
            </a:r>
            <a:endParaRPr lang="en-US" altLang="zh-CN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</a:t>
            </a:r>
            <a:r>
              <a:rPr lang="en-US" altLang="zh-CN" sz="2000" b="1"/>
              <a:t>if</a:t>
            </a:r>
            <a:r>
              <a:rPr lang="en-US" altLang="zh-CN" sz="2000"/>
              <a:t> token = expectedToken then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getToken;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</a:t>
            </a:r>
            <a:r>
              <a:rPr lang="en-US" altLang="zh-CN" sz="2000" b="1"/>
              <a:t>else</a:t>
            </a:r>
            <a:endParaRPr lang="en-US" altLang="zh-CN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error;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</a:t>
            </a:r>
            <a:r>
              <a:rPr lang="en-US" altLang="zh-CN" sz="2000" b="1"/>
              <a:t>end if</a:t>
            </a:r>
            <a:r>
              <a:rPr lang="en-US" altLang="zh-CN" sz="2000"/>
              <a:t>;</a:t>
            </a:r>
            <a:endParaRPr lang="en-US" altLang="zh-CN" sz="20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 b="1"/>
              <a:t>end</a:t>
            </a:r>
            <a:r>
              <a:rPr lang="en-US" altLang="zh-CN" sz="2000"/>
              <a:t> match 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Requiring the Use of EBNF </a:t>
            </a:r>
            <a:endParaRPr lang="zh-CN" alt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The corresponding EBNF is</a:t>
            </a:r>
            <a:endParaRPr lang="en-US" altLang="zh-CN" sz="2800" i="1"/>
          </a:p>
          <a:p>
            <a:pPr lvl="2">
              <a:buFontTx/>
              <a:buNone/>
            </a:pPr>
            <a:r>
              <a:rPr lang="en-US" altLang="zh-CN" sz="2000" i="1"/>
              <a:t>exp </a:t>
            </a:r>
            <a:r>
              <a:rPr lang="en-US" altLang="zh-CN" sz="2000" i="1">
                <a:sym typeface="Symbol" pitchFamily="18" charset="2"/>
              </a:rPr>
              <a:t></a:t>
            </a:r>
            <a:r>
              <a:rPr lang="en-US" altLang="zh-CN" sz="2000"/>
              <a:t> </a:t>
            </a:r>
            <a:r>
              <a:rPr lang="en-US" altLang="zh-CN" sz="2000" i="1"/>
              <a:t>term { addop term }</a:t>
            </a:r>
          </a:p>
          <a:p>
            <a:pPr lvl="2">
              <a:buFontTx/>
              <a:buNone/>
            </a:pPr>
            <a:r>
              <a:rPr lang="en-US" altLang="zh-CN" sz="2000" i="1"/>
              <a:t>addop</a:t>
            </a:r>
            <a:r>
              <a:rPr lang="en-US" altLang="zh-CN" sz="2000" i="1">
                <a:sym typeface="Symbol" pitchFamily="18" charset="2"/>
              </a:rPr>
              <a:t></a:t>
            </a:r>
            <a:r>
              <a:rPr lang="en-US" altLang="zh-CN" sz="2000"/>
              <a:t> </a:t>
            </a:r>
            <a:r>
              <a:rPr lang="en-US" altLang="zh-CN" sz="2000" b="1"/>
              <a:t> + | -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term </a:t>
            </a:r>
            <a:r>
              <a:rPr lang="en-US" altLang="zh-CN" sz="2000" i="1">
                <a:sym typeface="Symbol" pitchFamily="18" charset="2"/>
              </a:rPr>
              <a:t></a:t>
            </a:r>
            <a:r>
              <a:rPr lang="en-US" altLang="zh-CN" sz="2000"/>
              <a:t>  </a:t>
            </a:r>
            <a:r>
              <a:rPr lang="en-US" altLang="zh-CN" sz="2000" i="1"/>
              <a:t>factor { mulop factor }</a:t>
            </a:r>
          </a:p>
          <a:p>
            <a:pPr lvl="2">
              <a:buFontTx/>
              <a:buNone/>
            </a:pPr>
            <a:r>
              <a:rPr lang="en-US" altLang="zh-CN" sz="2000" i="1"/>
              <a:t>mulop</a:t>
            </a:r>
            <a:r>
              <a:rPr lang="en-US" altLang="zh-CN" sz="2000" i="1">
                <a:sym typeface="Symbol" pitchFamily="18" charset="2"/>
              </a:rPr>
              <a:t></a:t>
            </a:r>
            <a:r>
              <a:rPr lang="en-US" altLang="zh-CN" sz="2000"/>
              <a:t>  </a:t>
            </a:r>
            <a:r>
              <a:rPr lang="en-US" altLang="zh-CN" sz="2000" i="1"/>
              <a:t>*</a:t>
            </a:r>
          </a:p>
          <a:p>
            <a:pPr lvl="2">
              <a:buFontTx/>
              <a:buNone/>
            </a:pPr>
            <a:r>
              <a:rPr lang="en-US" altLang="zh-CN" sz="2000" i="1"/>
              <a:t>factor </a:t>
            </a:r>
            <a:r>
              <a:rPr lang="en-US" altLang="zh-CN" sz="2000" i="1">
                <a:sym typeface="Symbol" pitchFamily="18" charset="2"/>
              </a:rPr>
              <a:t></a:t>
            </a:r>
            <a:r>
              <a:rPr lang="en-US" altLang="zh-CN" sz="2000"/>
              <a:t>  ( </a:t>
            </a:r>
            <a:r>
              <a:rPr lang="en-US" altLang="zh-CN" sz="2000" i="1"/>
              <a:t>exp ) | </a:t>
            </a:r>
            <a:r>
              <a:rPr lang="en-US" altLang="zh-CN" sz="2000" b="1" i="1"/>
              <a:t>number</a:t>
            </a:r>
            <a:r>
              <a:rPr lang="en-US" altLang="zh-CN" sz="2000" i="1"/>
              <a:t>r </a:t>
            </a:r>
          </a:p>
          <a:p>
            <a:pPr lvl="2">
              <a:buFontTx/>
              <a:buNone/>
            </a:pPr>
            <a:endParaRPr lang="en-US" altLang="zh-CN" sz="2000" i="1"/>
          </a:p>
          <a:p>
            <a:r>
              <a:rPr lang="en-US" altLang="zh-CN" sz="2800"/>
              <a:t>Writing recursive-decent procedure for the remaining rules in the expression grammar is not as easy for factor 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corresponding syntax diagrams </a:t>
            </a:r>
            <a:endParaRPr lang="zh-CN" altLang="en-US" sz="4000"/>
          </a:p>
        </p:txBody>
      </p:sp>
      <p:grpSp>
        <p:nvGrpSpPr>
          <p:cNvPr id="81924" name="Group 4"/>
          <p:cNvGrpSpPr>
            <a:grpSpLocks/>
          </p:cNvGrpSpPr>
          <p:nvPr/>
        </p:nvGrpSpPr>
        <p:grpSpPr bwMode="auto">
          <a:xfrm>
            <a:off x="1042988" y="1844675"/>
            <a:ext cx="3886200" cy="1090613"/>
            <a:chOff x="2520" y="1752"/>
            <a:chExt cx="6120" cy="1716"/>
          </a:xfrm>
        </p:grpSpPr>
        <p:sp>
          <p:nvSpPr>
            <p:cNvPr id="81925" name="Line 5"/>
            <p:cNvSpPr>
              <a:spLocks noChangeShapeType="1"/>
            </p:cNvSpPr>
            <p:nvPr/>
          </p:nvSpPr>
          <p:spPr bwMode="auto">
            <a:xfrm>
              <a:off x="2520" y="2220"/>
              <a:ext cx="8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6" name="Rectangle 6"/>
            <p:cNvSpPr>
              <a:spLocks noChangeArrowheads="1"/>
            </p:cNvSpPr>
            <p:nvPr/>
          </p:nvSpPr>
          <p:spPr bwMode="auto">
            <a:xfrm>
              <a:off x="3420" y="1908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7" name="Rectangle 7"/>
            <p:cNvSpPr>
              <a:spLocks noChangeArrowheads="1"/>
            </p:cNvSpPr>
            <p:nvPr/>
          </p:nvSpPr>
          <p:spPr bwMode="auto">
            <a:xfrm>
              <a:off x="2880" y="1752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exp</a:t>
              </a:r>
            </a:p>
            <a:p>
              <a:endParaRPr lang="en-US" altLang="zh-CN"/>
            </a:p>
          </p:txBody>
        </p:sp>
        <p:sp>
          <p:nvSpPr>
            <p:cNvPr id="81928" name="Rectangle 8"/>
            <p:cNvSpPr>
              <a:spLocks noChangeArrowheads="1"/>
            </p:cNvSpPr>
            <p:nvPr/>
          </p:nvSpPr>
          <p:spPr bwMode="auto">
            <a:xfrm>
              <a:off x="3600" y="2064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term</a:t>
              </a:r>
            </a:p>
            <a:p>
              <a:endParaRPr lang="en-US" altLang="zh-CN"/>
            </a:p>
          </p:txBody>
        </p:sp>
        <p:sp>
          <p:nvSpPr>
            <p:cNvPr id="81929" name="Line 9"/>
            <p:cNvSpPr>
              <a:spLocks noChangeShapeType="1"/>
            </p:cNvSpPr>
            <p:nvPr/>
          </p:nvSpPr>
          <p:spPr bwMode="auto">
            <a:xfrm>
              <a:off x="4320" y="2220"/>
              <a:ext cx="4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0" name="Rectangle 10"/>
            <p:cNvSpPr>
              <a:spLocks noChangeArrowheads="1"/>
            </p:cNvSpPr>
            <p:nvPr/>
          </p:nvSpPr>
          <p:spPr bwMode="auto">
            <a:xfrm>
              <a:off x="5400" y="2844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1" name="Rectangle 11"/>
            <p:cNvSpPr>
              <a:spLocks noChangeArrowheads="1"/>
            </p:cNvSpPr>
            <p:nvPr/>
          </p:nvSpPr>
          <p:spPr bwMode="auto">
            <a:xfrm>
              <a:off x="6840" y="2844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2" name="Line 12"/>
            <p:cNvSpPr>
              <a:spLocks noChangeShapeType="1"/>
            </p:cNvSpPr>
            <p:nvPr/>
          </p:nvSpPr>
          <p:spPr bwMode="auto">
            <a:xfrm flipH="1">
              <a:off x="6300" y="3156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3" name="Rectangle 13"/>
            <p:cNvSpPr>
              <a:spLocks noChangeArrowheads="1"/>
            </p:cNvSpPr>
            <p:nvPr/>
          </p:nvSpPr>
          <p:spPr bwMode="auto">
            <a:xfrm>
              <a:off x="5580" y="3000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term</a:t>
              </a:r>
            </a:p>
            <a:p>
              <a:endParaRPr lang="en-US" altLang="zh-CN"/>
            </a:p>
          </p:txBody>
        </p:sp>
        <p:sp>
          <p:nvSpPr>
            <p:cNvPr id="81934" name="Rectangle 14"/>
            <p:cNvSpPr>
              <a:spLocks noChangeArrowheads="1"/>
            </p:cNvSpPr>
            <p:nvPr/>
          </p:nvSpPr>
          <p:spPr bwMode="auto">
            <a:xfrm>
              <a:off x="7020" y="3000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addop</a:t>
              </a:r>
            </a:p>
            <a:p>
              <a:endParaRPr lang="en-US" altLang="zh-CN"/>
            </a:p>
          </p:txBody>
        </p:sp>
        <p:sp>
          <p:nvSpPr>
            <p:cNvPr id="81935" name="Line 15"/>
            <p:cNvSpPr>
              <a:spLocks noChangeShapeType="1"/>
            </p:cNvSpPr>
            <p:nvPr/>
          </p:nvSpPr>
          <p:spPr bwMode="auto">
            <a:xfrm flipV="1">
              <a:off x="5040" y="2220"/>
              <a:ext cx="18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6" name="Arc 16"/>
            <p:cNvSpPr>
              <a:spLocks/>
            </p:cNvSpPr>
            <p:nvPr/>
          </p:nvSpPr>
          <p:spPr bwMode="auto">
            <a:xfrm flipH="1">
              <a:off x="4860" y="2376"/>
              <a:ext cx="563" cy="780"/>
            </a:xfrm>
            <a:custGeom>
              <a:avLst/>
              <a:gdLst>
                <a:gd name="G0" fmla="+- 0 0 0"/>
                <a:gd name="G1" fmla="+- 15723 0 0"/>
                <a:gd name="G2" fmla="+- 21600 0 0"/>
                <a:gd name="T0" fmla="*/ 14811 w 21600"/>
                <a:gd name="T1" fmla="*/ 0 h 37298"/>
                <a:gd name="T2" fmla="*/ 1032 w 21600"/>
                <a:gd name="T3" fmla="*/ 37298 h 37298"/>
                <a:gd name="T4" fmla="*/ 0 w 21600"/>
                <a:gd name="T5" fmla="*/ 15723 h 37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7298" fill="none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7251"/>
                    <a:pt x="12546" y="36747"/>
                    <a:pt x="1032" y="37298"/>
                  </a:cubicBezTo>
                </a:path>
                <a:path w="21600" h="37298" stroke="0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7251"/>
                    <a:pt x="12546" y="36747"/>
                    <a:pt x="1032" y="37298"/>
                  </a:cubicBezTo>
                  <a:lnTo>
                    <a:pt x="0" y="1572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7" name="Line 17"/>
            <p:cNvSpPr>
              <a:spLocks noChangeShapeType="1"/>
            </p:cNvSpPr>
            <p:nvPr/>
          </p:nvSpPr>
          <p:spPr bwMode="auto">
            <a:xfrm flipH="1">
              <a:off x="7740" y="3000"/>
              <a:ext cx="18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8" name="Arc 18"/>
            <p:cNvSpPr>
              <a:spLocks/>
            </p:cNvSpPr>
            <p:nvPr/>
          </p:nvSpPr>
          <p:spPr bwMode="auto">
            <a:xfrm rot="11105430" flipH="1">
              <a:off x="7559" y="2228"/>
              <a:ext cx="563" cy="771"/>
            </a:xfrm>
            <a:custGeom>
              <a:avLst/>
              <a:gdLst>
                <a:gd name="G0" fmla="+- 0 0 0"/>
                <a:gd name="G1" fmla="+- 15723 0 0"/>
                <a:gd name="G2" fmla="+- 21600 0 0"/>
                <a:gd name="T0" fmla="*/ 14811 w 21600"/>
                <a:gd name="T1" fmla="*/ 0 h 36846"/>
                <a:gd name="T2" fmla="*/ 4512 w 21600"/>
                <a:gd name="T3" fmla="*/ 36846 h 36846"/>
                <a:gd name="T4" fmla="*/ 0 w 21600"/>
                <a:gd name="T5" fmla="*/ 15723 h 36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6846" fill="none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5913"/>
                    <a:pt x="14477" y="34717"/>
                    <a:pt x="4512" y="36846"/>
                  </a:cubicBezTo>
                </a:path>
                <a:path w="21600" h="36846" stroke="0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5913"/>
                    <a:pt x="14477" y="34717"/>
                    <a:pt x="4512" y="36846"/>
                  </a:cubicBezTo>
                  <a:lnTo>
                    <a:pt x="0" y="1572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39" name="Group 19"/>
          <p:cNvGrpSpPr>
            <a:grpSpLocks/>
          </p:cNvGrpSpPr>
          <p:nvPr/>
        </p:nvGrpSpPr>
        <p:grpSpPr bwMode="auto">
          <a:xfrm>
            <a:off x="5284788" y="1557338"/>
            <a:ext cx="2743200" cy="1387475"/>
            <a:chOff x="2700" y="2220"/>
            <a:chExt cx="4320" cy="2184"/>
          </a:xfrm>
        </p:grpSpPr>
        <p:sp>
          <p:nvSpPr>
            <p:cNvPr id="81940" name="Rectangle 20"/>
            <p:cNvSpPr>
              <a:spLocks noChangeArrowheads="1"/>
            </p:cNvSpPr>
            <p:nvPr/>
          </p:nvSpPr>
          <p:spPr bwMode="auto">
            <a:xfrm>
              <a:off x="2880" y="2844"/>
              <a:ext cx="10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addop</a:t>
              </a:r>
              <a:endParaRPr lang="en-US" altLang="zh-CN"/>
            </a:p>
          </p:txBody>
        </p:sp>
        <p:sp>
          <p:nvSpPr>
            <p:cNvPr id="81941" name="Line 21"/>
            <p:cNvSpPr>
              <a:spLocks noChangeShapeType="1"/>
            </p:cNvSpPr>
            <p:nvPr/>
          </p:nvSpPr>
          <p:spPr bwMode="auto">
            <a:xfrm>
              <a:off x="2700" y="3312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42" name="Oval 22"/>
            <p:cNvSpPr>
              <a:spLocks noChangeArrowheads="1"/>
            </p:cNvSpPr>
            <p:nvPr/>
          </p:nvSpPr>
          <p:spPr bwMode="auto">
            <a:xfrm>
              <a:off x="4860" y="2220"/>
              <a:ext cx="54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1000"/>
                <a:t>+</a:t>
              </a:r>
              <a:endParaRPr lang="en-US" altLang="zh-CN"/>
            </a:p>
          </p:txBody>
        </p:sp>
        <p:sp>
          <p:nvSpPr>
            <p:cNvPr id="81943" name="Line 23"/>
            <p:cNvSpPr>
              <a:spLocks noChangeShapeType="1"/>
            </p:cNvSpPr>
            <p:nvPr/>
          </p:nvSpPr>
          <p:spPr bwMode="auto">
            <a:xfrm>
              <a:off x="4680" y="2532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44" name="Line 24"/>
            <p:cNvSpPr>
              <a:spLocks noChangeShapeType="1"/>
            </p:cNvSpPr>
            <p:nvPr/>
          </p:nvSpPr>
          <p:spPr bwMode="auto">
            <a:xfrm>
              <a:off x="6300" y="3312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45" name="Oval 25"/>
            <p:cNvSpPr>
              <a:spLocks noChangeArrowheads="1"/>
            </p:cNvSpPr>
            <p:nvPr/>
          </p:nvSpPr>
          <p:spPr bwMode="auto">
            <a:xfrm>
              <a:off x="4860" y="3780"/>
              <a:ext cx="54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1000"/>
                <a:t>-</a:t>
              </a:r>
              <a:endParaRPr lang="en-US" altLang="zh-CN"/>
            </a:p>
          </p:txBody>
        </p:sp>
        <p:grpSp>
          <p:nvGrpSpPr>
            <p:cNvPr id="81946" name="Group 26"/>
            <p:cNvGrpSpPr>
              <a:grpSpLocks/>
            </p:cNvGrpSpPr>
            <p:nvPr/>
          </p:nvGrpSpPr>
          <p:grpSpPr bwMode="auto">
            <a:xfrm>
              <a:off x="3780" y="2532"/>
              <a:ext cx="900" cy="1560"/>
              <a:chOff x="3780" y="2532"/>
              <a:chExt cx="900" cy="1560"/>
            </a:xfrm>
          </p:grpSpPr>
          <p:grpSp>
            <p:nvGrpSpPr>
              <p:cNvPr id="81947" name="Group 27"/>
              <p:cNvGrpSpPr>
                <a:grpSpLocks/>
              </p:cNvGrpSpPr>
              <p:nvPr/>
            </p:nvGrpSpPr>
            <p:grpSpPr bwMode="auto">
              <a:xfrm>
                <a:off x="3780" y="2532"/>
                <a:ext cx="900" cy="780"/>
                <a:chOff x="3780" y="2532"/>
                <a:chExt cx="900" cy="780"/>
              </a:xfrm>
            </p:grpSpPr>
            <p:sp>
              <p:nvSpPr>
                <p:cNvPr id="81948" name="Arc 28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49" name="Arc 29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1950" name="Group 30"/>
              <p:cNvGrpSpPr>
                <a:grpSpLocks/>
              </p:cNvGrpSpPr>
              <p:nvPr/>
            </p:nvGrpSpPr>
            <p:grpSpPr bwMode="auto">
              <a:xfrm flipV="1">
                <a:off x="3780" y="3312"/>
                <a:ext cx="900" cy="780"/>
                <a:chOff x="3780" y="2532"/>
                <a:chExt cx="900" cy="780"/>
              </a:xfrm>
            </p:grpSpPr>
            <p:sp>
              <p:nvSpPr>
                <p:cNvPr id="81951" name="Arc 31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52" name="Arc 32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1953" name="Line 33"/>
            <p:cNvSpPr>
              <a:spLocks noChangeShapeType="1"/>
            </p:cNvSpPr>
            <p:nvPr/>
          </p:nvSpPr>
          <p:spPr bwMode="auto">
            <a:xfrm>
              <a:off x="4680" y="4092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54" name="Group 34"/>
            <p:cNvGrpSpPr>
              <a:grpSpLocks/>
            </p:cNvGrpSpPr>
            <p:nvPr/>
          </p:nvGrpSpPr>
          <p:grpSpPr bwMode="auto">
            <a:xfrm flipH="1">
              <a:off x="5400" y="2532"/>
              <a:ext cx="900" cy="1560"/>
              <a:chOff x="3780" y="2532"/>
              <a:chExt cx="900" cy="1560"/>
            </a:xfrm>
          </p:grpSpPr>
          <p:grpSp>
            <p:nvGrpSpPr>
              <p:cNvPr id="81955" name="Group 35"/>
              <p:cNvGrpSpPr>
                <a:grpSpLocks/>
              </p:cNvGrpSpPr>
              <p:nvPr/>
            </p:nvGrpSpPr>
            <p:grpSpPr bwMode="auto">
              <a:xfrm>
                <a:off x="3780" y="2532"/>
                <a:ext cx="900" cy="780"/>
                <a:chOff x="3780" y="2532"/>
                <a:chExt cx="900" cy="780"/>
              </a:xfrm>
            </p:grpSpPr>
            <p:sp>
              <p:nvSpPr>
                <p:cNvPr id="81956" name="Arc 36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57" name="Arc 37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1958" name="Group 38"/>
              <p:cNvGrpSpPr>
                <a:grpSpLocks/>
              </p:cNvGrpSpPr>
              <p:nvPr/>
            </p:nvGrpSpPr>
            <p:grpSpPr bwMode="auto">
              <a:xfrm flipV="1">
                <a:off x="3780" y="3312"/>
                <a:ext cx="900" cy="780"/>
                <a:chOff x="3780" y="2532"/>
                <a:chExt cx="900" cy="780"/>
              </a:xfrm>
            </p:grpSpPr>
            <p:sp>
              <p:nvSpPr>
                <p:cNvPr id="81959" name="Arc 39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60" name="Arc 40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1961" name="Group 41"/>
          <p:cNvGrpSpPr>
            <a:grpSpLocks/>
          </p:cNvGrpSpPr>
          <p:nvPr/>
        </p:nvGrpSpPr>
        <p:grpSpPr bwMode="auto">
          <a:xfrm>
            <a:off x="900113" y="3203575"/>
            <a:ext cx="4000500" cy="1089025"/>
            <a:chOff x="2340" y="1752"/>
            <a:chExt cx="6300" cy="1716"/>
          </a:xfrm>
        </p:grpSpPr>
        <p:sp>
          <p:nvSpPr>
            <p:cNvPr id="81962" name="Line 42"/>
            <p:cNvSpPr>
              <a:spLocks noChangeShapeType="1"/>
            </p:cNvSpPr>
            <p:nvPr/>
          </p:nvSpPr>
          <p:spPr bwMode="auto">
            <a:xfrm>
              <a:off x="2340" y="2220"/>
              <a:ext cx="10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63" name="Rectangle 43"/>
            <p:cNvSpPr>
              <a:spLocks noChangeArrowheads="1"/>
            </p:cNvSpPr>
            <p:nvPr/>
          </p:nvSpPr>
          <p:spPr bwMode="auto">
            <a:xfrm>
              <a:off x="3420" y="1908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64" name="Rectangle 44"/>
            <p:cNvSpPr>
              <a:spLocks noChangeArrowheads="1"/>
            </p:cNvSpPr>
            <p:nvPr/>
          </p:nvSpPr>
          <p:spPr bwMode="auto">
            <a:xfrm>
              <a:off x="2520" y="1752"/>
              <a:ext cx="72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term</a:t>
              </a:r>
            </a:p>
            <a:p>
              <a:endParaRPr lang="en-US" altLang="zh-CN"/>
            </a:p>
          </p:txBody>
        </p:sp>
        <p:sp>
          <p:nvSpPr>
            <p:cNvPr id="81965" name="Rectangle 45"/>
            <p:cNvSpPr>
              <a:spLocks noChangeArrowheads="1"/>
            </p:cNvSpPr>
            <p:nvPr/>
          </p:nvSpPr>
          <p:spPr bwMode="auto">
            <a:xfrm>
              <a:off x="3600" y="2064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factor</a:t>
              </a:r>
            </a:p>
            <a:p>
              <a:endParaRPr lang="en-US" altLang="zh-CN"/>
            </a:p>
          </p:txBody>
        </p:sp>
        <p:sp>
          <p:nvSpPr>
            <p:cNvPr id="81966" name="Line 46"/>
            <p:cNvSpPr>
              <a:spLocks noChangeShapeType="1"/>
            </p:cNvSpPr>
            <p:nvPr/>
          </p:nvSpPr>
          <p:spPr bwMode="auto">
            <a:xfrm>
              <a:off x="4320" y="2220"/>
              <a:ext cx="43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67" name="Rectangle 47"/>
            <p:cNvSpPr>
              <a:spLocks noChangeArrowheads="1"/>
            </p:cNvSpPr>
            <p:nvPr/>
          </p:nvSpPr>
          <p:spPr bwMode="auto">
            <a:xfrm>
              <a:off x="5400" y="2844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68" name="Rectangle 48"/>
            <p:cNvSpPr>
              <a:spLocks noChangeArrowheads="1"/>
            </p:cNvSpPr>
            <p:nvPr/>
          </p:nvSpPr>
          <p:spPr bwMode="auto">
            <a:xfrm>
              <a:off x="6840" y="2844"/>
              <a:ext cx="90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69" name="Line 49"/>
            <p:cNvSpPr>
              <a:spLocks noChangeShapeType="1"/>
            </p:cNvSpPr>
            <p:nvPr/>
          </p:nvSpPr>
          <p:spPr bwMode="auto">
            <a:xfrm flipH="1">
              <a:off x="6300" y="3156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70" name="Rectangle 50"/>
            <p:cNvSpPr>
              <a:spLocks noChangeArrowheads="1"/>
            </p:cNvSpPr>
            <p:nvPr/>
          </p:nvSpPr>
          <p:spPr bwMode="auto">
            <a:xfrm>
              <a:off x="5580" y="3000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factor</a:t>
              </a:r>
            </a:p>
            <a:p>
              <a:endParaRPr lang="en-US" altLang="zh-CN"/>
            </a:p>
          </p:txBody>
        </p:sp>
        <p:sp>
          <p:nvSpPr>
            <p:cNvPr id="81971" name="Rectangle 51"/>
            <p:cNvSpPr>
              <a:spLocks noChangeArrowheads="1"/>
            </p:cNvSpPr>
            <p:nvPr/>
          </p:nvSpPr>
          <p:spPr bwMode="auto">
            <a:xfrm>
              <a:off x="7020" y="3000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mulop</a:t>
              </a:r>
            </a:p>
            <a:p>
              <a:endParaRPr lang="en-US" altLang="zh-CN"/>
            </a:p>
          </p:txBody>
        </p:sp>
        <p:sp>
          <p:nvSpPr>
            <p:cNvPr id="81972" name="Line 52"/>
            <p:cNvSpPr>
              <a:spLocks noChangeShapeType="1"/>
            </p:cNvSpPr>
            <p:nvPr/>
          </p:nvSpPr>
          <p:spPr bwMode="auto">
            <a:xfrm flipV="1">
              <a:off x="5040" y="2220"/>
              <a:ext cx="18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73" name="Arc 53"/>
            <p:cNvSpPr>
              <a:spLocks/>
            </p:cNvSpPr>
            <p:nvPr/>
          </p:nvSpPr>
          <p:spPr bwMode="auto">
            <a:xfrm flipH="1">
              <a:off x="4860" y="2376"/>
              <a:ext cx="563" cy="780"/>
            </a:xfrm>
            <a:custGeom>
              <a:avLst/>
              <a:gdLst>
                <a:gd name="G0" fmla="+- 0 0 0"/>
                <a:gd name="G1" fmla="+- 15723 0 0"/>
                <a:gd name="G2" fmla="+- 21600 0 0"/>
                <a:gd name="T0" fmla="*/ 14811 w 21600"/>
                <a:gd name="T1" fmla="*/ 0 h 37298"/>
                <a:gd name="T2" fmla="*/ 1032 w 21600"/>
                <a:gd name="T3" fmla="*/ 37298 h 37298"/>
                <a:gd name="T4" fmla="*/ 0 w 21600"/>
                <a:gd name="T5" fmla="*/ 15723 h 37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7298" fill="none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7251"/>
                    <a:pt x="12546" y="36747"/>
                    <a:pt x="1032" y="37298"/>
                  </a:cubicBezTo>
                </a:path>
                <a:path w="21600" h="37298" stroke="0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7251"/>
                    <a:pt x="12546" y="36747"/>
                    <a:pt x="1032" y="37298"/>
                  </a:cubicBezTo>
                  <a:lnTo>
                    <a:pt x="0" y="1572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74" name="Line 54"/>
            <p:cNvSpPr>
              <a:spLocks noChangeShapeType="1"/>
            </p:cNvSpPr>
            <p:nvPr/>
          </p:nvSpPr>
          <p:spPr bwMode="auto">
            <a:xfrm flipH="1">
              <a:off x="7740" y="3000"/>
              <a:ext cx="180" cy="1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75" name="Arc 55"/>
            <p:cNvSpPr>
              <a:spLocks/>
            </p:cNvSpPr>
            <p:nvPr/>
          </p:nvSpPr>
          <p:spPr bwMode="auto">
            <a:xfrm rot="11105430" flipH="1">
              <a:off x="7559" y="2228"/>
              <a:ext cx="563" cy="771"/>
            </a:xfrm>
            <a:custGeom>
              <a:avLst/>
              <a:gdLst>
                <a:gd name="G0" fmla="+- 0 0 0"/>
                <a:gd name="G1" fmla="+- 15723 0 0"/>
                <a:gd name="G2" fmla="+- 21600 0 0"/>
                <a:gd name="T0" fmla="*/ 14811 w 21600"/>
                <a:gd name="T1" fmla="*/ 0 h 36846"/>
                <a:gd name="T2" fmla="*/ 4512 w 21600"/>
                <a:gd name="T3" fmla="*/ 36846 h 36846"/>
                <a:gd name="T4" fmla="*/ 0 w 21600"/>
                <a:gd name="T5" fmla="*/ 15723 h 36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6846" fill="none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5913"/>
                    <a:pt x="14477" y="34717"/>
                    <a:pt x="4512" y="36846"/>
                  </a:cubicBezTo>
                </a:path>
                <a:path w="21600" h="36846" stroke="0" extrusionOk="0">
                  <a:moveTo>
                    <a:pt x="14810" y="0"/>
                  </a:moveTo>
                  <a:cubicBezTo>
                    <a:pt x="19143" y="4081"/>
                    <a:pt x="21600" y="9770"/>
                    <a:pt x="21600" y="15723"/>
                  </a:cubicBezTo>
                  <a:cubicBezTo>
                    <a:pt x="21600" y="25913"/>
                    <a:pt x="14477" y="34717"/>
                    <a:pt x="4512" y="36846"/>
                  </a:cubicBezTo>
                  <a:lnTo>
                    <a:pt x="0" y="1572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976" name="Group 56"/>
          <p:cNvGrpSpPr>
            <a:grpSpLocks/>
          </p:cNvGrpSpPr>
          <p:nvPr/>
        </p:nvGrpSpPr>
        <p:grpSpPr bwMode="auto">
          <a:xfrm>
            <a:off x="5911850" y="3213100"/>
            <a:ext cx="1828800" cy="495300"/>
            <a:chOff x="5580" y="11736"/>
            <a:chExt cx="2880" cy="780"/>
          </a:xfrm>
        </p:grpSpPr>
        <p:sp>
          <p:nvSpPr>
            <p:cNvPr id="81977" name="Oval 57"/>
            <p:cNvSpPr>
              <a:spLocks noChangeArrowheads="1"/>
            </p:cNvSpPr>
            <p:nvPr/>
          </p:nvSpPr>
          <p:spPr bwMode="auto">
            <a:xfrm>
              <a:off x="6660" y="11892"/>
              <a:ext cx="72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zh-CN" altLang="en-US" sz="1000"/>
                <a:t>*</a:t>
              </a:r>
              <a:endParaRPr lang="zh-CN" altLang="en-US"/>
            </a:p>
          </p:txBody>
        </p:sp>
        <p:sp>
          <p:nvSpPr>
            <p:cNvPr id="81978" name="Line 58"/>
            <p:cNvSpPr>
              <a:spLocks noChangeShapeType="1"/>
            </p:cNvSpPr>
            <p:nvPr/>
          </p:nvSpPr>
          <p:spPr bwMode="auto">
            <a:xfrm>
              <a:off x="5580" y="12204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79" name="Line 59"/>
            <p:cNvSpPr>
              <a:spLocks noChangeShapeType="1"/>
            </p:cNvSpPr>
            <p:nvPr/>
          </p:nvSpPr>
          <p:spPr bwMode="auto">
            <a:xfrm>
              <a:off x="7380" y="12204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80" name="Rectangle 60"/>
            <p:cNvSpPr>
              <a:spLocks noChangeArrowheads="1"/>
            </p:cNvSpPr>
            <p:nvPr/>
          </p:nvSpPr>
          <p:spPr bwMode="auto">
            <a:xfrm>
              <a:off x="5760" y="11736"/>
              <a:ext cx="54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mulop</a:t>
              </a:r>
              <a:endParaRPr lang="en-US" altLang="zh-CN"/>
            </a:p>
          </p:txBody>
        </p:sp>
      </p:grpSp>
      <p:grpSp>
        <p:nvGrpSpPr>
          <p:cNvPr id="81981" name="Group 61"/>
          <p:cNvGrpSpPr>
            <a:grpSpLocks/>
          </p:cNvGrpSpPr>
          <p:nvPr/>
        </p:nvGrpSpPr>
        <p:grpSpPr bwMode="auto">
          <a:xfrm>
            <a:off x="900113" y="4652963"/>
            <a:ext cx="4229100" cy="1387475"/>
            <a:chOff x="2340" y="5340"/>
            <a:chExt cx="6660" cy="2184"/>
          </a:xfrm>
        </p:grpSpPr>
        <p:sp>
          <p:nvSpPr>
            <p:cNvPr id="81982" name="Rectangle 62"/>
            <p:cNvSpPr>
              <a:spLocks noChangeArrowheads="1"/>
            </p:cNvSpPr>
            <p:nvPr/>
          </p:nvSpPr>
          <p:spPr bwMode="auto">
            <a:xfrm>
              <a:off x="2520" y="5964"/>
              <a:ext cx="90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i="1"/>
                <a:t>factor</a:t>
              </a:r>
            </a:p>
            <a:p>
              <a:endParaRPr lang="en-US" altLang="zh-CN"/>
            </a:p>
          </p:txBody>
        </p:sp>
        <p:grpSp>
          <p:nvGrpSpPr>
            <p:cNvPr id="81983" name="Group 63"/>
            <p:cNvGrpSpPr>
              <a:grpSpLocks/>
            </p:cNvGrpSpPr>
            <p:nvPr/>
          </p:nvGrpSpPr>
          <p:grpSpPr bwMode="auto">
            <a:xfrm>
              <a:off x="3420" y="5652"/>
              <a:ext cx="900" cy="1560"/>
              <a:chOff x="3780" y="2532"/>
              <a:chExt cx="900" cy="1560"/>
            </a:xfrm>
          </p:grpSpPr>
          <p:grpSp>
            <p:nvGrpSpPr>
              <p:cNvPr id="81984" name="Group 64"/>
              <p:cNvGrpSpPr>
                <a:grpSpLocks/>
              </p:cNvGrpSpPr>
              <p:nvPr/>
            </p:nvGrpSpPr>
            <p:grpSpPr bwMode="auto">
              <a:xfrm>
                <a:off x="3780" y="2532"/>
                <a:ext cx="900" cy="780"/>
                <a:chOff x="3780" y="2532"/>
                <a:chExt cx="900" cy="780"/>
              </a:xfrm>
            </p:grpSpPr>
            <p:sp>
              <p:nvSpPr>
                <p:cNvPr id="81985" name="Arc 65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86" name="Arc 66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1987" name="Group 67"/>
              <p:cNvGrpSpPr>
                <a:grpSpLocks/>
              </p:cNvGrpSpPr>
              <p:nvPr/>
            </p:nvGrpSpPr>
            <p:grpSpPr bwMode="auto">
              <a:xfrm flipV="1">
                <a:off x="3780" y="3312"/>
                <a:ext cx="900" cy="780"/>
                <a:chOff x="3780" y="2532"/>
                <a:chExt cx="900" cy="780"/>
              </a:xfrm>
            </p:grpSpPr>
            <p:sp>
              <p:nvSpPr>
                <p:cNvPr id="81988" name="Arc 68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89" name="Arc 69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1990" name="Line 70"/>
            <p:cNvSpPr>
              <a:spLocks noChangeShapeType="1"/>
            </p:cNvSpPr>
            <p:nvPr/>
          </p:nvSpPr>
          <p:spPr bwMode="auto">
            <a:xfrm>
              <a:off x="2340" y="6432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91" name="Group 71"/>
            <p:cNvGrpSpPr>
              <a:grpSpLocks/>
            </p:cNvGrpSpPr>
            <p:nvPr/>
          </p:nvGrpSpPr>
          <p:grpSpPr bwMode="auto">
            <a:xfrm flipH="1">
              <a:off x="7380" y="5652"/>
              <a:ext cx="900" cy="1560"/>
              <a:chOff x="3780" y="2532"/>
              <a:chExt cx="900" cy="1560"/>
            </a:xfrm>
          </p:grpSpPr>
          <p:grpSp>
            <p:nvGrpSpPr>
              <p:cNvPr id="81992" name="Group 72"/>
              <p:cNvGrpSpPr>
                <a:grpSpLocks/>
              </p:cNvGrpSpPr>
              <p:nvPr/>
            </p:nvGrpSpPr>
            <p:grpSpPr bwMode="auto">
              <a:xfrm>
                <a:off x="3780" y="2532"/>
                <a:ext cx="900" cy="780"/>
                <a:chOff x="3780" y="2532"/>
                <a:chExt cx="900" cy="780"/>
              </a:xfrm>
            </p:grpSpPr>
            <p:sp>
              <p:nvSpPr>
                <p:cNvPr id="81993" name="Arc 73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94" name="Arc 74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1995" name="Group 75"/>
              <p:cNvGrpSpPr>
                <a:grpSpLocks/>
              </p:cNvGrpSpPr>
              <p:nvPr/>
            </p:nvGrpSpPr>
            <p:grpSpPr bwMode="auto">
              <a:xfrm flipV="1">
                <a:off x="3780" y="3312"/>
                <a:ext cx="900" cy="780"/>
                <a:chOff x="3780" y="2532"/>
                <a:chExt cx="900" cy="780"/>
              </a:xfrm>
            </p:grpSpPr>
            <p:sp>
              <p:nvSpPr>
                <p:cNvPr id="81996" name="Arc 76"/>
                <p:cNvSpPr>
                  <a:spLocks/>
                </p:cNvSpPr>
                <p:nvPr/>
              </p:nvSpPr>
              <p:spPr bwMode="auto">
                <a:xfrm flipV="1">
                  <a:off x="3780" y="2844"/>
                  <a:ext cx="360" cy="46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997" name="Arc 77"/>
                <p:cNvSpPr>
                  <a:spLocks/>
                </p:cNvSpPr>
                <p:nvPr/>
              </p:nvSpPr>
              <p:spPr bwMode="auto">
                <a:xfrm rot="10800000" flipV="1">
                  <a:off x="4140" y="2532"/>
                  <a:ext cx="540" cy="31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81998" name="Line 78"/>
            <p:cNvSpPr>
              <a:spLocks noChangeShapeType="1"/>
            </p:cNvSpPr>
            <p:nvPr/>
          </p:nvSpPr>
          <p:spPr bwMode="auto">
            <a:xfrm>
              <a:off x="4320" y="5652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99" name="Oval 79"/>
            <p:cNvSpPr>
              <a:spLocks noChangeArrowheads="1"/>
            </p:cNvSpPr>
            <p:nvPr/>
          </p:nvSpPr>
          <p:spPr bwMode="auto">
            <a:xfrm>
              <a:off x="4500" y="5340"/>
              <a:ext cx="54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1000"/>
                <a:t>(</a:t>
              </a:r>
              <a:endParaRPr lang="en-US" altLang="zh-CN"/>
            </a:p>
          </p:txBody>
        </p:sp>
        <p:sp>
          <p:nvSpPr>
            <p:cNvPr id="82000" name="Line 80"/>
            <p:cNvSpPr>
              <a:spLocks noChangeShapeType="1"/>
            </p:cNvSpPr>
            <p:nvPr/>
          </p:nvSpPr>
          <p:spPr bwMode="auto">
            <a:xfrm>
              <a:off x="5040" y="5652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1" name="Rectangle 81"/>
            <p:cNvSpPr>
              <a:spLocks noChangeArrowheads="1"/>
            </p:cNvSpPr>
            <p:nvPr/>
          </p:nvSpPr>
          <p:spPr bwMode="auto">
            <a:xfrm>
              <a:off x="5400" y="5340"/>
              <a:ext cx="720" cy="6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2" name="Rectangle 82"/>
            <p:cNvSpPr>
              <a:spLocks noChangeArrowheads="1"/>
            </p:cNvSpPr>
            <p:nvPr/>
          </p:nvSpPr>
          <p:spPr bwMode="auto">
            <a:xfrm>
              <a:off x="5580" y="5496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exp</a:t>
              </a:r>
            </a:p>
            <a:p>
              <a:endParaRPr lang="en-US" altLang="zh-CN"/>
            </a:p>
          </p:txBody>
        </p:sp>
        <p:sp>
          <p:nvSpPr>
            <p:cNvPr id="82003" name="Line 83"/>
            <p:cNvSpPr>
              <a:spLocks noChangeShapeType="1"/>
            </p:cNvSpPr>
            <p:nvPr/>
          </p:nvSpPr>
          <p:spPr bwMode="auto">
            <a:xfrm flipH="1">
              <a:off x="6120" y="5652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4" name="Oval 84"/>
            <p:cNvSpPr>
              <a:spLocks noChangeArrowheads="1"/>
            </p:cNvSpPr>
            <p:nvPr/>
          </p:nvSpPr>
          <p:spPr bwMode="auto">
            <a:xfrm>
              <a:off x="6660" y="5340"/>
              <a:ext cx="54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1000"/>
                <a:t>)</a:t>
              </a:r>
              <a:endParaRPr lang="en-US" altLang="zh-CN"/>
            </a:p>
          </p:txBody>
        </p:sp>
        <p:sp>
          <p:nvSpPr>
            <p:cNvPr id="82005" name="Line 85"/>
            <p:cNvSpPr>
              <a:spLocks noChangeShapeType="1"/>
            </p:cNvSpPr>
            <p:nvPr/>
          </p:nvSpPr>
          <p:spPr bwMode="auto">
            <a:xfrm flipH="1">
              <a:off x="7200" y="5652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6" name="Oval 86"/>
            <p:cNvSpPr>
              <a:spLocks noChangeArrowheads="1"/>
            </p:cNvSpPr>
            <p:nvPr/>
          </p:nvSpPr>
          <p:spPr bwMode="auto">
            <a:xfrm>
              <a:off x="5040" y="6900"/>
              <a:ext cx="1440" cy="6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1000" b="1" i="1"/>
                <a:t>number</a:t>
              </a:r>
              <a:endParaRPr lang="en-US" altLang="zh-CN"/>
            </a:p>
          </p:txBody>
        </p:sp>
        <p:sp>
          <p:nvSpPr>
            <p:cNvPr id="82007" name="Line 87"/>
            <p:cNvSpPr>
              <a:spLocks noChangeShapeType="1"/>
            </p:cNvSpPr>
            <p:nvPr/>
          </p:nvSpPr>
          <p:spPr bwMode="auto">
            <a:xfrm>
              <a:off x="4320" y="7212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8" name="Line 88"/>
            <p:cNvSpPr>
              <a:spLocks noChangeShapeType="1"/>
            </p:cNvSpPr>
            <p:nvPr/>
          </p:nvSpPr>
          <p:spPr bwMode="auto">
            <a:xfrm flipH="1">
              <a:off x="6480" y="7212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09" name="Line 89"/>
            <p:cNvSpPr>
              <a:spLocks noChangeShapeType="1"/>
            </p:cNvSpPr>
            <p:nvPr/>
          </p:nvSpPr>
          <p:spPr bwMode="auto">
            <a:xfrm>
              <a:off x="8280" y="6432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4.1.2 Repetition and Choice: Using EBNF</a:t>
            </a:r>
            <a:endParaRPr lang="zh-CN" alt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An Example</a:t>
            </a:r>
            <a:endParaRPr lang="zh-CN" alt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381375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procedure</a:t>
            </a:r>
            <a:r>
              <a:rPr lang="en-US" altLang="zh-CN" sz="2000"/>
              <a:t> ifstmt;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begin</a:t>
            </a: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match(</a:t>
            </a:r>
            <a:r>
              <a:rPr lang="en-US" altLang="zh-CN" sz="2000" b="1"/>
              <a:t> if</a:t>
            </a:r>
            <a:r>
              <a:rPr lang="en-US" altLang="zh-CN" sz="2000"/>
              <a:t> 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match( </a:t>
            </a:r>
            <a:r>
              <a:rPr lang="en-US" altLang="zh-CN" sz="2000" b="1"/>
              <a:t>(</a:t>
            </a:r>
            <a:r>
              <a:rPr lang="en-US" altLang="zh-CN" sz="2000"/>
              <a:t> 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exp;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match( </a:t>
            </a:r>
            <a:r>
              <a:rPr lang="en-US" altLang="zh-CN" sz="2000" b="1"/>
              <a:t>) </a:t>
            </a:r>
            <a:r>
              <a:rPr lang="en-US" altLang="zh-CN" sz="20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statement;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</a:t>
            </a:r>
            <a:r>
              <a:rPr lang="en-US" altLang="zh-CN" sz="2000" b="1"/>
              <a:t>if</a:t>
            </a:r>
            <a:r>
              <a:rPr lang="en-US" altLang="zh-CN" sz="2000"/>
              <a:t> token = else then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  match (else);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  statement;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</a:t>
            </a:r>
            <a:r>
              <a:rPr lang="en-US" altLang="zh-CN" sz="2000" b="1"/>
              <a:t>end if</a:t>
            </a:r>
            <a:r>
              <a:rPr lang="en-US" altLang="zh-CN" sz="200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end</a:t>
            </a:r>
            <a:r>
              <a:rPr lang="en-US" altLang="zh-CN" sz="2000"/>
              <a:t> ifstmt;</a:t>
            </a:r>
            <a:endParaRPr lang="zh-CN" altLang="en-US" sz="2000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3563938" y="2060575"/>
            <a:ext cx="4679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/>
              <a:t>The grammar rule for an if-statement:</a:t>
            </a:r>
            <a:endParaRPr lang="en-US" altLang="zh-CN" i="1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 sz="2000" i="1"/>
              <a:t>If-stmt</a:t>
            </a:r>
            <a:r>
              <a:rPr lang="en-US" altLang="zh-CN" sz="2000"/>
              <a:t> → if (</a:t>
            </a:r>
            <a:r>
              <a:rPr lang="en-US" altLang="zh-CN" sz="2000" i="1"/>
              <a:t> exp </a:t>
            </a:r>
            <a:r>
              <a:rPr lang="en-US" altLang="zh-CN" sz="2000"/>
              <a:t>) </a:t>
            </a:r>
            <a:r>
              <a:rPr lang="en-US" altLang="zh-CN" sz="2000" i="1"/>
              <a:t>statement</a:t>
            </a:r>
            <a:endParaRPr lang="en-US" altLang="zh-CN" sz="2000"/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r>
              <a:rPr lang="en-US" altLang="zh-CN" sz="2000"/>
              <a:t>       ∣ if ( </a:t>
            </a:r>
            <a:r>
              <a:rPr lang="en-US" altLang="zh-CN" sz="2000" i="1"/>
              <a:t>exp</a:t>
            </a:r>
            <a:r>
              <a:rPr lang="en-US" altLang="zh-CN" sz="2000"/>
              <a:t> ) </a:t>
            </a:r>
            <a:r>
              <a:rPr lang="en-US" altLang="zh-CN" sz="2000" i="1"/>
              <a:t>statement</a:t>
            </a:r>
            <a:r>
              <a:rPr lang="en-US" altLang="zh-CN" sz="2000"/>
              <a:t> else </a:t>
            </a:r>
            <a:r>
              <a:rPr lang="en-US" altLang="zh-CN" sz="2000" i="1"/>
              <a:t>statement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altLang="zh-CN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/>
              <a:t>Could not immediately distinguish the two choices because the both start with the token </a:t>
            </a:r>
            <a:r>
              <a:rPr lang="en-US" altLang="zh-CN" b="1" i="1"/>
              <a:t>if</a:t>
            </a:r>
            <a:r>
              <a:rPr lang="en-US" altLang="zh-CN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CN"/>
              <a:t>Put off the decision until we see the token </a:t>
            </a:r>
            <a:r>
              <a:rPr lang="en-US" altLang="zh-CN" b="1"/>
              <a:t>else</a:t>
            </a:r>
            <a:r>
              <a:rPr lang="en-US" altLang="zh-CN"/>
              <a:t> in the input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The EBNF of the if-statement</a:t>
            </a:r>
            <a:endParaRPr lang="zh-CN" alt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If-stmt → if ( </a:t>
            </a:r>
            <a:r>
              <a:rPr lang="en-US" altLang="zh-CN" sz="2400" i="1"/>
              <a:t>exp</a:t>
            </a:r>
            <a:r>
              <a:rPr lang="en-US" altLang="zh-CN" sz="2400"/>
              <a:t> ) </a:t>
            </a:r>
            <a:r>
              <a:rPr lang="en-US" altLang="zh-CN" sz="2400" i="1"/>
              <a:t>statement</a:t>
            </a:r>
            <a:r>
              <a:rPr lang="en-US" altLang="zh-CN" sz="2400"/>
              <a:t> [ else </a:t>
            </a:r>
            <a:r>
              <a:rPr lang="en-US" altLang="zh-CN" sz="2400" i="1"/>
              <a:t>statement</a:t>
            </a:r>
            <a:r>
              <a:rPr lang="en-US" altLang="zh-CN" sz="2400"/>
              <a:t>]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/>
              <a:t>Square brackets of the EBNF are translated into a test in the code for </a:t>
            </a:r>
            <a:r>
              <a:rPr lang="en-US" altLang="zh-CN" sz="1800" i="1"/>
              <a:t>ifstmt</a:t>
            </a:r>
            <a:r>
              <a:rPr lang="en-US" altLang="zh-CN" sz="1800"/>
              <a:t>.</a:t>
            </a:r>
            <a:endParaRPr lang="en-US" altLang="zh-CN" sz="1800" b="1"/>
          </a:p>
          <a:p>
            <a:pPr lvl="2">
              <a:lnSpc>
                <a:spcPct val="80000"/>
              </a:lnSpc>
            </a:pPr>
            <a:r>
              <a:rPr lang="en-US" altLang="zh-CN" sz="1800" b="1"/>
              <a:t>if</a:t>
            </a:r>
            <a:r>
              <a:rPr lang="en-US" altLang="zh-CN" sz="1800"/>
              <a:t> token = else then</a:t>
            </a:r>
          </a:p>
          <a:p>
            <a:pPr lvl="2">
              <a:lnSpc>
                <a:spcPct val="80000"/>
              </a:lnSpc>
            </a:pPr>
            <a:r>
              <a:rPr lang="en-US" altLang="zh-CN" sz="1800"/>
              <a:t>   match (else);</a:t>
            </a:r>
          </a:p>
          <a:p>
            <a:pPr lvl="2">
              <a:lnSpc>
                <a:spcPct val="80000"/>
              </a:lnSpc>
            </a:pPr>
            <a:r>
              <a:rPr lang="en-US" altLang="zh-CN" sz="1800"/>
              <a:t>  statement;</a:t>
            </a:r>
            <a:endParaRPr lang="en-US" altLang="zh-CN" sz="1800" b="1"/>
          </a:p>
          <a:p>
            <a:pPr lvl="2">
              <a:lnSpc>
                <a:spcPct val="80000"/>
              </a:lnSpc>
            </a:pPr>
            <a:r>
              <a:rPr lang="en-US" altLang="zh-CN" sz="1800" b="1"/>
              <a:t>endif</a:t>
            </a:r>
            <a:r>
              <a:rPr lang="en-US" altLang="zh-CN" sz="1800"/>
              <a:t>;</a:t>
            </a:r>
          </a:p>
          <a:p>
            <a:pPr>
              <a:lnSpc>
                <a:spcPct val="80000"/>
              </a:lnSpc>
            </a:pPr>
            <a:r>
              <a:rPr lang="en-US" altLang="zh-CN" sz="2400"/>
              <a:t>Notes</a:t>
            </a:r>
          </a:p>
          <a:p>
            <a:pPr lvl="1">
              <a:lnSpc>
                <a:spcPct val="8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EBNF notation is designed to mirror closely the actual code of a recursive-descent parser, </a:t>
            </a:r>
          </a:p>
          <a:p>
            <a:pPr lvl="1">
              <a:lnSpc>
                <a:spcPct val="8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So a grammar should always be translated into EBNF if recursive-descent is to be used.</a:t>
            </a:r>
          </a:p>
          <a:p>
            <a:pPr>
              <a:lnSpc>
                <a:spcPct val="80000"/>
              </a:lnSpc>
            </a:pPr>
            <a:r>
              <a:rPr lang="en-US" altLang="zh-CN" sz="2400"/>
              <a:t>It is natural to write a parser that matches each else token as soon as it is encountered in the input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 Top-Dowm Parsing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EBNF for Simple Arithmetic Grammar(1)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EBNF rule for </a:t>
            </a:r>
            <a:r>
              <a:rPr lang="en-US" altLang="zh-CN" sz="2800" i="1"/>
              <a:t>exp</a:t>
            </a:r>
            <a:r>
              <a:rPr lang="en-US" altLang="zh-CN" sz="2800"/>
              <a:t> → </a:t>
            </a:r>
            <a:r>
              <a:rPr lang="en-US" altLang="zh-CN" sz="2800" i="1"/>
              <a:t>exp</a:t>
            </a:r>
            <a:r>
              <a:rPr lang="en-US" altLang="zh-CN" sz="2800"/>
              <a:t> addop </a:t>
            </a:r>
            <a:r>
              <a:rPr lang="en-US" altLang="zh-CN" sz="2800" i="1"/>
              <a:t>term</a:t>
            </a:r>
            <a:r>
              <a:rPr lang="en-US" altLang="zh-CN" sz="2800"/>
              <a:t>∣</a:t>
            </a:r>
            <a:r>
              <a:rPr lang="en-US" altLang="zh-CN" sz="2800" i="1"/>
              <a:t>term</a:t>
            </a:r>
          </a:p>
          <a:p>
            <a:pPr lvl="1">
              <a:lnSpc>
                <a:spcPct val="80000"/>
              </a:lnSpc>
            </a:pPr>
            <a:r>
              <a:rPr lang="en-US" altLang="zh-CN" sz="2400" i="1"/>
              <a:t>exp</a:t>
            </a:r>
            <a:r>
              <a:rPr lang="en-US" altLang="zh-CN" sz="2400"/>
              <a:t> → </a:t>
            </a:r>
            <a:r>
              <a:rPr lang="en-US" altLang="zh-CN" sz="2400" i="1"/>
              <a:t>term</a:t>
            </a:r>
            <a:r>
              <a:rPr lang="en-US" altLang="zh-CN" sz="2400"/>
              <a:t> {</a:t>
            </a:r>
            <a:r>
              <a:rPr lang="en-US" altLang="zh-CN" sz="2400" i="1"/>
              <a:t>addop term</a:t>
            </a:r>
            <a:r>
              <a:rPr lang="en-US" altLang="zh-CN" sz="2400"/>
              <a:t>}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 Where, the curly bracket expressing repetition can be translated into the code for a loop: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</a:t>
            </a:r>
            <a:r>
              <a:rPr lang="en-US" altLang="zh-CN" sz="2000" b="1"/>
              <a:t> procedure</a:t>
            </a:r>
            <a:r>
              <a:rPr lang="en-US" altLang="zh-CN" sz="2000"/>
              <a:t> exp;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begin</a:t>
            </a:r>
            <a:endParaRPr lang="en-US" altLang="zh-CN" sz="20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    term;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    </a:t>
            </a:r>
            <a:r>
              <a:rPr lang="en-US" altLang="zh-CN" sz="2000" b="1"/>
              <a:t>while</a:t>
            </a:r>
            <a:r>
              <a:rPr lang="en-US" altLang="zh-CN" sz="2000"/>
              <a:t> token = + or token = - do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	match(token);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	term;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    </a:t>
            </a:r>
            <a:r>
              <a:rPr lang="en-US" altLang="zh-CN" sz="2000" b="1"/>
              <a:t>end while</a:t>
            </a:r>
            <a:r>
              <a:rPr lang="en-US" altLang="zh-CN" sz="2000"/>
              <a:t>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end</a:t>
            </a:r>
            <a:r>
              <a:rPr lang="en-US" altLang="zh-CN" sz="2000"/>
              <a:t> exp;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EBNF for Simple Arithmetic Grammar(2)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The EBNF rule for term:</a:t>
            </a:r>
          </a:p>
          <a:p>
            <a:pPr lvl="1">
              <a:lnSpc>
                <a:spcPct val="80000"/>
              </a:lnSpc>
            </a:pPr>
            <a:r>
              <a:rPr lang="en-US" altLang="zh-CN" sz="2000" i="1"/>
              <a:t>term → factor {mulop factor}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i="1"/>
              <a:t>   </a:t>
            </a:r>
            <a:r>
              <a:rPr lang="en-US" altLang="zh-CN" sz="2400"/>
              <a:t>Becomes the code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 </a:t>
            </a:r>
            <a:r>
              <a:rPr lang="en-US" altLang="zh-CN" sz="1800" b="1" i="1"/>
              <a:t>procedure</a:t>
            </a:r>
            <a:r>
              <a:rPr lang="en-US" altLang="zh-CN" sz="1800" i="1"/>
              <a:t> term;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 </a:t>
            </a:r>
            <a:r>
              <a:rPr lang="en-US" altLang="zh-CN" sz="1800" b="1" i="1"/>
              <a:t>begin</a:t>
            </a:r>
            <a:endParaRPr lang="en-US" altLang="zh-CN" sz="1800" i="1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    factor;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    </a:t>
            </a:r>
            <a:r>
              <a:rPr lang="en-US" altLang="zh-CN" sz="1800" b="1" i="1"/>
              <a:t>while</a:t>
            </a:r>
            <a:r>
              <a:rPr lang="en-US" altLang="zh-CN" sz="1800" i="1"/>
              <a:t> token = * do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		match(token);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		factor;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    </a:t>
            </a:r>
            <a:r>
              <a:rPr lang="en-US" altLang="zh-CN" sz="1800" b="1" i="1"/>
              <a:t>end while</a:t>
            </a:r>
            <a:r>
              <a:rPr lang="en-US" altLang="zh-CN" sz="1800" i="1"/>
              <a:t>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>       </a:t>
            </a:r>
            <a:r>
              <a:rPr lang="en-US" altLang="zh-CN" sz="1800" b="1" i="1"/>
              <a:t> end</a:t>
            </a:r>
            <a:r>
              <a:rPr lang="en-US" altLang="zh-CN" sz="1800" i="1"/>
              <a:t> exp;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i="1"/>
              <a:t/>
            </a:r>
            <a:br>
              <a:rPr lang="en-US" altLang="zh-CN" sz="1800" i="1"/>
            </a:br>
            <a:endParaRPr lang="zh-CN" altLang="en-US" sz="18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Left associatively implied by the curly bracket </a:t>
            </a:r>
            <a:endParaRPr lang="zh-CN" altLang="en-US" sz="400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8064500" cy="4114800"/>
          </a:xfrm>
        </p:spPr>
        <p:txBody>
          <a:bodyPr/>
          <a:lstStyle/>
          <a:p>
            <a:r>
              <a:rPr lang="en-US" altLang="zh-CN"/>
              <a:t>The left associatively implied by the curly bracket (and explicit in the original BNF) can still be maintained within this code</a:t>
            </a:r>
          </a:p>
          <a:p>
            <a:pPr lvl="1">
              <a:buFontTx/>
              <a:buNone/>
            </a:pPr>
            <a:r>
              <a:rPr lang="en-US" altLang="zh-CN" sz="2400" b="1"/>
              <a:t>function</a:t>
            </a:r>
            <a:r>
              <a:rPr lang="en-US" altLang="zh-CN" sz="2400"/>
              <a:t> exp: integer;</a:t>
            </a:r>
          </a:p>
          <a:p>
            <a:pPr lvl="1">
              <a:buFontTx/>
              <a:buNone/>
            </a:pPr>
            <a:r>
              <a:rPr lang="en-US" altLang="zh-CN" sz="2400"/>
              <a:t>    </a:t>
            </a:r>
            <a:r>
              <a:rPr lang="en-US" altLang="zh-CN" sz="2400" b="1"/>
              <a:t>var</a:t>
            </a:r>
            <a:r>
              <a:rPr lang="en-US" altLang="zh-CN" sz="2400"/>
              <a:t> temp: integer;</a:t>
            </a:r>
          </a:p>
          <a:p>
            <a:pPr lvl="1">
              <a:buFontTx/>
              <a:buNone/>
            </a:pPr>
            <a:r>
              <a:rPr lang="en-US" altLang="zh-CN" sz="2400"/>
              <a:t>    </a:t>
            </a:r>
            <a:r>
              <a:rPr lang="en-US" altLang="zh-CN" sz="2400" b="1"/>
              <a:t>begin</a:t>
            </a:r>
            <a:endParaRPr lang="en-US" altLang="zh-CN" sz="2400"/>
          </a:p>
          <a:p>
            <a:pPr lvl="1">
              <a:buFontTx/>
              <a:buNone/>
            </a:pPr>
            <a:r>
              <a:rPr lang="en-US" altLang="zh-CN" sz="2400"/>
              <a:t>    temp:=term;</a:t>
            </a:r>
          </a:p>
          <a:p>
            <a:pPr lvl="1">
              <a:buFontTx/>
              <a:buNone/>
            </a:pPr>
            <a:r>
              <a:rPr lang="en-US" altLang="zh-CN" sz="2400"/>
              <a:t>    </a:t>
            </a:r>
            <a:r>
              <a:rPr lang="en-US" altLang="zh-CN" sz="2400" b="1"/>
              <a:t>while</a:t>
            </a:r>
            <a:r>
              <a:rPr lang="en-US" altLang="zh-CN" sz="2400"/>
              <a:t> token=+ or token = </a:t>
            </a:r>
            <a:r>
              <a:rPr lang="en-US" altLang="zh-CN" sz="2400" b="1"/>
              <a:t>- do</a:t>
            </a: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5794375" y="3213100"/>
            <a:ext cx="34575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altLang="zh-CN" sz="16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/>
              <a:t>case</a:t>
            </a:r>
            <a:r>
              <a:rPr lang="en-US" altLang="zh-CN"/>
              <a:t> token </a:t>
            </a:r>
            <a:r>
              <a:rPr lang="en-US" altLang="zh-CN" b="1"/>
              <a:t>of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/>
              <a:t>+</a:t>
            </a:r>
            <a:r>
              <a:rPr lang="en-US" altLang="zh-CN"/>
              <a:t> : match(</a:t>
            </a:r>
            <a:r>
              <a:rPr lang="en-US" altLang="zh-CN" b="1"/>
              <a:t>+</a:t>
            </a:r>
            <a:r>
              <a:rPr lang="en-US" altLang="zh-CN"/>
              <a:t>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   temp:=temp+term;</a:t>
            </a:r>
            <a:endParaRPr lang="en-US" altLang="zh-CN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/>
              <a:t>-</a:t>
            </a:r>
            <a:r>
              <a:rPr lang="en-US" altLang="zh-CN"/>
              <a:t>:match(</a:t>
            </a:r>
            <a:r>
              <a:rPr lang="en-US" altLang="zh-CN" b="1"/>
              <a:t>-</a:t>
            </a:r>
            <a:r>
              <a:rPr lang="en-US" altLang="zh-CN"/>
              <a:t>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   temp:=temp-term;</a:t>
            </a:r>
            <a:endParaRPr lang="en-US" altLang="zh-CN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/>
              <a:t>end case</a:t>
            </a:r>
            <a:r>
              <a:rPr lang="en-US" altLang="zh-CN"/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               </a:t>
            </a:r>
            <a:r>
              <a:rPr lang="en-US" altLang="zh-CN" b="1"/>
              <a:t>end while</a:t>
            </a:r>
            <a:r>
              <a:rPr lang="en-US" altLang="zh-CN"/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/>
              <a:t>               </a:t>
            </a:r>
            <a:r>
              <a:rPr lang="en-US" altLang="zh-CN" b="1"/>
              <a:t>return</a:t>
            </a:r>
            <a:r>
              <a:rPr lang="en-US" altLang="zh-CN"/>
              <a:t> temp;</a:t>
            </a:r>
            <a:endParaRPr lang="en-US" altLang="zh-CN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altLang="zh-CN" b="1"/>
              <a:t>end</a:t>
            </a:r>
            <a:r>
              <a:rPr lang="en-US" altLang="zh-CN"/>
              <a:t> exp;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code(1) </a:t>
            </a:r>
            <a:endParaRPr lang="zh-CN" altLang="en-US" sz="400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/*Simple integer arithmetic calculator according to the EBNF;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&lt;exp&gt; → &lt;term&gt; { &lt;addop&gt; &lt;term&gt;}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&lt;addop&gt; → + ∣ 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&lt;term&gt;→   &lt;factor&gt;  { &lt;mulop&gt; &lt;factor&gt;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&lt;mulop&gt; →  *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&lt;factor&gt; →  ( &lt;exp&gt; ) ∣ Number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inputs a line of text from stdin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outputs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 or the result.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*/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code(2)</a:t>
            </a:r>
            <a:endParaRPr lang="zh-CN" altLang="en-US" sz="400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#include &lt;stdio.h&gt;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#include &lt;stdio.h&gt;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char token; /* global token variable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/*function prototype for recursive calls*/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int exp(void);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int term(void);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int factor(void);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void error(void)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{fprint(stderr,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error\n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exit(1);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code(3)</a:t>
            </a:r>
            <a:endParaRPr lang="zh-CN" altLang="en-US" sz="400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void match(char expectedToken)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{if (token==expectedToken) token=getchar();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else error();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{	int result;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	token=getchar();/*load token with first character for lookahead*/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result=exp();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if (token==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\n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) /*check for end of line*/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		printf(</a:t>
            </a:r>
            <a:r>
              <a:rPr lang="en-US" altLang="zh-CN" sz="2000">
                <a:latin typeface="Arial"/>
              </a:rPr>
              <a:t>“</a:t>
            </a:r>
            <a:r>
              <a:rPr lang="en-US" altLang="zh-CN" sz="2000"/>
              <a:t>Result = %d\n</a:t>
            </a:r>
            <a:r>
              <a:rPr lang="en-US" altLang="zh-CN" sz="2000">
                <a:latin typeface="Arial"/>
              </a:rPr>
              <a:t>”</a:t>
            </a:r>
            <a:r>
              <a:rPr lang="en-US" altLang="zh-CN" sz="2000"/>
              <a:t>, result);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else error(); /*extraneous chars on line*/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code(4)</a:t>
            </a:r>
            <a:endParaRPr lang="zh-CN" altLang="en-US" sz="400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int exp(void)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{ int temp =term();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while ((token==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+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) || token==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-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switch (token)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case 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+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: match (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+</a:t>
            </a:r>
            <a:r>
              <a:rPr lang="en-US" altLang="zh-CN" sz="2000">
                <a:latin typeface="Arial"/>
              </a:rPr>
              <a:t>’</a:t>
            </a:r>
            <a:r>
              <a:rPr lang="en-US" altLang="zh-CN" sz="20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temp+=term();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case 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-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: match (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-</a:t>
            </a:r>
            <a:r>
              <a:rPr lang="en-US" altLang="zh-CN" sz="2000">
                <a:latin typeface="Arial"/>
              </a:rPr>
              <a:t>‘</a:t>
            </a:r>
            <a:r>
              <a:rPr lang="en-US" altLang="zh-CN" sz="20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temp-=term();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return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}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code(5)</a:t>
            </a:r>
            <a:endParaRPr lang="zh-CN" altLang="en-US" sz="400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 sz="2800"/>
              <a:t>int term(void)</a:t>
            </a:r>
          </a:p>
          <a:p>
            <a:pPr>
              <a:buFontTx/>
              <a:buNone/>
            </a:pPr>
            <a:r>
              <a:rPr lang="en-US" altLang="zh-CN" sz="2800"/>
              <a:t>{int temp=factor();</a:t>
            </a:r>
          </a:p>
          <a:p>
            <a:pPr>
              <a:buFontTx/>
              <a:buNone/>
            </a:pPr>
            <a:r>
              <a:rPr lang="en-US" altLang="zh-CN" sz="2800"/>
              <a:t>  while (token==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*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){</a:t>
            </a:r>
          </a:p>
          <a:p>
            <a:pPr>
              <a:buFontTx/>
              <a:buNone/>
            </a:pPr>
            <a:r>
              <a:rPr lang="en-US" altLang="zh-CN" sz="2800"/>
              <a:t>      match(</a:t>
            </a:r>
            <a:r>
              <a:rPr lang="en-US" altLang="zh-CN" sz="2800">
                <a:latin typeface="Arial"/>
              </a:rPr>
              <a:t>‘</a:t>
            </a:r>
            <a:r>
              <a:rPr lang="en-US" altLang="zh-CN" sz="2800"/>
              <a:t>*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);</a:t>
            </a:r>
          </a:p>
          <a:p>
            <a:pPr>
              <a:buFontTx/>
              <a:buNone/>
            </a:pPr>
            <a:r>
              <a:rPr lang="en-US" altLang="zh-CN" sz="2800"/>
              <a:t>      temp*=factor();</a:t>
            </a:r>
          </a:p>
          <a:p>
            <a:pPr>
              <a:buFontTx/>
              <a:buNone/>
            </a:pPr>
            <a:r>
              <a:rPr lang="en-US" altLang="zh-CN" sz="2800"/>
              <a:t>	  }</a:t>
            </a:r>
          </a:p>
          <a:p>
            <a:pPr>
              <a:buFontTx/>
              <a:buNone/>
            </a:pPr>
            <a:r>
              <a:rPr lang="en-US" altLang="zh-CN" sz="2800"/>
              <a:t>  return temp;</a:t>
            </a:r>
          </a:p>
          <a:p>
            <a:pPr>
              <a:buFontTx/>
              <a:buNone/>
            </a:pPr>
            <a:r>
              <a:rPr lang="en-US" altLang="zh-CN" sz="280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A working simple calculator in C code(5)</a:t>
            </a:r>
            <a:endParaRPr lang="zh-CN" altLang="en-US" sz="400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int factor(void)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{ int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if (token==</a:t>
            </a:r>
            <a:r>
              <a:rPr lang="en-US" altLang="zh-CN" sz="1600">
                <a:latin typeface="Arial"/>
              </a:rPr>
              <a:t>’</a:t>
            </a:r>
            <a:r>
              <a:rPr lang="en-US" altLang="zh-CN" sz="1600"/>
              <a:t>(</a:t>
            </a:r>
            <a:r>
              <a:rPr lang="en-US" altLang="zh-CN" sz="1600">
                <a:latin typeface="Arial"/>
              </a:rPr>
              <a:t>‘</a:t>
            </a:r>
            <a:r>
              <a:rPr lang="en-US" altLang="zh-CN" sz="160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match (</a:t>
            </a:r>
            <a:r>
              <a:rPr lang="en-US" altLang="zh-CN" sz="1600">
                <a:latin typeface="Arial"/>
              </a:rPr>
              <a:t>‘</a:t>
            </a:r>
            <a:r>
              <a:rPr lang="en-US" altLang="zh-CN" sz="1600"/>
              <a:t>(</a:t>
            </a:r>
            <a:r>
              <a:rPr lang="en-US" altLang="zh-CN" sz="1600">
                <a:latin typeface="Arial"/>
              </a:rPr>
              <a:t>‘</a:t>
            </a:r>
            <a:r>
              <a:rPr lang="en-US" altLang="zh-CN" sz="16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temp = exp();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match(</a:t>
            </a:r>
            <a:r>
              <a:rPr lang="en-US" altLang="zh-CN" sz="1600">
                <a:latin typeface="Arial"/>
              </a:rPr>
              <a:t>‘</a:t>
            </a:r>
            <a:r>
              <a:rPr lang="en-US" altLang="zh-CN" sz="1600"/>
              <a:t>)</a:t>
            </a:r>
            <a:r>
              <a:rPr lang="en-US" altLang="zh-CN" sz="1600">
                <a:latin typeface="Arial"/>
              </a:rPr>
              <a:t>’</a:t>
            </a:r>
            <a:r>
              <a:rPr lang="en-US" altLang="zh-CN" sz="16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else if (isdigit(token)){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ungetc(token,stdin);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scanf(</a:t>
            </a:r>
            <a:r>
              <a:rPr lang="en-US" altLang="zh-CN" sz="1600">
                <a:latin typeface="Arial"/>
              </a:rPr>
              <a:t>“</a:t>
            </a:r>
            <a:r>
              <a:rPr lang="en-US" altLang="zh-CN" sz="1600"/>
              <a:t>%d</a:t>
            </a:r>
            <a:r>
              <a:rPr lang="en-US" altLang="zh-CN" sz="1600">
                <a:latin typeface="Arial"/>
              </a:rPr>
              <a:t>”</a:t>
            </a:r>
            <a:r>
              <a:rPr lang="en-US" altLang="zh-CN" sz="1600"/>
              <a:t>,&amp;temp);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token = getchar();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else error();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 return 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/>
              <a:t>  }</a:t>
            </a:r>
            <a:endParaRPr lang="zh-CN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Some Notes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method of turning grammar rule in EBNF into code is quite powerful. 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There are </a:t>
            </a:r>
            <a:r>
              <a:rPr lang="en-US" altLang="zh-CN" sz="2800">
                <a:solidFill>
                  <a:srgbClr val="FF3300"/>
                </a:solidFill>
              </a:rPr>
              <a:t>a few pitfalls, and care must be taken in scheduling the actions</a:t>
            </a:r>
            <a:r>
              <a:rPr lang="en-US" altLang="zh-CN" sz="2800"/>
              <a:t> within the code.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In the previous pseudo-code for exp: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(1) The match of operation should be before repeated calls to term;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(2) The global token variable must be set before the parse begins;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(3) The getToken must be called just after a successful test of a token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The outline of this chapter</a:t>
            </a:r>
            <a:endParaRPr lang="zh-CN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Construction of the syntax tree</a:t>
            </a:r>
            <a:endParaRPr lang="zh-CN" alt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655638"/>
          </a:xfrm>
        </p:spPr>
        <p:txBody>
          <a:bodyPr/>
          <a:lstStyle/>
          <a:p>
            <a:r>
              <a:rPr lang="en-US" altLang="zh-CN"/>
              <a:t>The expression: 3+4+5</a:t>
            </a:r>
            <a:endParaRPr lang="zh-CN" altLang="en-US"/>
          </a:p>
        </p:txBody>
      </p:sp>
      <p:grpSp>
        <p:nvGrpSpPr>
          <p:cNvPr id="97284" name="Group 4"/>
          <p:cNvGrpSpPr>
            <a:grpSpLocks/>
          </p:cNvGrpSpPr>
          <p:nvPr/>
        </p:nvGrpSpPr>
        <p:grpSpPr bwMode="auto">
          <a:xfrm>
            <a:off x="2514600" y="3284538"/>
            <a:ext cx="1828800" cy="1585912"/>
            <a:chOff x="3780" y="1284"/>
            <a:chExt cx="2880" cy="2496"/>
          </a:xfrm>
        </p:grpSpPr>
        <p:sp>
          <p:nvSpPr>
            <p:cNvPr id="97285" name="Rectangle 5"/>
            <p:cNvSpPr>
              <a:spLocks noChangeArrowheads="1"/>
            </p:cNvSpPr>
            <p:nvPr/>
          </p:nvSpPr>
          <p:spPr bwMode="auto">
            <a:xfrm>
              <a:off x="5580" y="1284"/>
              <a:ext cx="1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+</a:t>
              </a:r>
            </a:p>
            <a:p>
              <a:endParaRPr lang="en-US" altLang="zh-CN"/>
            </a:p>
          </p:txBody>
        </p:sp>
        <p:sp>
          <p:nvSpPr>
            <p:cNvPr id="97286" name="Line 6"/>
            <p:cNvSpPr>
              <a:spLocks noChangeShapeType="1"/>
            </p:cNvSpPr>
            <p:nvPr/>
          </p:nvSpPr>
          <p:spPr bwMode="auto">
            <a:xfrm flipV="1">
              <a:off x="4860" y="1596"/>
              <a:ext cx="54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7" name="Line 7"/>
            <p:cNvSpPr>
              <a:spLocks noChangeShapeType="1"/>
            </p:cNvSpPr>
            <p:nvPr/>
          </p:nvSpPr>
          <p:spPr bwMode="auto">
            <a:xfrm flipH="1" flipV="1">
              <a:off x="5940" y="1596"/>
              <a:ext cx="54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8" name="Rectangle 8"/>
            <p:cNvSpPr>
              <a:spLocks noChangeArrowheads="1"/>
            </p:cNvSpPr>
            <p:nvPr/>
          </p:nvSpPr>
          <p:spPr bwMode="auto">
            <a:xfrm>
              <a:off x="4680" y="2376"/>
              <a:ext cx="1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+</a:t>
              </a:r>
            </a:p>
            <a:p>
              <a:endParaRPr lang="en-US" altLang="zh-CN"/>
            </a:p>
          </p:txBody>
        </p:sp>
        <p:sp>
          <p:nvSpPr>
            <p:cNvPr id="97289" name="Rectangle 9"/>
            <p:cNvSpPr>
              <a:spLocks noChangeArrowheads="1"/>
            </p:cNvSpPr>
            <p:nvPr/>
          </p:nvSpPr>
          <p:spPr bwMode="auto">
            <a:xfrm>
              <a:off x="6480" y="2376"/>
              <a:ext cx="1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5</a:t>
              </a:r>
            </a:p>
            <a:p>
              <a:endParaRPr lang="en-US" altLang="zh-CN"/>
            </a:p>
          </p:txBody>
        </p:sp>
        <p:sp>
          <p:nvSpPr>
            <p:cNvPr id="97290" name="Line 10"/>
            <p:cNvSpPr>
              <a:spLocks noChangeShapeType="1"/>
            </p:cNvSpPr>
            <p:nvPr/>
          </p:nvSpPr>
          <p:spPr bwMode="auto">
            <a:xfrm flipV="1">
              <a:off x="3960" y="2688"/>
              <a:ext cx="54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1" name="Line 11"/>
            <p:cNvSpPr>
              <a:spLocks noChangeShapeType="1"/>
            </p:cNvSpPr>
            <p:nvPr/>
          </p:nvSpPr>
          <p:spPr bwMode="auto">
            <a:xfrm flipH="1" flipV="1">
              <a:off x="5040" y="2688"/>
              <a:ext cx="54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2" name="Rectangle 12"/>
            <p:cNvSpPr>
              <a:spLocks noChangeArrowheads="1"/>
            </p:cNvSpPr>
            <p:nvPr/>
          </p:nvSpPr>
          <p:spPr bwMode="auto">
            <a:xfrm>
              <a:off x="3780" y="3468"/>
              <a:ext cx="1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3</a:t>
              </a:r>
            </a:p>
            <a:p>
              <a:endParaRPr lang="en-US" altLang="zh-CN"/>
            </a:p>
          </p:txBody>
        </p:sp>
        <p:sp>
          <p:nvSpPr>
            <p:cNvPr id="97293" name="Rectangle 13"/>
            <p:cNvSpPr>
              <a:spLocks noChangeArrowheads="1"/>
            </p:cNvSpPr>
            <p:nvPr/>
          </p:nvSpPr>
          <p:spPr bwMode="auto">
            <a:xfrm>
              <a:off x="5580" y="3468"/>
              <a:ext cx="18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/>
                <a:t>4</a:t>
              </a:r>
            </a:p>
            <a:p>
              <a:endParaRPr lang="en-US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pseudo-code for constructing the syntax tree(1) </a:t>
            </a:r>
            <a:endParaRPr lang="zh-CN" altLang="en-US" sz="400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function </a:t>
            </a:r>
            <a:r>
              <a:rPr lang="en-US" altLang="zh-CN" sz="2400"/>
              <a:t>exp : 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 </a:t>
            </a:r>
            <a:r>
              <a:rPr lang="en-US" altLang="zh-CN" sz="2400" b="1"/>
              <a:t>var</a:t>
            </a:r>
            <a:r>
              <a:rPr lang="en-US" altLang="zh-CN" sz="2400"/>
              <a:t> temp, newtemp: 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 </a:t>
            </a:r>
            <a:r>
              <a:rPr lang="en-US" altLang="zh-CN" sz="2400" b="1"/>
              <a:t>begin</a:t>
            </a: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    temp:=term;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    </a:t>
            </a:r>
            <a:r>
              <a:rPr lang="en-US" altLang="zh-CN" sz="2400" b="1"/>
              <a:t>while</a:t>
            </a:r>
            <a:r>
              <a:rPr lang="en-US" altLang="zh-CN" sz="2400"/>
              <a:t> token=</a:t>
            </a:r>
            <a:r>
              <a:rPr lang="en-US" altLang="zh-CN" sz="2400" b="1"/>
              <a:t>+ or</a:t>
            </a:r>
            <a:r>
              <a:rPr lang="en-US" altLang="zh-CN" sz="2400"/>
              <a:t> token = - </a:t>
            </a:r>
            <a:r>
              <a:rPr lang="en-US" altLang="zh-CN" sz="2400" b="1"/>
              <a:t>do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	case</a:t>
            </a:r>
            <a:r>
              <a:rPr lang="en-US" altLang="zh-CN" sz="2400"/>
              <a:t> token of</a:t>
            </a: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	+</a:t>
            </a:r>
            <a:r>
              <a:rPr lang="en-US" altLang="zh-CN" sz="2400"/>
              <a:t> : match(</a:t>
            </a:r>
            <a:r>
              <a:rPr lang="en-US" altLang="zh-CN" sz="2400" b="1"/>
              <a:t>+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			newtemp:=makeOpNode(+);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			leftChild(newtemp):=temp;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			rightChild(newtemp):=term;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			temp=newtemp;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pseudo-code for constructing the syntax tree(2) </a:t>
            </a:r>
            <a:endParaRPr lang="zh-CN" altLang="en-US" sz="400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b="1"/>
              <a:t>		-</a:t>
            </a:r>
            <a:r>
              <a:rPr lang="en-US" altLang="zh-CN" sz="2400"/>
              <a:t>:match(</a:t>
            </a:r>
            <a:r>
              <a:rPr lang="en-US" altLang="zh-CN" sz="2400" b="1"/>
              <a:t>-</a:t>
            </a:r>
            <a:r>
              <a:rPr lang="en-US" altLang="zh-CN" sz="240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		newtemp:=makeOpNode(-);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		leftChild(newtemp):=temp;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		rightChild(newtemp):=term;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		temp=newtemp;</a:t>
            </a:r>
            <a:endParaRPr lang="en-US" altLang="zh-CN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b="1"/>
              <a:t>end case</a:t>
            </a:r>
            <a:r>
              <a:rPr lang="en-US" altLang="zh-CN" sz="240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          </a:t>
            </a:r>
            <a:r>
              <a:rPr lang="en-US" altLang="zh-CN" sz="2400" b="1"/>
              <a:t>end while</a:t>
            </a:r>
            <a:r>
              <a:rPr lang="en-US" altLang="zh-CN" sz="240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                </a:t>
            </a:r>
            <a:r>
              <a:rPr lang="en-US" altLang="zh-CN" sz="2400" b="1"/>
              <a:t>return</a:t>
            </a:r>
            <a:r>
              <a:rPr lang="en-US" altLang="zh-CN" sz="2400"/>
              <a:t> temp;</a:t>
            </a:r>
            <a:endParaRPr lang="en-US" altLang="zh-CN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b="1"/>
              <a:t>end</a:t>
            </a:r>
            <a:r>
              <a:rPr lang="en-US" altLang="zh-CN" sz="2400"/>
              <a:t> exp;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 simpler one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function</a:t>
            </a:r>
            <a:r>
              <a:rPr lang="en-US" altLang="zh-CN" sz="2000"/>
              <a:t> exp : 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var</a:t>
            </a:r>
            <a:r>
              <a:rPr lang="en-US" altLang="zh-CN" sz="2000"/>
              <a:t> temp, newtemp: 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</a:t>
            </a:r>
            <a:r>
              <a:rPr lang="en-US" altLang="zh-CN" sz="2000" b="1"/>
              <a:t>begin</a:t>
            </a: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temp:=term;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</a:t>
            </a:r>
            <a:r>
              <a:rPr lang="en-US" altLang="zh-CN" sz="2000" b="1"/>
              <a:t>while</a:t>
            </a:r>
            <a:r>
              <a:rPr lang="en-US" altLang="zh-CN" sz="2000"/>
              <a:t> token=+ or token = - </a:t>
            </a:r>
            <a:r>
              <a:rPr lang="en-US" altLang="zh-CN" sz="2000" b="1"/>
              <a:t>do</a:t>
            </a: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			newtemp:=makeOpNode(token);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			match(token);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			leftChild(newtemp):=temp;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			rightChild(newtemp):=term;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			temp=newtemp;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     </a:t>
            </a:r>
            <a:r>
              <a:rPr lang="en-US" altLang="zh-CN" sz="2000" b="1"/>
              <a:t>end while</a:t>
            </a:r>
            <a:r>
              <a:rPr lang="en-US" altLang="zh-CN" sz="200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              </a:t>
            </a:r>
            <a:r>
              <a:rPr lang="en-US" altLang="zh-CN" sz="2000" b="1"/>
              <a:t>return</a:t>
            </a:r>
            <a:r>
              <a:rPr lang="en-US" altLang="zh-CN" sz="2000"/>
              <a:t> temp;</a:t>
            </a:r>
            <a:endParaRPr lang="en-US" altLang="zh-CN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end</a:t>
            </a:r>
            <a:r>
              <a:rPr lang="en-US" altLang="zh-CN" sz="2000"/>
              <a:t> exp;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pseudo-code for the if-statement procedure (1)</a:t>
            </a:r>
            <a:endParaRPr lang="zh-CN" altLang="en-US" sz="400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function</a:t>
            </a:r>
            <a:r>
              <a:rPr lang="en-US" altLang="zh-CN" sz="2800"/>
              <a:t> ifstatement: 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</a:t>
            </a:r>
            <a:r>
              <a:rPr lang="en-US" altLang="zh-CN" sz="2800" b="1"/>
              <a:t>var</a:t>
            </a:r>
            <a:r>
              <a:rPr lang="en-US" altLang="zh-CN" sz="2800"/>
              <a:t> temp:syntaxTree;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</a:t>
            </a:r>
            <a:r>
              <a:rPr lang="en-US" altLang="zh-CN" sz="2800" b="1"/>
              <a:t>begin</a:t>
            </a: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match(</a:t>
            </a:r>
            <a:r>
              <a:rPr lang="en-US" altLang="zh-CN" sz="2800" b="1"/>
              <a:t>if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match(</a:t>
            </a:r>
            <a:r>
              <a:rPr lang="en-US" altLang="zh-CN" sz="2800" b="1"/>
              <a:t>(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temp:= makeStmtNode(</a:t>
            </a:r>
            <a:r>
              <a:rPr lang="en-US" altLang="zh-CN" sz="2800" b="1"/>
              <a:t>if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testChild(temp):=exp;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match(</a:t>
            </a:r>
            <a:r>
              <a:rPr lang="en-US" altLang="zh-CN" sz="2800" b="1"/>
              <a:t>)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    thenChild(temp):=statement;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The pseudo-code for the if-statement procedure (2)</a:t>
            </a:r>
            <a:endParaRPr lang="zh-CN" altLang="en-US" sz="400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zh-CN"/>
              <a:t>     </a:t>
            </a:r>
            <a:r>
              <a:rPr lang="en-US" altLang="zh-CN" b="1"/>
              <a:t>if</a:t>
            </a:r>
            <a:r>
              <a:rPr lang="en-US" altLang="zh-CN"/>
              <a:t> token= </a:t>
            </a:r>
            <a:r>
              <a:rPr lang="en-US" altLang="zh-CN" b="1"/>
              <a:t>else then</a:t>
            </a:r>
            <a:endParaRPr lang="en-US" altLang="zh-CN"/>
          </a:p>
          <a:p>
            <a:pPr>
              <a:buFontTx/>
              <a:buNone/>
            </a:pPr>
            <a:r>
              <a:rPr lang="en-US" altLang="zh-CN"/>
              <a:t>       match(</a:t>
            </a:r>
            <a:r>
              <a:rPr lang="en-US" altLang="zh-CN" b="1"/>
              <a:t>else</a:t>
            </a:r>
            <a:r>
              <a:rPr lang="en-US" altLang="zh-CN"/>
              <a:t>);</a:t>
            </a:r>
          </a:p>
          <a:p>
            <a:pPr>
              <a:buFontTx/>
              <a:buNone/>
            </a:pPr>
            <a:r>
              <a:rPr lang="en-US" altLang="zh-CN"/>
              <a:t>       elseChild(temp):=statement;</a:t>
            </a:r>
          </a:p>
          <a:p>
            <a:pPr>
              <a:buFontTx/>
              <a:buNone/>
            </a:pPr>
            <a:r>
              <a:rPr lang="en-US" altLang="zh-CN"/>
              <a:t>     </a:t>
            </a:r>
            <a:r>
              <a:rPr lang="en-US" altLang="zh-CN" b="1"/>
              <a:t>else</a:t>
            </a:r>
            <a:endParaRPr lang="en-US" altLang="zh-CN"/>
          </a:p>
          <a:p>
            <a:pPr>
              <a:buFontTx/>
              <a:buNone/>
            </a:pPr>
            <a:r>
              <a:rPr lang="en-US" altLang="zh-CN"/>
              <a:t>       ElseChild(temp):=nil;</a:t>
            </a:r>
          </a:p>
          <a:p>
            <a:pPr>
              <a:buFontTx/>
              <a:buNone/>
            </a:pPr>
            <a:r>
              <a:rPr lang="en-US" altLang="zh-CN"/>
              <a:t>     </a:t>
            </a:r>
            <a:r>
              <a:rPr lang="en-US" altLang="zh-CN" b="1"/>
              <a:t>end if</a:t>
            </a:r>
            <a:r>
              <a:rPr lang="en-US" altLang="zh-CN"/>
              <a:t>;</a:t>
            </a:r>
          </a:p>
          <a:p>
            <a:pPr>
              <a:buFontTx/>
              <a:buNone/>
            </a:pPr>
            <a:r>
              <a:rPr lang="en-US" altLang="zh-CN"/>
              <a:t>  </a:t>
            </a:r>
            <a:r>
              <a:rPr lang="en-US" altLang="zh-CN" b="1"/>
              <a:t>end</a:t>
            </a:r>
            <a:r>
              <a:rPr lang="en-US" altLang="zh-CN"/>
              <a:t> ifstatement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4.1.3 Further Decision Problems</a:t>
            </a:r>
            <a:endParaRPr lang="zh-CN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More formal methods to deal with complex situation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25475" indent="-625475">
              <a:buFontTx/>
              <a:buNone/>
            </a:pPr>
            <a:r>
              <a:rPr lang="en-US" altLang="zh-CN"/>
              <a:t>(1) It may be difficult to convert a grammar in BNF into EBNF form;</a:t>
            </a:r>
          </a:p>
          <a:p>
            <a:pPr marL="625475" indent="-625475">
              <a:buFontTx/>
              <a:buNone/>
            </a:pPr>
            <a:r>
              <a:rPr lang="en-US" altLang="zh-CN"/>
              <a:t>(2) It is difficult to decide when to use the choice A →αand the choice A →β;</a:t>
            </a:r>
          </a:p>
          <a:p>
            <a:pPr marL="625475" indent="-625475">
              <a:buFontTx/>
              <a:buNone/>
            </a:pPr>
            <a:r>
              <a:rPr lang="en-US" altLang="zh-CN"/>
              <a:t>	</a:t>
            </a:r>
            <a:r>
              <a:rPr lang="en-US" altLang="zh-CN">
                <a:solidFill>
                  <a:srgbClr val="FF3300"/>
                </a:solidFill>
              </a:rPr>
              <a:t>if both α andβ begin with non-terminals</a:t>
            </a:r>
            <a:r>
              <a:rPr lang="en-US" altLang="zh-CN"/>
              <a:t>. Such a decision problem requires the computation of the </a:t>
            </a:r>
            <a:r>
              <a:rPr lang="en-US" altLang="zh-CN" b="1"/>
              <a:t>First Sets</a:t>
            </a:r>
            <a:r>
              <a:rPr lang="en-US" altLang="zh-CN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More formal methods to deal with complex situation</a:t>
            </a:r>
            <a:r>
              <a:rPr lang="en-US" altLang="zh-CN" sz="4000"/>
              <a:t> </a:t>
            </a:r>
            <a:endParaRPr lang="zh-CN" altLang="en-US" sz="400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 altLang="zh-CN" sz="2800"/>
              <a:t>(3) It may be necessary to know what token legally coming from the non-terminal A, </a:t>
            </a:r>
            <a:r>
              <a:rPr lang="en-US" altLang="zh-CN" sz="2800">
                <a:solidFill>
                  <a:srgbClr val="FF3300"/>
                </a:solidFill>
              </a:rPr>
              <a:t>in writing the code for an ε-production: A→ε</a:t>
            </a:r>
            <a:r>
              <a:rPr lang="en-US" altLang="zh-CN" sz="2800"/>
              <a:t>. Such tokens indicate A may disappear at this point in the parse. This set is called the </a:t>
            </a:r>
            <a:r>
              <a:rPr lang="en-US" altLang="zh-CN" sz="2800" b="1"/>
              <a:t>Follow Set</a:t>
            </a:r>
            <a:r>
              <a:rPr lang="en-US" altLang="zh-CN" sz="2800"/>
              <a:t> of A.</a:t>
            </a:r>
          </a:p>
          <a:p>
            <a:pPr marL="533400" indent="-533400">
              <a:buFontTx/>
              <a:buNone/>
            </a:pPr>
            <a:r>
              <a:rPr lang="en-US" altLang="zh-CN" sz="2800"/>
              <a:t>(4) It requires computing the First and Follow sets in order to </a:t>
            </a:r>
            <a:r>
              <a:rPr lang="en-US" altLang="zh-CN" sz="2800">
                <a:solidFill>
                  <a:srgbClr val="FF3300"/>
                </a:solidFill>
              </a:rPr>
              <a:t>detect the errors as early as possible</a:t>
            </a:r>
            <a:r>
              <a:rPr lang="en-US" altLang="zh-CN" sz="2800"/>
              <a:t>. Such as </a:t>
            </a:r>
            <a:r>
              <a:rPr lang="en-US" altLang="zh-CN" sz="2800">
                <a:latin typeface="Arial"/>
              </a:rPr>
              <a:t>“</a:t>
            </a:r>
            <a:r>
              <a:rPr lang="en-US" altLang="zh-CN" sz="2800"/>
              <a:t>)3-2)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, the parse will descend from exp to term to factor before an error is reported.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 LL(1) PARSING</a:t>
            </a:r>
            <a:endParaRPr lang="zh-CN" altLang="en-US" b="1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Concept of Top-Down Parsing(1)</a:t>
            </a:r>
            <a:endParaRPr lang="zh-CN" alt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671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It</a:t>
            </a:r>
            <a:r>
              <a:rPr lang="en-US" altLang="zh-CN" sz="2800" i="1"/>
              <a:t> </a:t>
            </a:r>
            <a:r>
              <a:rPr lang="en-US" altLang="zh-CN" sz="2800"/>
              <a:t>parses an input string of tokens by </a:t>
            </a:r>
            <a:r>
              <a:rPr lang="en-US" altLang="zh-CN" sz="2800" i="1">
                <a:solidFill>
                  <a:srgbClr val="FF3300"/>
                </a:solidFill>
              </a:rPr>
              <a:t>tracing out the steps</a:t>
            </a:r>
            <a:r>
              <a:rPr lang="en-US" altLang="zh-CN" sz="2800">
                <a:solidFill>
                  <a:srgbClr val="FF3300"/>
                </a:solidFill>
              </a:rPr>
              <a:t> in a leftmost derivation</a:t>
            </a:r>
            <a:r>
              <a:rPr lang="en-US" altLang="zh-CN" sz="2800"/>
              <a:t>.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And the implied traversal of the parse tree is a preorder traversal and, thus, occurs </a:t>
            </a:r>
            <a:r>
              <a:rPr lang="en-US" altLang="zh-CN" sz="2400">
                <a:solidFill>
                  <a:srgbClr val="FF3300"/>
                </a:solidFill>
              </a:rPr>
              <a:t>from the root to the leaves</a:t>
            </a:r>
            <a:r>
              <a:rPr lang="en-US" altLang="zh-CN" sz="2400"/>
              <a:t>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The example: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number + number,   and corresponds to the parse tree</a:t>
            </a:r>
            <a:endParaRPr lang="zh-CN" altLang="en-US" sz="2400"/>
          </a:p>
        </p:txBody>
      </p:sp>
      <p:grpSp>
        <p:nvGrpSpPr>
          <p:cNvPr id="68612" name="Group 4"/>
          <p:cNvGrpSpPr>
            <a:grpSpLocks/>
          </p:cNvGrpSpPr>
          <p:nvPr/>
        </p:nvGrpSpPr>
        <p:grpSpPr bwMode="auto">
          <a:xfrm>
            <a:off x="2522538" y="4508500"/>
            <a:ext cx="3344862" cy="1882775"/>
            <a:chOff x="4320" y="3624"/>
            <a:chExt cx="3600" cy="2964"/>
          </a:xfrm>
        </p:grpSpPr>
        <p:sp>
          <p:nvSpPr>
            <p:cNvPr id="68613" name="Line 5"/>
            <p:cNvSpPr>
              <a:spLocks noChangeShapeType="1"/>
            </p:cNvSpPr>
            <p:nvPr/>
          </p:nvSpPr>
          <p:spPr bwMode="auto">
            <a:xfrm flipH="1">
              <a:off x="4680" y="4092"/>
              <a:ext cx="108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14" name="Rectangle 6"/>
            <p:cNvSpPr>
              <a:spLocks noChangeArrowheads="1"/>
            </p:cNvSpPr>
            <p:nvPr/>
          </p:nvSpPr>
          <p:spPr bwMode="auto">
            <a:xfrm>
              <a:off x="5940" y="3624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8615" name="Line 7"/>
            <p:cNvSpPr>
              <a:spLocks noChangeShapeType="1"/>
            </p:cNvSpPr>
            <p:nvPr/>
          </p:nvSpPr>
          <p:spPr bwMode="auto">
            <a:xfrm flipH="1">
              <a:off x="6120" y="4092"/>
              <a:ext cx="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16" name="Line 8"/>
            <p:cNvSpPr>
              <a:spLocks noChangeShapeType="1"/>
            </p:cNvSpPr>
            <p:nvPr/>
          </p:nvSpPr>
          <p:spPr bwMode="auto">
            <a:xfrm>
              <a:off x="6480" y="4092"/>
              <a:ext cx="108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450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594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op</a:t>
              </a:r>
            </a:p>
            <a:p>
              <a:endParaRPr lang="en-US" altLang="zh-CN" b="1"/>
            </a:p>
          </p:txBody>
        </p:sp>
        <p:sp>
          <p:nvSpPr>
            <p:cNvPr id="68619" name="Rectangle 11"/>
            <p:cNvSpPr>
              <a:spLocks noChangeArrowheads="1"/>
            </p:cNvSpPr>
            <p:nvPr/>
          </p:nvSpPr>
          <p:spPr bwMode="auto">
            <a:xfrm>
              <a:off x="738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8620" name="Line 12"/>
            <p:cNvSpPr>
              <a:spLocks noChangeShapeType="1"/>
            </p:cNvSpPr>
            <p:nvPr/>
          </p:nvSpPr>
          <p:spPr bwMode="auto">
            <a:xfrm flipH="1">
              <a:off x="468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1" name="Line 13"/>
            <p:cNvSpPr>
              <a:spLocks noChangeShapeType="1"/>
            </p:cNvSpPr>
            <p:nvPr/>
          </p:nvSpPr>
          <p:spPr bwMode="auto">
            <a:xfrm flipH="1">
              <a:off x="612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2" name="Line 14"/>
            <p:cNvSpPr>
              <a:spLocks noChangeShapeType="1"/>
            </p:cNvSpPr>
            <p:nvPr/>
          </p:nvSpPr>
          <p:spPr bwMode="auto">
            <a:xfrm flipH="1">
              <a:off x="756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3" name="Rectangle 15"/>
            <p:cNvSpPr>
              <a:spLocks noChangeArrowheads="1"/>
            </p:cNvSpPr>
            <p:nvPr/>
          </p:nvSpPr>
          <p:spPr bwMode="auto">
            <a:xfrm>
              <a:off x="6120" y="6276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/>
                <a:t>+</a:t>
              </a:r>
            </a:p>
            <a:p>
              <a:endParaRPr lang="en-US" altLang="zh-CN" b="1"/>
            </a:p>
          </p:txBody>
        </p:sp>
        <p:sp>
          <p:nvSpPr>
            <p:cNvPr id="68624" name="Rectangle 16"/>
            <p:cNvSpPr>
              <a:spLocks noChangeArrowheads="1"/>
            </p:cNvSpPr>
            <p:nvPr/>
          </p:nvSpPr>
          <p:spPr bwMode="auto">
            <a:xfrm>
              <a:off x="4320" y="6276"/>
              <a:ext cx="72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number</a:t>
              </a:r>
            </a:p>
            <a:p>
              <a:endParaRPr lang="en-US" altLang="zh-CN" b="1"/>
            </a:p>
          </p:txBody>
        </p:sp>
        <p:sp>
          <p:nvSpPr>
            <p:cNvPr id="68625" name="Rectangle 17"/>
            <p:cNvSpPr>
              <a:spLocks noChangeArrowheads="1"/>
            </p:cNvSpPr>
            <p:nvPr/>
          </p:nvSpPr>
          <p:spPr bwMode="auto">
            <a:xfrm>
              <a:off x="7200" y="6276"/>
              <a:ext cx="72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number</a:t>
              </a:r>
            </a:p>
            <a:p>
              <a:endParaRPr lang="en-US" altLang="zh-CN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4.2.1 The Basic Method of LL(1) Parsing</a:t>
            </a:r>
            <a:endParaRPr lang="zh-CN" altLang="en-US" b="1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	</a:t>
            </a:r>
            <a:r>
              <a:rPr lang="en-US" altLang="zh-CN"/>
              <a:t>Main idea</a:t>
            </a:r>
            <a:endParaRPr lang="zh-CN" alt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LL(1) Parsing uses an explicit stack rather than recursive calls to perform a parse</a:t>
            </a:r>
          </a:p>
          <a:p>
            <a:r>
              <a:rPr lang="en-US" altLang="zh-CN" sz="2800"/>
              <a:t>An example: </a:t>
            </a:r>
          </a:p>
          <a:p>
            <a:pPr lvl="1"/>
            <a:r>
              <a:rPr lang="en-US" altLang="zh-CN" sz="2400"/>
              <a:t>a simple grammar for the strings of balanced parentheses:</a:t>
            </a:r>
          </a:p>
          <a:p>
            <a:pPr lvl="1">
              <a:buFontTx/>
              <a:buNone/>
            </a:pPr>
            <a:r>
              <a:rPr lang="en-US" altLang="zh-CN" sz="2400"/>
              <a:t>		S→(S) S∣ε</a:t>
            </a:r>
          </a:p>
          <a:p>
            <a:r>
              <a:rPr lang="en-US" altLang="zh-CN" sz="2800"/>
              <a:t>The following table shows the actions of a top-down parser given this grammar and the string ( )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24" name="Rectangle 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Table of Actions</a:t>
            </a:r>
          </a:p>
        </p:txBody>
      </p:sp>
      <p:graphicFrame>
        <p:nvGraphicFramePr>
          <p:cNvPr id="112823" name="Group 18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1"/>
        </p:xfrm>
        <a:graphic>
          <a:graphicData uri="http://schemas.openxmlformats.org/drawingml/2006/table">
            <a:tbl>
              <a:tblPr/>
              <a:tblGrid>
                <a:gridCol w="998538"/>
                <a:gridCol w="2259012"/>
                <a:gridCol w="2257425"/>
                <a:gridCol w="2257425"/>
              </a:tblGrid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Steps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Parsing Stack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Input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Action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) 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S→(S) 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$S)S(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 ) 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)$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match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$S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S→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ε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$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accept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General Schematic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A top-down parser begins by pushing the start symbol onto the stack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It accepts an input string if, after a series of actions, the stack and the input become empty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 A general schematic for a successful top-down parse: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$ StartSymbol        Inputstring$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				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 //one of the two actions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		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                //one of the two actions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$                           $  accept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Two Actions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The two actions</a:t>
            </a:r>
            <a:endParaRPr lang="en-US" altLang="zh-CN" sz="2400"/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Generate</a:t>
            </a:r>
            <a:r>
              <a:rPr lang="en-US" altLang="zh-CN" sz="2000"/>
              <a:t>: Replace a non-terminal A at the top of the stack by a string α(in reverse) using a grammar rule A →α, and</a:t>
            </a:r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Match</a:t>
            </a:r>
            <a:r>
              <a:rPr lang="en-US" altLang="zh-CN" sz="2000"/>
              <a:t>: Match a token on top of the stack with the next input token.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The list of generating actions in the above table: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S =&gt; (S)S    [S→(S) S]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  =&gt; ( )S    [S→ε]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                   =&gt; ( )     [S→ε]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Which corresponds precisely to the steps in a leftmost derivation of string ( ).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This is the characteristic of top-down parsing.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4.2.2 The LL(1) Parsing Table and Algorithm</a:t>
            </a:r>
            <a:endParaRPr lang="zh-CN" altLang="en-US" b="1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4.2.3 Left Recursion Removal and Left Factoring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4.2.4 Syntax Tree Construction in LL(1) Parsing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One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Concept of Top-Down Parsing(2)</a:t>
            </a:r>
            <a:endParaRPr lang="zh-CN" alt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6717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The example:  number + number,   and corresponds to the parse tree</a:t>
            </a:r>
          </a:p>
          <a:p>
            <a:pPr>
              <a:lnSpc>
                <a:spcPct val="80000"/>
              </a:lnSpc>
            </a:pPr>
            <a:r>
              <a:rPr lang="en-US" altLang="zh-CN" sz="2400"/>
              <a:t>The above parse tree is corresponds to the leftmost derivations: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/>
              <a:t>(1)     </a:t>
            </a:r>
            <a:r>
              <a:rPr lang="en-US" altLang="zh-CN" sz="1800" i="1"/>
              <a:t>exp </a:t>
            </a:r>
            <a:r>
              <a:rPr lang="en-US" altLang="zh-CN" sz="1800"/>
              <a:t>=&gt; </a:t>
            </a:r>
            <a:r>
              <a:rPr lang="en-US" altLang="zh-CN" sz="1800" i="1"/>
              <a:t>exp op exp</a:t>
            </a:r>
            <a:endParaRPr lang="en-US" altLang="zh-CN" sz="18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/>
              <a:t>(2)          =&gt; </a:t>
            </a:r>
            <a:r>
              <a:rPr lang="en-US" altLang="zh-CN" sz="1800" b="1" i="1"/>
              <a:t>number</a:t>
            </a:r>
            <a:r>
              <a:rPr lang="en-US" altLang="zh-CN" sz="1800"/>
              <a:t> </a:t>
            </a:r>
            <a:r>
              <a:rPr lang="en-US" altLang="zh-CN" sz="1800" i="1"/>
              <a:t>op exp</a:t>
            </a:r>
            <a:endParaRPr lang="en-US" altLang="zh-CN" sz="18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/>
              <a:t>(3)          =&gt; </a:t>
            </a:r>
            <a:r>
              <a:rPr lang="en-US" altLang="zh-CN" sz="1800" b="1" i="1"/>
              <a:t>number</a:t>
            </a:r>
            <a:r>
              <a:rPr lang="en-US" altLang="zh-CN" sz="1800"/>
              <a:t> + </a:t>
            </a:r>
            <a:r>
              <a:rPr lang="en-US" altLang="zh-CN" sz="1800" i="1"/>
              <a:t>exp</a:t>
            </a:r>
            <a:endParaRPr lang="en-US" altLang="zh-CN" sz="18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/>
              <a:t>(4)          =&gt; </a:t>
            </a:r>
            <a:r>
              <a:rPr lang="en-US" altLang="zh-CN" sz="1800" b="1" i="1"/>
              <a:t>number</a:t>
            </a:r>
            <a:r>
              <a:rPr lang="en-US" altLang="zh-CN" sz="1800"/>
              <a:t> + </a:t>
            </a:r>
            <a:r>
              <a:rPr lang="en-US" altLang="zh-CN" sz="1800" b="1" i="1"/>
              <a:t>number</a:t>
            </a:r>
            <a:endParaRPr lang="en-US" altLang="zh-CN" sz="1800"/>
          </a:p>
          <a:p>
            <a:pPr lvl="1">
              <a:lnSpc>
                <a:spcPct val="80000"/>
              </a:lnSpc>
            </a:pPr>
            <a:endParaRPr lang="zh-CN" altLang="en-US" sz="2000"/>
          </a:p>
        </p:txBody>
      </p:sp>
      <p:grpSp>
        <p:nvGrpSpPr>
          <p:cNvPr id="69636" name="Group 4"/>
          <p:cNvGrpSpPr>
            <a:grpSpLocks/>
          </p:cNvGrpSpPr>
          <p:nvPr/>
        </p:nvGrpSpPr>
        <p:grpSpPr bwMode="auto">
          <a:xfrm>
            <a:off x="2522538" y="4508500"/>
            <a:ext cx="3344862" cy="1882775"/>
            <a:chOff x="4320" y="3624"/>
            <a:chExt cx="3600" cy="2964"/>
          </a:xfrm>
        </p:grpSpPr>
        <p:sp>
          <p:nvSpPr>
            <p:cNvPr id="69637" name="Line 5"/>
            <p:cNvSpPr>
              <a:spLocks noChangeShapeType="1"/>
            </p:cNvSpPr>
            <p:nvPr/>
          </p:nvSpPr>
          <p:spPr bwMode="auto">
            <a:xfrm flipH="1">
              <a:off x="4680" y="4092"/>
              <a:ext cx="108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38" name="Rectangle 6"/>
            <p:cNvSpPr>
              <a:spLocks noChangeArrowheads="1"/>
            </p:cNvSpPr>
            <p:nvPr/>
          </p:nvSpPr>
          <p:spPr bwMode="auto">
            <a:xfrm>
              <a:off x="5940" y="3624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9639" name="Line 7"/>
            <p:cNvSpPr>
              <a:spLocks noChangeShapeType="1"/>
            </p:cNvSpPr>
            <p:nvPr/>
          </p:nvSpPr>
          <p:spPr bwMode="auto">
            <a:xfrm flipH="1">
              <a:off x="6120" y="4092"/>
              <a:ext cx="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0" name="Line 8"/>
            <p:cNvSpPr>
              <a:spLocks noChangeShapeType="1"/>
            </p:cNvSpPr>
            <p:nvPr/>
          </p:nvSpPr>
          <p:spPr bwMode="auto">
            <a:xfrm>
              <a:off x="6480" y="4092"/>
              <a:ext cx="1080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1" name="Rectangle 9"/>
            <p:cNvSpPr>
              <a:spLocks noChangeArrowheads="1"/>
            </p:cNvSpPr>
            <p:nvPr/>
          </p:nvSpPr>
          <p:spPr bwMode="auto">
            <a:xfrm>
              <a:off x="450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9642" name="Rectangle 10"/>
            <p:cNvSpPr>
              <a:spLocks noChangeArrowheads="1"/>
            </p:cNvSpPr>
            <p:nvPr/>
          </p:nvSpPr>
          <p:spPr bwMode="auto">
            <a:xfrm>
              <a:off x="594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op</a:t>
              </a:r>
            </a:p>
            <a:p>
              <a:endParaRPr lang="en-US" altLang="zh-CN" b="1"/>
            </a:p>
          </p:txBody>
        </p:sp>
        <p:sp>
          <p:nvSpPr>
            <p:cNvPr id="69643" name="Rectangle 11"/>
            <p:cNvSpPr>
              <a:spLocks noChangeArrowheads="1"/>
            </p:cNvSpPr>
            <p:nvPr/>
          </p:nvSpPr>
          <p:spPr bwMode="auto">
            <a:xfrm>
              <a:off x="7380" y="5028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exp</a:t>
              </a:r>
            </a:p>
            <a:p>
              <a:endParaRPr lang="en-US" altLang="zh-CN" b="1"/>
            </a:p>
          </p:txBody>
        </p:sp>
        <p:sp>
          <p:nvSpPr>
            <p:cNvPr id="69644" name="Line 12"/>
            <p:cNvSpPr>
              <a:spLocks noChangeShapeType="1"/>
            </p:cNvSpPr>
            <p:nvPr/>
          </p:nvSpPr>
          <p:spPr bwMode="auto">
            <a:xfrm flipH="1">
              <a:off x="468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5" name="Line 13"/>
            <p:cNvSpPr>
              <a:spLocks noChangeShapeType="1"/>
            </p:cNvSpPr>
            <p:nvPr/>
          </p:nvSpPr>
          <p:spPr bwMode="auto">
            <a:xfrm flipH="1">
              <a:off x="612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6" name="Line 14"/>
            <p:cNvSpPr>
              <a:spLocks noChangeShapeType="1"/>
            </p:cNvSpPr>
            <p:nvPr/>
          </p:nvSpPr>
          <p:spPr bwMode="auto">
            <a:xfrm flipH="1">
              <a:off x="7560" y="5496"/>
              <a:ext cx="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7" name="Rectangle 15"/>
            <p:cNvSpPr>
              <a:spLocks noChangeArrowheads="1"/>
            </p:cNvSpPr>
            <p:nvPr/>
          </p:nvSpPr>
          <p:spPr bwMode="auto">
            <a:xfrm>
              <a:off x="6120" y="6276"/>
              <a:ext cx="36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/>
                <a:t>+</a:t>
              </a:r>
            </a:p>
            <a:p>
              <a:endParaRPr lang="en-US" altLang="zh-CN" b="1"/>
            </a:p>
          </p:txBody>
        </p:sp>
        <p:sp>
          <p:nvSpPr>
            <p:cNvPr id="69648" name="Rectangle 16"/>
            <p:cNvSpPr>
              <a:spLocks noChangeArrowheads="1"/>
            </p:cNvSpPr>
            <p:nvPr/>
          </p:nvSpPr>
          <p:spPr bwMode="auto">
            <a:xfrm>
              <a:off x="4320" y="6276"/>
              <a:ext cx="72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number</a:t>
              </a:r>
            </a:p>
            <a:p>
              <a:endParaRPr lang="en-US" altLang="zh-CN" b="1"/>
            </a:p>
          </p:txBody>
        </p:sp>
        <p:sp>
          <p:nvSpPr>
            <p:cNvPr id="69649" name="Rectangle 17"/>
            <p:cNvSpPr>
              <a:spLocks noChangeArrowheads="1"/>
            </p:cNvSpPr>
            <p:nvPr/>
          </p:nvSpPr>
          <p:spPr bwMode="auto">
            <a:xfrm>
              <a:off x="7200" y="6276"/>
              <a:ext cx="720" cy="3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000" b="1" i="1"/>
                <a:t>number</a:t>
              </a:r>
            </a:p>
            <a:p>
              <a:endParaRPr lang="en-US" altLang="zh-CN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Two forms of Top-Down Parsers</a:t>
            </a:r>
            <a:endParaRPr lang="zh-CN" alt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i="1">
                <a:solidFill>
                  <a:srgbClr val="FF3300"/>
                </a:solidFill>
              </a:rPr>
              <a:t>Predictive parsers</a:t>
            </a:r>
            <a:r>
              <a:rPr lang="en-US" altLang="zh-CN" sz="2800">
                <a:solidFill>
                  <a:srgbClr val="FF3300"/>
                </a:solidFill>
              </a:rPr>
              <a:t>:</a:t>
            </a:r>
            <a:r>
              <a:rPr lang="en-US" altLang="zh-CN" sz="2800"/>
              <a:t> </a:t>
            </a:r>
          </a:p>
          <a:p>
            <a:pPr lvl="1"/>
            <a:r>
              <a:rPr lang="en-US" altLang="zh-CN" sz="2400"/>
              <a:t>attempts to predict the next construction in the input string using one or more look-ahead tokens </a:t>
            </a:r>
            <a:endParaRPr lang="en-US" altLang="zh-CN" sz="2400" i="1"/>
          </a:p>
          <a:p>
            <a:r>
              <a:rPr lang="en-US" altLang="zh-CN" sz="2800" i="1">
                <a:solidFill>
                  <a:srgbClr val="FF3300"/>
                </a:solidFill>
              </a:rPr>
              <a:t>Backtracking parsers</a:t>
            </a:r>
            <a:r>
              <a:rPr lang="en-US" altLang="zh-CN" sz="2800"/>
              <a:t>: </a:t>
            </a:r>
          </a:p>
          <a:p>
            <a:pPr lvl="1"/>
            <a:r>
              <a:rPr lang="en-US" altLang="zh-CN" sz="2400"/>
              <a:t>try different possibilities for a parse of the input, backing up an arbitrary amount in the input if one possibility fails. </a:t>
            </a:r>
          </a:p>
          <a:p>
            <a:pPr lvl="1"/>
            <a:r>
              <a:rPr lang="en-US" altLang="zh-CN" sz="2400"/>
              <a:t>It is more powerful but much slower, unsuitable for practical compilers.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Two kinds of Top-Down parsing algorithms</a:t>
            </a:r>
            <a:endParaRPr lang="zh-CN" altLang="en-US" sz="400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i="1">
                <a:solidFill>
                  <a:srgbClr val="FF3300"/>
                </a:solidFill>
              </a:rPr>
              <a:t>Recursive-descent parsing</a:t>
            </a:r>
            <a:r>
              <a:rPr lang="en-US" altLang="zh-CN" sz="2800"/>
              <a:t>: </a:t>
            </a:r>
          </a:p>
          <a:p>
            <a:pPr lvl="1"/>
            <a:r>
              <a:rPr lang="en-US" altLang="zh-CN" sz="2400"/>
              <a:t>is quite versatile and suitable for a handwritten parser.</a:t>
            </a:r>
            <a:endParaRPr lang="en-US" altLang="zh-CN" sz="2400" i="1"/>
          </a:p>
          <a:p>
            <a:r>
              <a:rPr lang="en-US" altLang="zh-CN" sz="2800" i="1">
                <a:solidFill>
                  <a:srgbClr val="FF3300"/>
                </a:solidFill>
              </a:rPr>
              <a:t>LL(1) parsing</a:t>
            </a:r>
            <a:r>
              <a:rPr lang="en-US" altLang="zh-CN" sz="2800"/>
              <a:t>: </a:t>
            </a:r>
          </a:p>
          <a:p>
            <a:pPr lvl="1"/>
            <a:r>
              <a:rPr lang="en-US" altLang="zh-CN" sz="2400"/>
              <a:t>The first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 refers to the fact that it processes the input from left to right; </a:t>
            </a:r>
          </a:p>
          <a:p>
            <a:pPr lvl="1"/>
            <a:r>
              <a:rPr lang="en-US" altLang="zh-CN" sz="2400"/>
              <a:t>The second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 refers to the fact that it traces out a leftmost derivation for the input string; </a:t>
            </a:r>
          </a:p>
          <a:p>
            <a:pPr lvl="1"/>
            <a:r>
              <a:rPr lang="en-US" altLang="zh-CN" sz="2400"/>
              <a:t>The number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1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 means that it uses only one symbol of input to predict the direction of the parse.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Other Contents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i="1">
                <a:solidFill>
                  <a:srgbClr val="FF3300"/>
                </a:solidFill>
              </a:rPr>
              <a:t>Look-Ahead Sets</a:t>
            </a:r>
          </a:p>
          <a:p>
            <a:pPr lvl="1"/>
            <a:r>
              <a:rPr lang="en-US" altLang="zh-CN" sz="2400" i="1"/>
              <a:t>First and Follow sets</a:t>
            </a:r>
            <a:r>
              <a:rPr lang="en-US" altLang="zh-CN" sz="2400"/>
              <a:t>: are required by both recursive-descent parsing and LL(1) parsing.</a:t>
            </a:r>
            <a:endParaRPr lang="en-US" altLang="zh-CN" sz="2400" i="1"/>
          </a:p>
          <a:p>
            <a:r>
              <a:rPr lang="en-US" altLang="zh-CN" sz="2800" i="1">
                <a:solidFill>
                  <a:srgbClr val="FF3300"/>
                </a:solidFill>
              </a:rPr>
              <a:t>A TINY Parser</a:t>
            </a:r>
            <a:endParaRPr lang="en-US" altLang="zh-CN" sz="2800">
              <a:solidFill>
                <a:srgbClr val="FF3300"/>
              </a:solidFill>
            </a:endParaRPr>
          </a:p>
          <a:p>
            <a:pPr lvl="1"/>
            <a:r>
              <a:rPr lang="en-US" altLang="zh-CN" sz="2400"/>
              <a:t>It is constructed by recursive-descent parsing algorithm.</a:t>
            </a:r>
            <a:endParaRPr lang="en-US" altLang="zh-CN" sz="2400" i="1"/>
          </a:p>
          <a:p>
            <a:r>
              <a:rPr lang="en-US" altLang="zh-CN" sz="2800" i="1">
                <a:solidFill>
                  <a:srgbClr val="FF3300"/>
                </a:solidFill>
              </a:rPr>
              <a:t>Error recovery methods</a:t>
            </a:r>
            <a:endParaRPr lang="en-US" altLang="zh-CN" sz="2800">
              <a:solidFill>
                <a:srgbClr val="FF3300"/>
              </a:solidFill>
            </a:endParaRPr>
          </a:p>
          <a:p>
            <a:pPr lvl="1"/>
            <a:r>
              <a:rPr lang="en-US" altLang="zh-CN" sz="2400"/>
              <a:t>The error recovery methods used in Top-Down parsing will be described.</a:t>
            </a:r>
            <a:br>
              <a:rPr lang="en-US" altLang="zh-CN" sz="2400"/>
            </a:b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4.1 Top-Down Parsing by Recursive-Descent </a:t>
            </a:r>
            <a:r>
              <a:rPr lang="en-US" altLang="zh-CN" sz="2800">
                <a:hlinkClick r:id="rId2" action="ppaction://hlinksldjump"/>
              </a:rPr>
              <a:t>[More]</a:t>
            </a: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4.2 LL(1) Parsing </a:t>
            </a:r>
            <a:r>
              <a:rPr lang="en-US" altLang="zh-CN" sz="2800">
                <a:hlinkClick r:id="rId3" action="ppaction://hlinksldjump"/>
              </a:rPr>
              <a:t>[More]</a:t>
            </a: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PART TWO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4.3 First and Follow Sets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4.4 A Recursive-Descent Parser for the TINY Language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800"/>
              <a:t>4.5 Error Recovery in Top-Down Parsers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2084</Words>
  <Application>Microsoft PowerPoint</Application>
  <PresentationFormat>On-screen Show (4:3)</PresentationFormat>
  <Paragraphs>415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Times New Roman</vt:lpstr>
      <vt:lpstr>宋体</vt:lpstr>
      <vt:lpstr>Arial</vt:lpstr>
      <vt:lpstr>Symbol</vt:lpstr>
      <vt:lpstr>默认设计模板</vt:lpstr>
      <vt:lpstr>COMPILER CONSTRUCTION</vt:lpstr>
      <vt:lpstr>4. Top-Dowm Parsing</vt:lpstr>
      <vt:lpstr>The outline of this chapter</vt:lpstr>
      <vt:lpstr>Concept of Top-Down Parsing(1)</vt:lpstr>
      <vt:lpstr>Concept of Top-Down Parsing(2)</vt:lpstr>
      <vt:lpstr>Two forms of Top-Down Parsers</vt:lpstr>
      <vt:lpstr>Two kinds of Top-Down parsing algorithms</vt:lpstr>
      <vt:lpstr>Other Contents</vt:lpstr>
      <vt:lpstr>Contents</vt:lpstr>
      <vt:lpstr>4.1 Top-Down Parsing by Recursive-Descent</vt:lpstr>
      <vt:lpstr>4.1.1 The Basic Method of Recursive-Descent</vt:lpstr>
      <vt:lpstr>The idea of Recursive-Descent Parsing</vt:lpstr>
      <vt:lpstr>A recursive-descent procedure that recognizes a factor </vt:lpstr>
      <vt:lpstr>Match Procedure</vt:lpstr>
      <vt:lpstr>Requiring the Use of EBNF </vt:lpstr>
      <vt:lpstr>The corresponding syntax diagrams </vt:lpstr>
      <vt:lpstr>4.1.2 Repetition and Choice: Using EBNF</vt:lpstr>
      <vt:lpstr>An Example</vt:lpstr>
      <vt:lpstr>The EBNF of the if-statement</vt:lpstr>
      <vt:lpstr>EBNF for Simple Arithmetic Grammar(1)</vt:lpstr>
      <vt:lpstr>EBNF for Simple Arithmetic Grammar(2)</vt:lpstr>
      <vt:lpstr>Left associatively implied by the curly bracket </vt:lpstr>
      <vt:lpstr>A working simple calculator in C code(1) </vt:lpstr>
      <vt:lpstr>A working simple calculator in C code(2)</vt:lpstr>
      <vt:lpstr>A working simple calculator in C code(3)</vt:lpstr>
      <vt:lpstr>A working simple calculator in C code(4)</vt:lpstr>
      <vt:lpstr>A working simple calculator in C code(5)</vt:lpstr>
      <vt:lpstr>A working simple calculator in C code(5)</vt:lpstr>
      <vt:lpstr>Some Notes</vt:lpstr>
      <vt:lpstr>Construction of the syntax tree</vt:lpstr>
      <vt:lpstr>The pseudo-code for constructing the syntax tree(1) </vt:lpstr>
      <vt:lpstr>The pseudo-code for constructing the syntax tree(2) </vt:lpstr>
      <vt:lpstr>A simpler one</vt:lpstr>
      <vt:lpstr>The pseudo-code for the if-statement procedure (1)</vt:lpstr>
      <vt:lpstr>The pseudo-code for the if-statement procedure (2)</vt:lpstr>
      <vt:lpstr>4.1.3 Further Decision Problems</vt:lpstr>
      <vt:lpstr>More formal methods to deal with complex situation </vt:lpstr>
      <vt:lpstr>More formal methods to deal with complex situation </vt:lpstr>
      <vt:lpstr>4.2 LL(1) PARSING</vt:lpstr>
      <vt:lpstr>4.2.1 The Basic Method of LL(1) Parsing</vt:lpstr>
      <vt:lpstr> Main idea</vt:lpstr>
      <vt:lpstr>Table of Actions</vt:lpstr>
      <vt:lpstr>General Schematic</vt:lpstr>
      <vt:lpstr>Two Actions</vt:lpstr>
      <vt:lpstr>4.2.2 The LL(1) Parsing Table and Algorithm</vt:lpstr>
      <vt:lpstr>4.2.3 Left Recursion Removal and Left Factoring</vt:lpstr>
      <vt:lpstr>4.2.4 Syntax Tree Construction in LL(1) Parsing</vt:lpstr>
      <vt:lpstr>End of Part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39</cp:revision>
  <dcterms:created xsi:type="dcterms:W3CDTF">1601-01-01T00:00:00Z</dcterms:created>
  <dcterms:modified xsi:type="dcterms:W3CDTF">2018-02-19T05:55:55Z</dcterms:modified>
</cp:coreProperties>
</file>