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434" r:id="rId4"/>
    <p:sldId id="505" r:id="rId5"/>
    <p:sldId id="506" r:id="rId6"/>
    <p:sldId id="507" r:id="rId7"/>
    <p:sldId id="435" r:id="rId8"/>
    <p:sldId id="436" r:id="rId9"/>
    <p:sldId id="437" r:id="rId10"/>
    <p:sldId id="438" r:id="rId11"/>
    <p:sldId id="439" r:id="rId12"/>
    <p:sldId id="508" r:id="rId13"/>
    <p:sldId id="440" r:id="rId14"/>
    <p:sldId id="441" r:id="rId15"/>
    <p:sldId id="442" r:id="rId16"/>
    <p:sldId id="443" r:id="rId17"/>
    <p:sldId id="444" r:id="rId18"/>
    <p:sldId id="445" r:id="rId19"/>
    <p:sldId id="446" r:id="rId20"/>
    <p:sldId id="447" r:id="rId21"/>
    <p:sldId id="448" r:id="rId22"/>
    <p:sldId id="449" r:id="rId23"/>
    <p:sldId id="450" r:id="rId24"/>
    <p:sldId id="451" r:id="rId25"/>
    <p:sldId id="452" r:id="rId26"/>
    <p:sldId id="453" r:id="rId27"/>
    <p:sldId id="454" r:id="rId28"/>
    <p:sldId id="455" r:id="rId29"/>
    <p:sldId id="456" r:id="rId30"/>
    <p:sldId id="457" r:id="rId31"/>
    <p:sldId id="458" r:id="rId32"/>
    <p:sldId id="459" r:id="rId33"/>
    <p:sldId id="460" r:id="rId34"/>
    <p:sldId id="461" r:id="rId35"/>
    <p:sldId id="462" r:id="rId36"/>
    <p:sldId id="463" r:id="rId37"/>
    <p:sldId id="464" r:id="rId38"/>
    <p:sldId id="465" r:id="rId39"/>
    <p:sldId id="466" r:id="rId40"/>
    <p:sldId id="467" r:id="rId41"/>
    <p:sldId id="468" r:id="rId42"/>
    <p:sldId id="469" r:id="rId43"/>
    <p:sldId id="470" r:id="rId44"/>
    <p:sldId id="471" r:id="rId45"/>
    <p:sldId id="472" r:id="rId46"/>
    <p:sldId id="473" r:id="rId47"/>
    <p:sldId id="474" r:id="rId48"/>
    <p:sldId id="475" r:id="rId49"/>
    <p:sldId id="476" r:id="rId50"/>
    <p:sldId id="477" r:id="rId51"/>
    <p:sldId id="478" r:id="rId52"/>
    <p:sldId id="479" r:id="rId53"/>
    <p:sldId id="480" r:id="rId54"/>
    <p:sldId id="481" r:id="rId55"/>
    <p:sldId id="482" r:id="rId56"/>
    <p:sldId id="483" r:id="rId57"/>
    <p:sldId id="484" r:id="rId58"/>
    <p:sldId id="509" r:id="rId59"/>
    <p:sldId id="510" r:id="rId60"/>
    <p:sldId id="485" r:id="rId61"/>
    <p:sldId id="488" r:id="rId62"/>
    <p:sldId id="489" r:id="rId63"/>
    <p:sldId id="490" r:id="rId64"/>
    <p:sldId id="491" r:id="rId65"/>
    <p:sldId id="492" r:id="rId66"/>
    <p:sldId id="486" r:id="rId67"/>
    <p:sldId id="487" r:id="rId68"/>
    <p:sldId id="531" r:id="rId69"/>
    <p:sldId id="493" r:id="rId70"/>
    <p:sldId id="494" r:id="rId71"/>
    <p:sldId id="495" r:id="rId72"/>
    <p:sldId id="496" r:id="rId73"/>
    <p:sldId id="497" r:id="rId74"/>
    <p:sldId id="498" r:id="rId75"/>
    <p:sldId id="499" r:id="rId76"/>
    <p:sldId id="500" r:id="rId77"/>
    <p:sldId id="501" r:id="rId78"/>
    <p:sldId id="502" r:id="rId79"/>
    <p:sldId id="503" r:id="rId80"/>
    <p:sldId id="504" r:id="rId81"/>
    <p:sldId id="511" r:id="rId82"/>
    <p:sldId id="515" r:id="rId83"/>
    <p:sldId id="516" r:id="rId84"/>
    <p:sldId id="517" r:id="rId85"/>
    <p:sldId id="518" r:id="rId86"/>
    <p:sldId id="519" r:id="rId87"/>
    <p:sldId id="520" r:id="rId88"/>
    <p:sldId id="521" r:id="rId89"/>
    <p:sldId id="522" r:id="rId90"/>
    <p:sldId id="523" r:id="rId91"/>
    <p:sldId id="524" r:id="rId92"/>
    <p:sldId id="525" r:id="rId93"/>
    <p:sldId id="526" r:id="rId94"/>
    <p:sldId id="527" r:id="rId95"/>
    <p:sldId id="528" r:id="rId96"/>
    <p:sldId id="529" r:id="rId97"/>
    <p:sldId id="530" r:id="rId98"/>
    <p:sldId id="301" r:id="rId9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b="1" u="sng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b="1" u="sng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b="1" u="sng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b="1" u="sng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1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4FA83-91ED-4BE2-9300-C42D094590A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0E405-2240-4F48-96F3-A565D170999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EF07E1-8512-4FDD-862F-E5B50A54FF7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85B541-18C6-4DCA-BA38-463F39A53FE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5F5D2D2-660A-410C-9A5F-BD4AEAC50F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F4D4C-6760-4533-BC6F-B60C76697CD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83C95-0A2E-481B-8999-3708A757F96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B7C2E-8D47-46B6-A97C-09AB501F4C3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23B91-81E1-4103-9843-89DD3978757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9E540-0865-4865-9B18-F752C0FDCB6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88FA0-DF6C-49B4-ACA6-7D6BF46F1B6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D4338E-FF36-4BEC-AB1D-1EAEA19698A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37B1C-A905-42C0-9DD6-665F0955168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u="none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u="none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u="none"/>
            </a:lvl1pPr>
          </a:lstStyle>
          <a:p>
            <a:fld id="{A98A92E8-4D35-4CB7-AECF-87DC33CCC54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3.xml"/><Relationship Id="rId4" Type="http://schemas.openxmlformats.org/officeDocument/2006/relationships/slide" Target="slide5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6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7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8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9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0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COMPILER CONSTRUCTION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Principles and Practice</a:t>
            </a:r>
          </a:p>
          <a:p>
            <a:endParaRPr lang="en-US" altLang="zh-CN"/>
          </a:p>
          <a:p>
            <a:r>
              <a:rPr lang="en-US" altLang="zh-CN"/>
              <a:t>Kenneth C. Louden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658813"/>
          </a:xfrm>
        </p:spPr>
        <p:txBody>
          <a:bodyPr/>
          <a:lstStyle/>
          <a:p>
            <a:r>
              <a:rPr lang="en-US" altLang="zh-CN" sz="3200"/>
              <a:t>Definition of The SLR(1) parsing algorithm(1)</a:t>
            </a:r>
            <a:endParaRPr lang="zh-CN" altLang="en-US" sz="4000"/>
          </a:p>
        </p:txBody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772400" cy="4899025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Let s be the current state,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         actions are defined as follows: .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1.If state s contains any item of form A → α</a:t>
            </a:r>
            <a:r>
              <a:rPr lang="en-US" altLang="zh-CN" sz="2800">
                <a:latin typeface="Arial"/>
              </a:rPr>
              <a:t>·</a:t>
            </a:r>
            <a:r>
              <a:rPr lang="en-US" altLang="zh-CN" sz="2800"/>
              <a:t>Xβ</a:t>
            </a:r>
          </a:p>
          <a:p>
            <a:pPr marL="830263"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/>
              <a:t> 	</a:t>
            </a:r>
            <a:r>
              <a:rPr lang="en-US" altLang="zh-CN" sz="2400">
                <a:solidFill>
                  <a:srgbClr val="FF3300"/>
                </a:solidFill>
              </a:rPr>
              <a:t>where X is a terminal</a:t>
            </a:r>
            <a:r>
              <a:rPr lang="en-US" altLang="zh-CN" sz="2400"/>
              <a:t>, and </a:t>
            </a:r>
          </a:p>
          <a:p>
            <a:pPr marL="830263"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/>
              <a:t> 	</a:t>
            </a:r>
            <a:r>
              <a:rPr lang="en-US" altLang="zh-CN" sz="2400">
                <a:solidFill>
                  <a:srgbClr val="FF3300"/>
                </a:solidFill>
              </a:rPr>
              <a:t>X is the next token in the input string</a:t>
            </a:r>
            <a:r>
              <a:rPr lang="en-US" altLang="zh-CN" sz="2400"/>
              <a:t>, 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  then to shift the current input token onto the stack,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  and push the new state containing the item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    	A → αX</a:t>
            </a:r>
            <a:r>
              <a:rPr lang="en-US" altLang="zh-CN" sz="2800">
                <a:latin typeface="Arial"/>
              </a:rPr>
              <a:t>·</a:t>
            </a:r>
            <a:r>
              <a:rPr lang="en-US" altLang="zh-CN" sz="2800"/>
              <a:t>β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2. If state s contains the complete item A → γ</a:t>
            </a:r>
            <a:r>
              <a:rPr lang="en-US" altLang="zh-CN" sz="2800">
                <a:latin typeface="Arial"/>
              </a:rPr>
              <a:t>·</a:t>
            </a:r>
            <a:r>
              <a:rPr lang="en-US" altLang="zh-CN" sz="2800"/>
              <a:t>,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       and </a:t>
            </a:r>
            <a:r>
              <a:rPr lang="en-US" altLang="zh-CN" sz="2800">
                <a:solidFill>
                  <a:srgbClr val="FF3300"/>
                </a:solidFill>
              </a:rPr>
              <a:t>the next token in input string is in Follow(A)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 then to reduce by the rule A → 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658813"/>
          </a:xfrm>
        </p:spPr>
        <p:txBody>
          <a:bodyPr/>
          <a:lstStyle/>
          <a:p>
            <a:r>
              <a:rPr lang="en-US" altLang="zh-CN" sz="3200"/>
              <a:t>Definition of The SLR(1) parsing algorithm(2)</a:t>
            </a:r>
            <a:endParaRPr lang="zh-CN" altLang="en-US" sz="4000"/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772400" cy="48990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2. (Continue)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	A reduction by the rule S' →S, is equivalent to acceptance;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This will happen only if the next input token is $.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	In all other cases, Remove the stringγ and a corresponding states from the parsing stack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Correspondingly, </a:t>
            </a:r>
            <a:r>
              <a:rPr lang="en-US" altLang="zh-CN" sz="2400">
                <a:solidFill>
                  <a:srgbClr val="FF3300"/>
                </a:solidFill>
              </a:rPr>
              <a:t>back up in the DFA to the state</a:t>
            </a:r>
            <a:r>
              <a:rPr lang="en-US" altLang="zh-CN" sz="2400"/>
              <a:t> from which the construction of γ began. </a:t>
            </a:r>
          </a:p>
          <a:p>
            <a:pPr lvl="1">
              <a:lnSpc>
                <a:spcPct val="8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This state must contain an item of the form B → α</a:t>
            </a:r>
            <a:r>
              <a:rPr lang="en-US" altLang="zh-CN" sz="2400">
                <a:solidFill>
                  <a:srgbClr val="FF3300"/>
                </a:solidFill>
                <a:latin typeface="Arial"/>
              </a:rPr>
              <a:t>·</a:t>
            </a:r>
            <a:r>
              <a:rPr lang="en-US" altLang="zh-CN" sz="2400">
                <a:solidFill>
                  <a:srgbClr val="FF3300"/>
                </a:solidFill>
              </a:rPr>
              <a:t>Aβ</a:t>
            </a:r>
            <a:r>
              <a:rPr lang="en-US" altLang="zh-CN" sz="2400"/>
              <a:t>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    Push A onto the stack, and the state containing the item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/>
              <a:t>		B → αA</a:t>
            </a:r>
            <a:r>
              <a:rPr lang="en-US" altLang="zh-CN" sz="2800">
                <a:latin typeface="Arial"/>
              </a:rPr>
              <a:t>·</a:t>
            </a:r>
            <a:r>
              <a:rPr lang="en-US" altLang="zh-CN" sz="2800"/>
              <a:t>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658813"/>
          </a:xfrm>
        </p:spPr>
        <p:txBody>
          <a:bodyPr/>
          <a:lstStyle/>
          <a:p>
            <a:r>
              <a:rPr lang="en-US" altLang="zh-CN" sz="3200"/>
              <a:t>Definition of The SLR(1) parsing algorithm(3)</a:t>
            </a:r>
            <a:endParaRPr lang="zh-CN" altLang="en-US" sz="4000"/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772400" cy="4899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/>
              <a:t>3. If the next input token is such that neither of the above two cases applies,</a:t>
            </a:r>
          </a:p>
          <a:p>
            <a:pPr lvl="1"/>
            <a:r>
              <a:rPr lang="en-US" altLang="zh-CN">
                <a:solidFill>
                  <a:srgbClr val="FF3300"/>
                </a:solidFill>
              </a:rPr>
              <a:t>an error is declared</a:t>
            </a:r>
            <a:r>
              <a:rPr lang="en-US" altLang="zh-CN"/>
              <a:t>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/>
              <a:t>    A grammar is an SLR(l) grammar if the application of the above SLR( 1 ) parsing rules results in </a:t>
            </a:r>
            <a:r>
              <a:rPr lang="en-US" altLang="zh-CN" sz="2400" i="1">
                <a:solidFill>
                  <a:srgbClr val="FF3300"/>
                </a:solidFill>
              </a:rPr>
              <a:t>no ambiguity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CN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/>
              <a:t>    A grammar is SLR( 1) </a:t>
            </a:r>
            <a:r>
              <a:rPr lang="en-US" altLang="zh-CN" sz="2400">
                <a:solidFill>
                  <a:srgbClr val="FF3300"/>
                </a:solidFill>
              </a:rPr>
              <a:t>if and only if</a:t>
            </a:r>
            <a:r>
              <a:rPr lang="en-US" altLang="zh-CN" sz="2400"/>
              <a:t>, for any state s, the following </a:t>
            </a:r>
            <a:r>
              <a:rPr lang="en-US" altLang="zh-CN" sz="2400">
                <a:solidFill>
                  <a:srgbClr val="FF3300"/>
                </a:solidFill>
              </a:rPr>
              <a:t>two conditions are satisfied</a:t>
            </a:r>
            <a:r>
              <a:rPr lang="en-US" altLang="zh-CN" sz="2400"/>
              <a:t>: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For any item A → α</a:t>
            </a:r>
            <a:r>
              <a:rPr lang="en-US" altLang="zh-CN" sz="2000">
                <a:latin typeface="Arial"/>
              </a:rPr>
              <a:t>·</a:t>
            </a:r>
            <a:r>
              <a:rPr lang="en-US" altLang="zh-CN" sz="2000"/>
              <a:t>Xβin s with X a terminal,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There is no complete item B → γ. in s with X in Follow(B).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For any two complete items A → α</a:t>
            </a:r>
            <a:r>
              <a:rPr lang="en-US" altLang="zh-CN" sz="2000">
                <a:latin typeface="Arial"/>
              </a:rPr>
              <a:t>·</a:t>
            </a:r>
            <a:r>
              <a:rPr lang="en-US" altLang="zh-CN" sz="2000"/>
              <a:t>and B →β</a:t>
            </a:r>
            <a:r>
              <a:rPr lang="en-US" altLang="zh-CN" sz="2000">
                <a:latin typeface="Arial"/>
              </a:rPr>
              <a:t>·</a:t>
            </a:r>
            <a:r>
              <a:rPr lang="en-US" altLang="zh-CN" sz="2000"/>
              <a:t> in s, Follow(A) ∩ Follow(B) is empty.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CN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/>
              <a:t>    A violation of the first of these conditions represents a </a:t>
            </a:r>
            <a:r>
              <a:rPr lang="en-US" altLang="zh-CN" sz="2400" b="1">
                <a:solidFill>
                  <a:srgbClr val="FF3300"/>
                </a:solidFill>
              </a:rPr>
              <a:t>shift-reduce conflict</a:t>
            </a:r>
            <a:endParaRPr lang="en-US" altLang="zh-CN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/>
              <a:t>    A violation of the second of these conditions represents a </a:t>
            </a:r>
            <a:r>
              <a:rPr lang="en-US" altLang="zh-CN" sz="2400" b="1">
                <a:solidFill>
                  <a:srgbClr val="FF3300"/>
                </a:solidFill>
              </a:rPr>
              <a:t>reduce-reduce conflict</a:t>
            </a:r>
            <a:endParaRPr lang="zh-CN" altLang="en-US" sz="240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549275"/>
            <a:ext cx="7488237" cy="2879725"/>
          </a:xfrm>
        </p:spPr>
        <p:txBody>
          <a:bodyPr/>
          <a:lstStyle/>
          <a:p>
            <a:r>
              <a:rPr lang="en-US" altLang="zh-CN" sz="2800" b="1"/>
              <a:t>Example 5. 10 Consider the grammar:</a:t>
            </a:r>
          </a:p>
          <a:p>
            <a:pPr lvl="1"/>
            <a:r>
              <a:rPr lang="en-US" altLang="zh-CN" sz="2400" b="1"/>
              <a:t>E</a:t>
            </a:r>
            <a:r>
              <a:rPr lang="en-US" altLang="zh-CN" sz="2400" b="1">
                <a:latin typeface="Arial"/>
              </a:rPr>
              <a:t>’</a:t>
            </a:r>
            <a:r>
              <a:rPr lang="en-US" altLang="zh-CN" sz="2400" b="1"/>
              <a:t>→E</a:t>
            </a:r>
          </a:p>
          <a:p>
            <a:pPr lvl="1"/>
            <a:r>
              <a:rPr lang="en-US" altLang="zh-CN" sz="2400" b="1"/>
              <a:t>E→E + n | n</a:t>
            </a:r>
          </a:p>
          <a:p>
            <a:r>
              <a:rPr lang="en-US" altLang="zh-CN" sz="2800" b="1"/>
              <a:t>This grammar is not LR(0), but it is SLR(l). </a:t>
            </a:r>
          </a:p>
          <a:p>
            <a:pPr lvl="1"/>
            <a:r>
              <a:rPr lang="en-US" altLang="zh-CN" sz="2400" b="1"/>
              <a:t>The Follow sets for the nonterminals:</a:t>
            </a:r>
          </a:p>
          <a:p>
            <a:pPr lvl="1"/>
            <a:r>
              <a:rPr lang="en-US" altLang="zh-CN" sz="2400" b="1"/>
              <a:t>Follow(E') ={$ } and Follow(E) = { $, +} .</a:t>
            </a:r>
            <a:endParaRPr lang="zh-CN" altLang="en-US" sz="2400" b="1"/>
          </a:p>
        </p:txBody>
      </p:sp>
      <p:graphicFrame>
        <p:nvGraphicFramePr>
          <p:cNvPr id="34406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977900" y="3663950"/>
          <a:ext cx="7043738" cy="2765425"/>
        </p:xfrm>
        <a:graphic>
          <a:graphicData uri="http://schemas.openxmlformats.org/presentationml/2006/ole">
            <p:oleObj spid="_x0000_s344068" name="文档" r:id="rId3" imgW="5595179" imgH="219687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863600"/>
          </a:xfrm>
        </p:spPr>
        <p:txBody>
          <a:bodyPr/>
          <a:lstStyle/>
          <a:p>
            <a:r>
              <a:rPr lang="en-US" altLang="zh-CN" sz="3200" b="1"/>
              <a:t>The SLR(1) parsing table for above Grammar</a:t>
            </a:r>
            <a:endParaRPr lang="zh-CN" altLang="en-US" sz="3200" b="1"/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4005263"/>
            <a:ext cx="7847013" cy="2592387"/>
          </a:xfrm>
        </p:spPr>
        <p:txBody>
          <a:bodyPr/>
          <a:lstStyle/>
          <a:p>
            <a:r>
              <a:rPr lang="en-US" altLang="zh-CN" sz="2400" b="1"/>
              <a:t>A shift is indicated by the letter </a:t>
            </a:r>
            <a:r>
              <a:rPr lang="en-US" altLang="zh-CN" sz="2400" b="1">
                <a:solidFill>
                  <a:srgbClr val="FF3300"/>
                </a:solidFill>
              </a:rPr>
              <a:t>s</a:t>
            </a:r>
            <a:r>
              <a:rPr lang="en-US" altLang="zh-CN" sz="2400" b="1"/>
              <a:t> in the entry, and a reduction by the letter</a:t>
            </a:r>
            <a:r>
              <a:rPr lang="en-US" altLang="zh-CN" sz="2400" b="1">
                <a:solidFill>
                  <a:srgbClr val="FF3300"/>
                </a:solidFill>
              </a:rPr>
              <a:t> r</a:t>
            </a:r>
          </a:p>
          <a:p>
            <a:pPr lvl="1"/>
            <a:r>
              <a:rPr lang="en-US" altLang="zh-CN" sz="2000" b="1"/>
              <a:t>In state 1 on input +, a shift is indicated, together with a transition to state 3 </a:t>
            </a:r>
          </a:p>
          <a:p>
            <a:pPr lvl="1"/>
            <a:r>
              <a:rPr lang="en-US" altLang="zh-CN" sz="2000" b="1"/>
              <a:t>In state 2 on input +, a reduction by production E → n is indicated</a:t>
            </a:r>
          </a:p>
          <a:p>
            <a:pPr lvl="1"/>
            <a:r>
              <a:rPr lang="en-US" altLang="zh-CN" sz="2000" b="1"/>
              <a:t>The action </a:t>
            </a:r>
            <a:r>
              <a:rPr lang="en-US" altLang="zh-CN" sz="2000" b="1">
                <a:latin typeface="Arial"/>
              </a:rPr>
              <a:t>“</a:t>
            </a:r>
            <a:r>
              <a:rPr lang="en-US" altLang="zh-CN" sz="2000" b="1"/>
              <a:t>accept</a:t>
            </a:r>
            <a:r>
              <a:rPr lang="en-US" altLang="zh-CN" sz="2000" b="1">
                <a:latin typeface="Arial"/>
              </a:rPr>
              <a:t>’’</a:t>
            </a:r>
            <a:r>
              <a:rPr lang="en-US" altLang="zh-CN" sz="2000" b="1"/>
              <a:t> in state 1 </a:t>
            </a:r>
            <a:r>
              <a:rPr lang="en-US" altLang="zh-CN" sz="2000" b="1">
                <a:solidFill>
                  <a:srgbClr val="FF3300"/>
                </a:solidFill>
              </a:rPr>
              <a:t>on input $ instead of r (E</a:t>
            </a:r>
            <a:r>
              <a:rPr lang="en-US" altLang="zh-CN" sz="2000" b="1">
                <a:solidFill>
                  <a:srgbClr val="FF3300"/>
                </a:solidFill>
                <a:latin typeface="Arial"/>
              </a:rPr>
              <a:t>’</a:t>
            </a:r>
            <a:r>
              <a:rPr lang="en-US" altLang="zh-CN" sz="2000" b="1">
                <a:solidFill>
                  <a:srgbClr val="FF3300"/>
                </a:solidFill>
              </a:rPr>
              <a:t> →E )</a:t>
            </a:r>
            <a:endParaRPr lang="zh-CN" altLang="en-US" sz="2000" b="1">
              <a:solidFill>
                <a:srgbClr val="FF3300"/>
              </a:solidFill>
            </a:endParaRPr>
          </a:p>
        </p:txBody>
      </p:sp>
      <p:graphicFrame>
        <p:nvGraphicFramePr>
          <p:cNvPr id="346237" name="Group 125"/>
          <p:cNvGraphicFramePr>
            <a:graphicFrameLocks noGrp="1"/>
          </p:cNvGraphicFramePr>
          <p:nvPr>
            <p:ph sz="half" idx="2"/>
          </p:nvPr>
        </p:nvGraphicFramePr>
        <p:xfrm>
          <a:off x="1116013" y="1408113"/>
          <a:ext cx="7342187" cy="2525712"/>
        </p:xfrm>
        <a:graphic>
          <a:graphicData uri="http://schemas.openxmlformats.org/drawingml/2006/table">
            <a:tbl>
              <a:tblPr/>
              <a:tblGrid>
                <a:gridCol w="863600"/>
                <a:gridCol w="1509712"/>
                <a:gridCol w="1903413"/>
                <a:gridCol w="2046287"/>
                <a:gridCol w="1019175"/>
              </a:tblGrid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State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Input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Goto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0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3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n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+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E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77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S2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S3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r(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E → n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r(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E → E+n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accept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r(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E → n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r(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E → E+n)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9243" name="Group 59"/>
          <p:cNvGraphicFramePr>
            <a:graphicFrameLocks noGrp="1"/>
          </p:cNvGraphicFramePr>
          <p:nvPr>
            <p:ph/>
          </p:nvPr>
        </p:nvGraphicFramePr>
        <p:xfrm>
          <a:off x="685800" y="1233488"/>
          <a:ext cx="7772400" cy="5148262"/>
        </p:xfrm>
        <a:graphic>
          <a:graphicData uri="http://schemas.openxmlformats.org/drawingml/2006/table">
            <a:tbl>
              <a:tblPr/>
              <a:tblGrid>
                <a:gridCol w="914400"/>
                <a:gridCol w="2108200"/>
                <a:gridCol w="1943100"/>
                <a:gridCol w="2806700"/>
              </a:tblGrid>
              <a:tr h="776288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3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4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5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6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7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8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9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Parsing stack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Input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Action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3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 n 2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$0E1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$0E1+3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$0E1+3n4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$0E1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$0E1+3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$0E1+3n4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$0E1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n + n + n $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+n + n $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+n + n $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n + n $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 + n $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 + n $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 n $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  $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 $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 2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 E →n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shift3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shift4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 E → E+n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shift3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shift4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 E → E+n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accept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9244" name="Rectangle 60"/>
          <p:cNvSpPr>
            <a:spLocks noChangeArrowheads="1"/>
          </p:cNvSpPr>
          <p:nvPr/>
        </p:nvSpPr>
        <p:spPr bwMode="auto">
          <a:xfrm>
            <a:off x="685800" y="188913"/>
            <a:ext cx="77724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zh-CN" sz="3200" u="none">
                <a:solidFill>
                  <a:schemeClr val="tx2"/>
                </a:solidFill>
              </a:rPr>
              <a:t>The parsing process for n+n+n</a:t>
            </a:r>
            <a:endParaRPr lang="zh-CN" altLang="en-US" sz="3200" u="none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549275"/>
            <a:ext cx="7702550" cy="16557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Example 5. 11</a:t>
            </a:r>
            <a:r>
              <a:rPr lang="en-US" altLang="zh-CN" sz="2000"/>
              <a:t> Consider the grammar of balanced parentheses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/>
              <a:t>S' → 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/>
              <a:t>S → (S)S|</a:t>
            </a:r>
            <a:r>
              <a:rPr lang="en-US" altLang="zh-CN" sz="1800" i="1"/>
              <a:t>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Follow sets computation yields:</a:t>
            </a:r>
          </a:p>
          <a:p>
            <a:pPr lvl="1">
              <a:lnSpc>
                <a:spcPct val="80000"/>
              </a:lnSpc>
            </a:pPr>
            <a:r>
              <a:rPr lang="en-US" altLang="zh-CN" sz="2000"/>
              <a:t>Follow(S') = {$} and Follow(S)={$,)}. </a:t>
            </a:r>
            <a:endParaRPr lang="zh-CN" altLang="en-US" sz="2000"/>
          </a:p>
        </p:txBody>
      </p:sp>
      <p:graphicFrame>
        <p:nvGraphicFramePr>
          <p:cNvPr id="35123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900113" y="2554288"/>
          <a:ext cx="7532687" cy="3810000"/>
        </p:xfrm>
        <a:graphic>
          <a:graphicData uri="http://schemas.openxmlformats.org/presentationml/2006/ole">
            <p:oleObj spid="_x0000_s351236" name="文档" r:id="rId3" imgW="6269790" imgH="3169661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476250"/>
            <a:ext cx="7918450" cy="1657350"/>
          </a:xfrm>
        </p:spPr>
        <p:txBody>
          <a:bodyPr/>
          <a:lstStyle/>
          <a:p>
            <a:r>
              <a:rPr lang="en-US" altLang="zh-CN" sz="2800" b="1"/>
              <a:t>The SLR(l) parsing table is as follows, where  </a:t>
            </a:r>
          </a:p>
          <a:p>
            <a:pPr lvl="1"/>
            <a:r>
              <a:rPr lang="en-US" altLang="zh-CN" sz="2400" b="1"/>
              <a:t>The non-LR(0) states 0, 2, and 4 have both shifts and </a:t>
            </a:r>
          </a:p>
          <a:p>
            <a:pPr lvl="1"/>
            <a:r>
              <a:rPr lang="en-US" altLang="zh-CN" sz="2400" b="1"/>
              <a:t>reductions by the</a:t>
            </a:r>
            <a:r>
              <a:rPr lang="en-US" altLang="zh-CN" sz="2400" b="1" i="1"/>
              <a:t>ε</a:t>
            </a:r>
            <a:r>
              <a:rPr lang="en-US" altLang="zh-CN" sz="2400" b="1"/>
              <a:t>-production S → </a:t>
            </a:r>
            <a:r>
              <a:rPr lang="en-US" altLang="zh-CN" sz="2400" b="1" i="1"/>
              <a:t>ε</a:t>
            </a:r>
            <a:r>
              <a:rPr lang="en-US" altLang="zh-CN" sz="2400" b="1"/>
              <a:t>.</a:t>
            </a:r>
            <a:endParaRPr lang="zh-CN" altLang="en-US" sz="2400" b="1"/>
          </a:p>
        </p:txBody>
      </p:sp>
      <p:graphicFrame>
        <p:nvGraphicFramePr>
          <p:cNvPr id="353382" name="Group 102"/>
          <p:cNvGraphicFramePr>
            <a:graphicFrameLocks noGrp="1"/>
          </p:cNvGraphicFramePr>
          <p:nvPr>
            <p:ph sz="half" idx="2"/>
          </p:nvPr>
        </p:nvGraphicFramePr>
        <p:xfrm>
          <a:off x="827088" y="2266950"/>
          <a:ext cx="7631112" cy="3616325"/>
        </p:xfrm>
        <a:graphic>
          <a:graphicData uri="http://schemas.openxmlformats.org/drawingml/2006/table">
            <a:tbl>
              <a:tblPr/>
              <a:tblGrid>
                <a:gridCol w="896937"/>
                <a:gridCol w="1570038"/>
                <a:gridCol w="1978025"/>
                <a:gridCol w="2127250"/>
                <a:gridCol w="1058862"/>
              </a:tblGrid>
              <a:tr h="514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State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Input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Goto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0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3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4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5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(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28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S2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S2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r(S → </a:t>
                      </a: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ε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r(S → </a:t>
                      </a: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ε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s4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r(S → </a:t>
                      </a: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ε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r(S → (S)S)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r(S → </a:t>
                      </a: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ε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accept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r(S → </a:t>
                      </a: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ε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r(S → </a:t>
                      </a: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ε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r(S → (S)S)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1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3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33375"/>
            <a:ext cx="7773988" cy="2305050"/>
          </a:xfrm>
        </p:spPr>
        <p:txBody>
          <a:bodyPr/>
          <a:lstStyle/>
          <a:p>
            <a:r>
              <a:rPr lang="en-US" altLang="zh-CN" sz="2400" b="1"/>
              <a:t>The steps to parse the string ( ) ( )</a:t>
            </a:r>
          </a:p>
          <a:p>
            <a:pPr lvl="1"/>
            <a:r>
              <a:rPr lang="en-US" altLang="zh-CN" sz="2000" b="1"/>
              <a:t>The stack continues to grow until the final reductions</a:t>
            </a:r>
          </a:p>
          <a:p>
            <a:pPr lvl="1"/>
            <a:r>
              <a:rPr lang="en-US" altLang="zh-CN" sz="2000" b="1"/>
              <a:t>This is characteristic of bottom-up parsers in the presence of right-recursive rules such as S → (S)S</a:t>
            </a:r>
          </a:p>
          <a:p>
            <a:pPr lvl="1"/>
            <a:r>
              <a:rPr lang="en-US" altLang="zh-CN" sz="2000" b="1"/>
              <a:t>Thus, </a:t>
            </a:r>
            <a:r>
              <a:rPr lang="en-US" altLang="zh-CN" sz="2000" b="1">
                <a:solidFill>
                  <a:srgbClr val="FF3300"/>
                </a:solidFill>
              </a:rPr>
              <a:t>right recursion can cause stack overflow,</a:t>
            </a:r>
            <a:r>
              <a:rPr lang="en-US" altLang="zh-CN" sz="2000" b="1"/>
              <a:t> and so is to be avoided if possible</a:t>
            </a:r>
            <a:endParaRPr lang="zh-CN" altLang="en-US" sz="2000" b="1"/>
          </a:p>
        </p:txBody>
      </p:sp>
      <p:graphicFrame>
        <p:nvGraphicFramePr>
          <p:cNvPr id="355391" name="Group 63"/>
          <p:cNvGraphicFramePr>
            <a:graphicFrameLocks noGrp="1"/>
          </p:cNvGraphicFramePr>
          <p:nvPr>
            <p:ph sz="half" idx="2"/>
          </p:nvPr>
        </p:nvGraphicFramePr>
        <p:xfrm>
          <a:off x="684213" y="2781300"/>
          <a:ext cx="7773987" cy="3860800"/>
        </p:xfrm>
        <a:graphic>
          <a:graphicData uri="http://schemas.openxmlformats.org/drawingml/2006/table">
            <a:tbl>
              <a:tblPr/>
              <a:tblGrid>
                <a:gridCol w="912812"/>
                <a:gridCol w="2822575"/>
                <a:gridCol w="1446213"/>
                <a:gridCol w="2592387"/>
              </a:tblGrid>
              <a:tr h="647700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3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4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5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6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7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8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9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10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Parsing stack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Input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Action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3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$0( 2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$0(2S3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$0(2S3)4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$0(2S3)4(2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$0(2S3)4(2S3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$0(2S3)4(2S3)4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$0(2S3)4(2S3)4S5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$0(2S3)4S5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$0S1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( ) ( )$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 ( )$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 ( )$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( )$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 )$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 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  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 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 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 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 → 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ε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 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 → 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ε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 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 → 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ε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 S → (S)S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 S → (S)S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accept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5. Bottom-Up Parsing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PART TWO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5.3.2 Disambiguating Rules for Parsing Conflicts</a:t>
            </a:r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5738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Parsing conflicts in SLR( l ) parsing can be of two kinds: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shift-reduce conflicts and reduce-reduce conflicts. </a:t>
            </a:r>
          </a:p>
          <a:p>
            <a:pPr>
              <a:lnSpc>
                <a:spcPct val="90000"/>
              </a:lnSpc>
            </a:pPr>
            <a:r>
              <a:rPr lang="en-US" altLang="zh-CN" sz="2800" b="1"/>
              <a:t>In the </a:t>
            </a:r>
            <a:r>
              <a:rPr lang="en-US" altLang="zh-CN" sz="2800" b="1">
                <a:solidFill>
                  <a:srgbClr val="FF3300"/>
                </a:solidFill>
              </a:rPr>
              <a:t>case of shift-reduce conflicts</a:t>
            </a:r>
            <a:r>
              <a:rPr lang="en-US" altLang="zh-CN" sz="2800" b="1"/>
              <a:t>, there is a natural disambiguating rule,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Which is to always </a:t>
            </a:r>
            <a:r>
              <a:rPr lang="en-US" altLang="zh-CN" sz="2400" b="1" i="1">
                <a:solidFill>
                  <a:srgbClr val="FF3300"/>
                </a:solidFill>
              </a:rPr>
              <a:t>prefer the shift over the reduction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Most shift-reduce parsers therefore automatically resolve shift-reduce conflicts by preferring the shift over the reduction. </a:t>
            </a:r>
          </a:p>
          <a:p>
            <a:pPr>
              <a:lnSpc>
                <a:spcPct val="90000"/>
              </a:lnSpc>
            </a:pPr>
            <a:r>
              <a:rPr lang="en-US" altLang="zh-CN" sz="2800" b="1"/>
              <a:t>The </a:t>
            </a:r>
            <a:r>
              <a:rPr lang="en-US" altLang="zh-CN" sz="2800" b="1">
                <a:solidFill>
                  <a:srgbClr val="FF3300"/>
                </a:solidFill>
              </a:rPr>
              <a:t>case of reduce-reduce</a:t>
            </a:r>
            <a:r>
              <a:rPr lang="en-US" altLang="zh-CN" sz="2800" b="1"/>
              <a:t> conflicts is more difficult;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 i="1"/>
              <a:t>Such conflicts often (but not always) indicate an error in the design of the grammar</a:t>
            </a:r>
            <a:r>
              <a:rPr lang="en-US" altLang="zh-CN" sz="2400" b="1"/>
              <a:t>. 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Example 5. 12 Consider the grammar of simplified if statements.</a:t>
            </a:r>
            <a:endParaRPr lang="en-US" altLang="zh-CN" sz="2800" b="1" i="1"/>
          </a:p>
          <a:p>
            <a:pPr lvl="1" indent="238125">
              <a:lnSpc>
                <a:spcPct val="90000"/>
              </a:lnSpc>
              <a:buFontTx/>
              <a:buNone/>
            </a:pPr>
            <a:r>
              <a:rPr lang="en-US" altLang="zh-CN" sz="2400" b="1" i="1"/>
              <a:t>statement →if-stmt| other</a:t>
            </a:r>
          </a:p>
          <a:p>
            <a:pPr lvl="1" indent="238125">
              <a:lnSpc>
                <a:spcPct val="90000"/>
              </a:lnSpc>
              <a:buFontTx/>
              <a:buNone/>
            </a:pPr>
            <a:r>
              <a:rPr lang="en-US" altLang="zh-CN" sz="2400" b="1" i="1"/>
              <a:t>if-stmt → if (exp) statement</a:t>
            </a:r>
          </a:p>
          <a:p>
            <a:pPr lvl="1" indent="238125">
              <a:lnSpc>
                <a:spcPct val="90000"/>
              </a:lnSpc>
              <a:buFontTx/>
              <a:buNone/>
            </a:pPr>
            <a:r>
              <a:rPr lang="en-US" altLang="zh-CN" sz="2400" b="1" i="1"/>
              <a:t>	    |if (exp) statement else statement</a:t>
            </a:r>
          </a:p>
          <a:p>
            <a:pPr lvl="1" indent="238125">
              <a:lnSpc>
                <a:spcPct val="90000"/>
              </a:lnSpc>
              <a:buFontTx/>
              <a:buNone/>
            </a:pPr>
            <a:r>
              <a:rPr lang="en-US" altLang="zh-CN" sz="2400" b="1" i="1"/>
              <a:t>exp→0|1</a:t>
            </a:r>
            <a:endParaRPr lang="en-US" altLang="zh-CN" sz="24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Write the grammar as follows </a:t>
            </a:r>
          </a:p>
          <a:p>
            <a:pPr lvl="1" indent="238125">
              <a:lnSpc>
                <a:spcPct val="90000"/>
              </a:lnSpc>
              <a:buFontTx/>
              <a:buNone/>
            </a:pPr>
            <a:r>
              <a:rPr lang="en-US" altLang="zh-CN" sz="2400" b="1" i="1"/>
              <a:t>S→I| other</a:t>
            </a:r>
          </a:p>
          <a:p>
            <a:pPr lvl="1" indent="238125">
              <a:lnSpc>
                <a:spcPct val="90000"/>
              </a:lnSpc>
              <a:buFontTx/>
              <a:buNone/>
            </a:pPr>
            <a:r>
              <a:rPr lang="en-US" altLang="zh-CN" sz="2400" b="1" i="1"/>
              <a:t>I→if S | if S else S</a:t>
            </a:r>
            <a:endParaRPr lang="en-US" altLang="zh-CN" sz="24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The DFA of sets of items is shown in next page. To construct the SLR(1) parsing actions need the Follow sets for S and I. </a:t>
            </a:r>
          </a:p>
          <a:p>
            <a:pPr lvl="1" indent="238125">
              <a:lnSpc>
                <a:spcPct val="90000"/>
              </a:lnSpc>
              <a:buFontTx/>
              <a:buNone/>
            </a:pPr>
            <a:r>
              <a:rPr lang="en-US" altLang="zh-CN" sz="2400" b="1"/>
              <a:t>Follow(S)=Follow(I)={$, </a:t>
            </a:r>
            <a:r>
              <a:rPr lang="en-US" altLang="zh-CN" sz="2400" b="1" i="1"/>
              <a:t>else</a:t>
            </a:r>
            <a:r>
              <a:rPr lang="en-US" altLang="zh-CN" sz="2400" b="1"/>
              <a:t>}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6160" name="Object 0"/>
          <p:cNvGraphicFramePr>
            <a:graphicFrameLocks noChangeAspect="1"/>
          </p:cNvGraphicFramePr>
          <p:nvPr/>
        </p:nvGraphicFramePr>
        <p:xfrm>
          <a:off x="755650" y="215900"/>
          <a:ext cx="7777163" cy="6597650"/>
        </p:xfrm>
        <a:graphic>
          <a:graphicData uri="http://schemas.openxmlformats.org/presentationml/2006/ole">
            <p:oleObj spid="_x0000_s476160" name="文档" r:id="rId3" imgW="6575844" imgH="663670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5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5.3.3 Limits of SLR(1) Parsing Power</a:t>
            </a:r>
            <a:endParaRPr lang="zh-CN" altLang="en-US" b="1"/>
          </a:p>
        </p:txBody>
      </p:sp>
      <p:sp>
        <p:nvSpPr>
          <p:cNvPr id="3625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r>
              <a:rPr lang="en-US" altLang="zh-CN" sz="2800"/>
              <a:t>Example 5. 13 Consider the following grammar rules for statements.</a:t>
            </a:r>
            <a:endParaRPr lang="en-US" altLang="zh-CN" sz="2800" i="1"/>
          </a:p>
          <a:p>
            <a:pPr lvl="2">
              <a:buFontTx/>
              <a:buNone/>
            </a:pPr>
            <a:r>
              <a:rPr lang="en-US" altLang="zh-CN" sz="2000" i="1"/>
              <a:t>stmt → call-stmt | assign-stmt </a:t>
            </a:r>
          </a:p>
          <a:p>
            <a:pPr lvl="2">
              <a:buFontTx/>
              <a:buNone/>
            </a:pPr>
            <a:r>
              <a:rPr lang="en-US" altLang="zh-CN" sz="2000" i="1"/>
              <a:t>call-stmt →</a:t>
            </a:r>
            <a:r>
              <a:rPr lang="en-US" altLang="zh-CN" sz="2000" b="1" i="1"/>
              <a:t> identifier</a:t>
            </a:r>
            <a:endParaRPr lang="en-US" altLang="zh-CN" sz="2000" i="1"/>
          </a:p>
          <a:p>
            <a:pPr lvl="2">
              <a:buFontTx/>
              <a:buNone/>
            </a:pPr>
            <a:r>
              <a:rPr lang="en-US" altLang="zh-CN" sz="2000" i="1"/>
              <a:t>assign-stmt → var </a:t>
            </a:r>
            <a:r>
              <a:rPr lang="en-US" altLang="zh-CN" sz="2000" b="1" i="1"/>
              <a:t>:=</a:t>
            </a:r>
            <a:r>
              <a:rPr lang="en-US" altLang="zh-CN" sz="2000" i="1"/>
              <a:t>exp</a:t>
            </a:r>
          </a:p>
          <a:p>
            <a:pPr lvl="2">
              <a:buFontTx/>
              <a:buNone/>
            </a:pPr>
            <a:r>
              <a:rPr lang="en-US" altLang="zh-CN" sz="2000" i="1"/>
              <a:t>var →var [ exp ]</a:t>
            </a:r>
            <a:r>
              <a:rPr lang="en-US" altLang="zh-CN" sz="2000" b="1"/>
              <a:t> </a:t>
            </a:r>
            <a:r>
              <a:rPr lang="en-US" altLang="zh-CN" sz="2000" i="1"/>
              <a:t>|</a:t>
            </a:r>
            <a:r>
              <a:rPr lang="en-US" altLang="zh-CN" sz="2000" b="1" i="1"/>
              <a:t>identifier</a:t>
            </a:r>
            <a:endParaRPr lang="en-US" altLang="zh-CN" sz="2000" i="1"/>
          </a:p>
          <a:p>
            <a:pPr lvl="2">
              <a:buFontTx/>
              <a:buNone/>
            </a:pPr>
            <a:r>
              <a:rPr lang="en-US" altLang="zh-CN" sz="2000" i="1"/>
              <a:t>exp → var |</a:t>
            </a:r>
            <a:r>
              <a:rPr lang="en-US" altLang="zh-CN" sz="2000" b="1" i="1"/>
              <a:t> number</a:t>
            </a:r>
            <a:endParaRPr lang="en-US" altLang="zh-CN" sz="2000"/>
          </a:p>
          <a:p>
            <a:r>
              <a:rPr lang="en-US" altLang="zh-CN" sz="2800"/>
              <a:t>Simplify this situation to the following grammar without changing the basic situation:</a:t>
            </a:r>
            <a:endParaRPr lang="en-US" altLang="zh-CN" sz="2800" i="1"/>
          </a:p>
          <a:p>
            <a:pPr lvl="2">
              <a:buFontTx/>
              <a:buNone/>
            </a:pPr>
            <a:r>
              <a:rPr lang="en-US" altLang="zh-CN" sz="2000" i="1"/>
              <a:t>S → </a:t>
            </a:r>
            <a:r>
              <a:rPr lang="en-US" altLang="zh-CN" sz="2000" b="1" i="1"/>
              <a:t>id</a:t>
            </a:r>
            <a:r>
              <a:rPr lang="en-US" altLang="zh-CN" sz="2000" i="1"/>
              <a:t> | V </a:t>
            </a:r>
            <a:r>
              <a:rPr lang="en-US" altLang="zh-CN" sz="2000" b="1" i="1"/>
              <a:t>:=</a:t>
            </a:r>
            <a:r>
              <a:rPr lang="en-US" altLang="zh-CN" sz="2000" i="1"/>
              <a:t> E</a:t>
            </a:r>
          </a:p>
          <a:p>
            <a:pPr lvl="2">
              <a:buFontTx/>
              <a:buNone/>
            </a:pPr>
            <a:r>
              <a:rPr lang="en-US" altLang="zh-CN" sz="2000" i="1"/>
              <a:t>V→ </a:t>
            </a:r>
            <a:r>
              <a:rPr lang="en-US" altLang="zh-CN" sz="2000" b="1" i="1"/>
              <a:t>id</a:t>
            </a:r>
            <a:endParaRPr lang="en-US" altLang="zh-CN" sz="2000" i="1"/>
          </a:p>
          <a:p>
            <a:pPr lvl="2">
              <a:buFontTx/>
              <a:buNone/>
            </a:pPr>
            <a:r>
              <a:rPr lang="en-US" altLang="zh-CN" sz="2000" i="1"/>
              <a:t>E → V |</a:t>
            </a:r>
            <a:r>
              <a:rPr lang="en-US" altLang="zh-CN" sz="2000" b="1" i="1"/>
              <a:t> n</a:t>
            </a:r>
            <a:endParaRPr lang="zh-CN" altLang="en-US" sz="2000" b="1" i="1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To show how this grammar results in parsing conflict in SLR(l) parsing, consider the start state of the DFA of sets of items:</a:t>
            </a:r>
            <a:endParaRPr lang="en-US" altLang="zh-CN" sz="2400" i="1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1800" i="1"/>
              <a:t>S</a:t>
            </a:r>
            <a:r>
              <a:rPr lang="en-US" altLang="zh-CN" sz="1800" i="1">
                <a:latin typeface="Arial"/>
              </a:rPr>
              <a:t>’</a:t>
            </a:r>
            <a:r>
              <a:rPr lang="en-US" altLang="zh-CN" sz="1800" i="1"/>
              <a:t> → </a:t>
            </a:r>
            <a:r>
              <a:rPr lang="en-US" altLang="zh-CN" sz="1800" i="1">
                <a:latin typeface="Arial"/>
              </a:rPr>
              <a:t>·</a:t>
            </a:r>
            <a:r>
              <a:rPr lang="en-US" altLang="zh-CN" sz="1800" i="1"/>
              <a:t>S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1800" i="1"/>
              <a:t>S → </a:t>
            </a:r>
            <a:r>
              <a:rPr lang="en-US" altLang="zh-CN" sz="1800" i="1">
                <a:latin typeface="Arial"/>
              </a:rPr>
              <a:t>·</a:t>
            </a:r>
            <a:r>
              <a:rPr lang="en-US" altLang="zh-CN" sz="1800" b="1" i="1"/>
              <a:t>id</a:t>
            </a:r>
            <a:r>
              <a:rPr lang="en-US" altLang="zh-CN" sz="1800" i="1"/>
              <a:t>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1800" i="1"/>
              <a:t>S → </a:t>
            </a:r>
            <a:r>
              <a:rPr lang="en-US" altLang="zh-CN" sz="1800" i="1">
                <a:latin typeface="Arial"/>
              </a:rPr>
              <a:t>·</a:t>
            </a:r>
            <a:r>
              <a:rPr lang="en-US" altLang="zh-CN" sz="1800" i="1"/>
              <a:t>V </a:t>
            </a:r>
            <a:r>
              <a:rPr lang="en-US" altLang="zh-CN" sz="1800" b="1" i="1"/>
              <a:t>:=</a:t>
            </a:r>
            <a:r>
              <a:rPr lang="en-US" altLang="zh-CN" sz="1800" i="1"/>
              <a:t> E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1800" i="1"/>
              <a:t>V→ </a:t>
            </a:r>
            <a:r>
              <a:rPr lang="en-US" altLang="zh-CN" sz="1800" i="1">
                <a:latin typeface="Arial"/>
              </a:rPr>
              <a:t>·</a:t>
            </a:r>
            <a:r>
              <a:rPr lang="en-US" altLang="zh-CN" sz="1800" b="1" i="1"/>
              <a:t>id</a:t>
            </a:r>
            <a:endParaRPr lang="en-US" altLang="zh-CN" sz="1800"/>
          </a:p>
          <a:p>
            <a:pPr>
              <a:lnSpc>
                <a:spcPct val="90000"/>
              </a:lnSpc>
            </a:pPr>
            <a:r>
              <a:rPr lang="en-US" altLang="zh-CN" sz="2400"/>
              <a:t>This state has a shift transition on id to the state</a:t>
            </a:r>
            <a:endParaRPr lang="en-US" altLang="zh-CN" sz="2400" i="1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1800" i="1"/>
              <a:t>S → </a:t>
            </a:r>
            <a:r>
              <a:rPr lang="en-US" altLang="zh-CN" sz="1800" b="1" i="1"/>
              <a:t>id</a:t>
            </a:r>
            <a:r>
              <a:rPr lang="en-US" altLang="zh-CN" sz="1800" b="1" i="1">
                <a:latin typeface="Arial"/>
              </a:rPr>
              <a:t>·</a:t>
            </a:r>
            <a:endParaRPr lang="en-US" altLang="zh-CN" sz="1800" i="1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1800" i="1"/>
              <a:t>V→ </a:t>
            </a:r>
            <a:r>
              <a:rPr lang="en-US" altLang="zh-CN" sz="1800" b="1" i="1"/>
              <a:t>id</a:t>
            </a:r>
            <a:r>
              <a:rPr lang="en-US" altLang="zh-CN" sz="1800" b="1" i="1">
                <a:latin typeface="Arial"/>
              </a:rPr>
              <a:t>·</a:t>
            </a:r>
            <a:endParaRPr lang="en-US" altLang="zh-CN" sz="1800"/>
          </a:p>
          <a:p>
            <a:pPr>
              <a:lnSpc>
                <a:spcPct val="90000"/>
              </a:lnSpc>
            </a:pPr>
            <a:r>
              <a:rPr lang="en-US" altLang="zh-CN" sz="2400"/>
              <a:t>Now, Follow(S)={$} and Follow(V)={:=, $}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:= because of the rule </a:t>
            </a:r>
            <a:r>
              <a:rPr lang="en-US" altLang="zh-CN" sz="2000" i="1"/>
              <a:t>S → V </a:t>
            </a:r>
            <a:r>
              <a:rPr lang="en-US" altLang="zh-CN" sz="2000" b="1" i="1"/>
              <a:t>:=</a:t>
            </a:r>
            <a:r>
              <a:rPr lang="en-US" altLang="zh-CN" sz="2000" i="1"/>
              <a:t> E</a:t>
            </a:r>
            <a:r>
              <a:rPr lang="en-US" altLang="zh-CN" sz="2000"/>
              <a:t>, and $ because an E can be a V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Thus, the SLR(l) parsing algorithm calls for a reduction in this state by both the rule </a:t>
            </a:r>
            <a:r>
              <a:rPr lang="en-US" altLang="zh-CN" sz="2400" i="1"/>
              <a:t>S → </a:t>
            </a:r>
            <a:r>
              <a:rPr lang="en-US" altLang="zh-CN" sz="2400" b="1" i="1"/>
              <a:t>id</a:t>
            </a:r>
            <a:r>
              <a:rPr lang="en-US" altLang="zh-CN" sz="2400"/>
              <a:t> and the rule </a:t>
            </a:r>
            <a:r>
              <a:rPr lang="en-US" altLang="zh-CN" sz="2400" i="1"/>
              <a:t>V→ </a:t>
            </a:r>
            <a:r>
              <a:rPr lang="en-US" altLang="zh-CN" sz="2400" b="1" i="1"/>
              <a:t>id</a:t>
            </a:r>
            <a:r>
              <a:rPr lang="en-US" altLang="zh-CN" sz="2400"/>
              <a:t> under input symbol $.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(this is a reduce-reduce conflict) </a:t>
            </a:r>
            <a:endParaRPr lang="zh-CN" altLang="en-US" sz="2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5.3.4 SLR(k) Grammars</a:t>
            </a:r>
            <a:endParaRPr lang="zh-CN" altLang="en-US" b="1"/>
          </a:p>
        </p:txBody>
      </p:sp>
      <p:sp>
        <p:nvSpPr>
          <p:cNvPr id="36659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As with other parsing algorithms, the SLR(1) parsing algorithm can be </a:t>
            </a:r>
            <a:r>
              <a:rPr lang="en-US" altLang="zh-CN" sz="2400">
                <a:solidFill>
                  <a:srgbClr val="FF3300"/>
                </a:solidFill>
              </a:rPr>
              <a:t>extended to SLR(k)</a:t>
            </a:r>
            <a:r>
              <a:rPr lang="en-US" altLang="zh-CN" sz="2400"/>
              <a:t> parsing where parsing actions are based on k &gt;=1 symbols of lookahead. </a:t>
            </a:r>
          </a:p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Using the sets First</a:t>
            </a:r>
            <a:r>
              <a:rPr lang="en-US" altLang="zh-CN" sz="2400" i="1">
                <a:solidFill>
                  <a:srgbClr val="FF3300"/>
                </a:solidFill>
              </a:rPr>
              <a:t>k</a:t>
            </a:r>
            <a:r>
              <a:rPr lang="en-US" altLang="zh-CN" sz="2400">
                <a:solidFill>
                  <a:srgbClr val="FF3300"/>
                </a:solidFill>
              </a:rPr>
              <a:t> and Follow</a:t>
            </a:r>
            <a:r>
              <a:rPr lang="en-US" altLang="zh-CN" sz="2400" i="1">
                <a:solidFill>
                  <a:srgbClr val="FF3300"/>
                </a:solidFill>
              </a:rPr>
              <a:t>k</a:t>
            </a:r>
            <a:r>
              <a:rPr lang="en-US" altLang="zh-CN" sz="2400"/>
              <a:t> as defined in the previous chapter, an SLR(k) parser uses the following two rules: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1. If state s contains an item of the form A → α</a:t>
            </a:r>
            <a:r>
              <a:rPr lang="en-US" altLang="zh-CN" sz="2400">
                <a:latin typeface="Arial"/>
              </a:rPr>
              <a:t>·</a:t>
            </a:r>
            <a:r>
              <a:rPr lang="en-US" altLang="zh-CN" sz="2400"/>
              <a:t>Xβ(X a  token), </a:t>
            </a:r>
            <a:r>
              <a:rPr lang="en-US" altLang="zh-CN" sz="2400">
                <a:solidFill>
                  <a:srgbClr val="FF3300"/>
                </a:solidFill>
              </a:rPr>
              <a:t>and Xw ∈ First</a:t>
            </a:r>
            <a:r>
              <a:rPr lang="en-US" altLang="zh-CN" sz="2400" i="1">
                <a:solidFill>
                  <a:srgbClr val="FF3300"/>
                </a:solidFill>
              </a:rPr>
              <a:t>k</a:t>
            </a:r>
            <a:r>
              <a:rPr lang="en-US" altLang="zh-CN" sz="2400">
                <a:solidFill>
                  <a:srgbClr val="FF3300"/>
                </a:solidFill>
              </a:rPr>
              <a:t> (Xβ) are the next k tokens in the input string</a:t>
            </a:r>
            <a:r>
              <a:rPr lang="en-US" altLang="zh-CN" sz="2400"/>
              <a:t>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then the action is to shift the current input token onto the stack, and the new state to be pushed on the stack is the state containing the item A → αX</a:t>
            </a:r>
            <a:r>
              <a:rPr lang="en-US" altLang="zh-CN" sz="2400">
                <a:latin typeface="Arial"/>
              </a:rPr>
              <a:t>·</a:t>
            </a:r>
            <a:r>
              <a:rPr lang="en-US" altLang="zh-CN" sz="2400"/>
              <a:t>β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2. If state s contains the complete item A → α</a:t>
            </a:r>
            <a:r>
              <a:rPr lang="en-US" altLang="zh-CN" sz="2400">
                <a:latin typeface="Arial"/>
              </a:rPr>
              <a:t>·</a:t>
            </a:r>
            <a:r>
              <a:rPr lang="en-US" altLang="zh-CN" sz="2400"/>
              <a:t>, and </a:t>
            </a:r>
            <a:r>
              <a:rPr lang="en-US" altLang="zh-CN" sz="2400">
                <a:solidFill>
                  <a:srgbClr val="FF3300"/>
                </a:solidFill>
              </a:rPr>
              <a:t>Xw ∈ Follow</a:t>
            </a:r>
            <a:r>
              <a:rPr lang="en-US" altLang="zh-CN" sz="2400" i="1">
                <a:solidFill>
                  <a:srgbClr val="FF3300"/>
                </a:solidFill>
              </a:rPr>
              <a:t>k</a:t>
            </a:r>
            <a:r>
              <a:rPr lang="en-US" altLang="zh-CN" sz="2400">
                <a:solidFill>
                  <a:srgbClr val="FF3300"/>
                </a:solidFill>
              </a:rPr>
              <a:t>(A) are the next </a:t>
            </a:r>
            <a:r>
              <a:rPr lang="en-US" altLang="zh-CN" sz="2400" i="1">
                <a:solidFill>
                  <a:srgbClr val="FF3300"/>
                </a:solidFill>
              </a:rPr>
              <a:t>k</a:t>
            </a:r>
            <a:r>
              <a:rPr lang="en-US" altLang="zh-CN" sz="2400">
                <a:solidFill>
                  <a:srgbClr val="FF3300"/>
                </a:solidFill>
              </a:rPr>
              <a:t> tokens in the input string,</a:t>
            </a:r>
            <a:r>
              <a:rPr lang="en-US" altLang="zh-CN" sz="240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  then the action is to reduce by the rule A → α.</a:t>
            </a:r>
            <a:endParaRPr lang="zh-CN" altLang="en-US" sz="2400"/>
          </a:p>
        </p:txBody>
      </p:sp>
      <p:sp>
        <p:nvSpPr>
          <p:cNvPr id="368644" name="Text Box 4"/>
          <p:cNvSpPr txBox="1">
            <a:spLocks noChangeArrowheads="1"/>
          </p:cNvSpPr>
          <p:nvPr/>
        </p:nvSpPr>
        <p:spPr bwMode="auto">
          <a:xfrm>
            <a:off x="7812088" y="6453188"/>
            <a:ext cx="1331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hlinkClick r:id="rId2" action="ppaction://hlinksldjump"/>
              </a:rPr>
              <a:t>Back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000" b="1"/>
              <a:t>5.4 General LR(1) and LALR(1) Parsing</a:t>
            </a:r>
            <a:endParaRPr lang="zh-CN" altLang="en-US" sz="4000" b="1"/>
          </a:p>
        </p:txBody>
      </p:sp>
      <p:sp>
        <p:nvSpPr>
          <p:cNvPr id="36966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Contents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PART ONE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5.1 Overview of Bottom-Up Parsing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5.2 Finite Automata of LR(0) Items and LR(0) Parsing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 b="1"/>
              <a:t>PART TWO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 b="1"/>
              <a:t>5.3 SLR(1) Parsing[</a:t>
            </a:r>
            <a:r>
              <a:rPr lang="en-US" altLang="zh-CN" sz="2800" b="1">
                <a:hlinkClick r:id="rId2" action="ppaction://hlinksldjump"/>
              </a:rPr>
              <a:t>More</a:t>
            </a:r>
            <a:r>
              <a:rPr lang="en-US" altLang="zh-CN" sz="2800" b="1"/>
              <a:t>]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 b="1"/>
              <a:t>5.4 General LR(1) and LALR(1) Parsing [</a:t>
            </a:r>
            <a:r>
              <a:rPr lang="en-US" altLang="zh-CN" sz="2800" b="1">
                <a:hlinkClick r:id="rId3" action="ppaction://hlinksldjump"/>
              </a:rPr>
              <a:t>More</a:t>
            </a:r>
            <a:r>
              <a:rPr lang="en-US" altLang="zh-CN" sz="2800" b="1"/>
              <a:t>]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 b="1"/>
              <a:t>5.5 Yacc: An LALR(1) </a:t>
            </a:r>
            <a:r>
              <a:rPr lang="en-US" altLang="zh-CN" sz="2800"/>
              <a:t>Parser Generator[</a:t>
            </a:r>
            <a:r>
              <a:rPr lang="en-US" altLang="zh-CN" sz="2800">
                <a:hlinkClick r:id="rId4" action="ppaction://hlinksldjump"/>
              </a:rPr>
              <a:t>More</a:t>
            </a:r>
            <a:r>
              <a:rPr lang="en-US" altLang="zh-CN" sz="2800"/>
              <a:t>]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5.6 Generation of a TINY Parser Using Yacc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 b="1"/>
              <a:t>5.7 Error Recovery in Bottom-Up Parsers[</a:t>
            </a:r>
            <a:r>
              <a:rPr lang="en-US" altLang="zh-CN" sz="2800" b="1">
                <a:hlinkClick r:id="rId5" action="ppaction://hlinksldjump"/>
              </a:rPr>
              <a:t>More</a:t>
            </a:r>
            <a:r>
              <a:rPr lang="en-US" altLang="zh-CN" sz="2800" b="1"/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5.4.1 Finite Automata of LR(1) Items</a:t>
            </a:r>
            <a:endParaRPr lang="zh-CN" altLang="en-US" b="1"/>
          </a:p>
        </p:txBody>
      </p:sp>
      <p:sp>
        <p:nvSpPr>
          <p:cNvPr id="37171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The SLR(1) method: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Applies lookaheads after the construction of the DFA of LR(0) items</a:t>
            </a:r>
            <a:endParaRPr lang="en-US" altLang="zh-CN" sz="2400" b="1"/>
          </a:p>
          <a:p>
            <a:pPr lvl="1">
              <a:lnSpc>
                <a:spcPct val="90000"/>
              </a:lnSpc>
            </a:pPr>
            <a:r>
              <a:rPr lang="en-US" altLang="zh-CN" sz="2400" b="1">
                <a:solidFill>
                  <a:srgbClr val="FF3300"/>
                </a:solidFill>
              </a:rPr>
              <a:t>The construction of DFA ignores lookaheads</a:t>
            </a:r>
            <a:r>
              <a:rPr lang="en-US" altLang="zh-CN" sz="2400" b="1"/>
              <a:t>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800"/>
              <a:t>The general LR(1) method: </a:t>
            </a:r>
            <a:endParaRPr lang="en-US" altLang="zh-CN" sz="2800" b="1"/>
          </a:p>
          <a:p>
            <a:pPr lvl="1">
              <a:lnSpc>
                <a:spcPct val="90000"/>
              </a:lnSpc>
            </a:pPr>
            <a:r>
              <a:rPr lang="en-US" altLang="zh-CN" sz="2400" b="1"/>
              <a:t>Using a new DFA </a:t>
            </a:r>
            <a:r>
              <a:rPr lang="en-US" altLang="zh-CN" sz="2400" b="1">
                <a:solidFill>
                  <a:srgbClr val="FF3300"/>
                </a:solidFill>
              </a:rPr>
              <a:t>with the lookaheads built into its construction</a:t>
            </a:r>
            <a:endParaRPr lang="en-US" altLang="zh-CN" sz="2400">
              <a:solidFill>
                <a:srgbClr val="FF3300"/>
              </a:solidFill>
            </a:endParaRP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The DFA items are an extension of LR(0) items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LR(1) items include a single lookahead token in each item. 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A pair consisting of an LR(0) item and a lookahead token.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LR(1) items using square brackets as </a:t>
            </a:r>
            <a:r>
              <a:rPr lang="en-US" altLang="zh-CN" sz="2000">
                <a:solidFill>
                  <a:srgbClr val="FF3300"/>
                </a:solidFill>
              </a:rPr>
              <a:t>[A → α</a:t>
            </a:r>
            <a:r>
              <a:rPr lang="en-US" altLang="zh-CN" sz="2000">
                <a:solidFill>
                  <a:srgbClr val="FF3300"/>
                </a:solidFill>
                <a:latin typeface="Arial"/>
              </a:rPr>
              <a:t>·</a:t>
            </a:r>
            <a:r>
              <a:rPr lang="en-US" altLang="zh-CN" sz="2000">
                <a:solidFill>
                  <a:srgbClr val="FF3300"/>
                </a:solidFill>
              </a:rPr>
              <a:t>β, a]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where A → α</a:t>
            </a:r>
            <a:r>
              <a:rPr lang="en-US" altLang="zh-CN" sz="2000">
                <a:latin typeface="Arial"/>
              </a:rPr>
              <a:t>·</a:t>
            </a:r>
            <a:r>
              <a:rPr lang="en-US" altLang="zh-CN" sz="2000"/>
              <a:t>βis an LR(0) item and a is a lookahead token </a:t>
            </a:r>
            <a:endParaRPr lang="zh-CN" altLang="en-US" sz="20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r>
              <a:rPr lang="en-US" altLang="zh-CN" sz="2800"/>
              <a:t>The definition the transitions between LR(l) items</a:t>
            </a:r>
          </a:p>
          <a:p>
            <a:pPr lvl="1"/>
            <a:r>
              <a:rPr lang="en-US" altLang="zh-CN" sz="2400"/>
              <a:t>Similar to the LR(0) transitions except keeping track of lookaheads</a:t>
            </a:r>
          </a:p>
          <a:p>
            <a:pPr lvl="1"/>
            <a:r>
              <a:rPr lang="en-US" altLang="zh-CN" sz="2400"/>
              <a:t>As with LR(0) items including</a:t>
            </a:r>
            <a:r>
              <a:rPr lang="en-US" altLang="zh-CN" sz="2400" i="1"/>
              <a:t>ε</a:t>
            </a:r>
            <a:r>
              <a:rPr lang="en-US" altLang="zh-CN" sz="2400"/>
              <a:t>-transitions, to build a DFA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s states are sets of items that are</a:t>
            </a:r>
            <a:r>
              <a:rPr lang="en-US" altLang="zh-CN" sz="2400" i="1"/>
              <a:t>ε</a:t>
            </a:r>
            <a:r>
              <a:rPr lang="en-US" altLang="zh-CN" sz="2400"/>
              <a:t>-closures</a:t>
            </a:r>
            <a:endParaRPr lang="en-US" altLang="zh-CN" sz="2400" b="1"/>
          </a:p>
          <a:p>
            <a:pPr lvl="1"/>
            <a:r>
              <a:rPr lang="en-US" altLang="zh-CN" sz="2400" b="1"/>
              <a:t>The difference between the LR(0)and LR(1) automata comes in the definition of the</a:t>
            </a:r>
            <a:r>
              <a:rPr lang="en-US" altLang="zh-CN" sz="2400" b="1" i="1"/>
              <a:t>ε</a:t>
            </a:r>
            <a:r>
              <a:rPr lang="en-US" altLang="zh-CN" sz="2400" b="1"/>
              <a:t>-transitions </a:t>
            </a:r>
            <a:endParaRPr lang="en-US" altLang="zh-CN" sz="2400"/>
          </a:p>
          <a:p>
            <a:r>
              <a:rPr lang="en-US" altLang="zh-CN" sz="2800"/>
              <a:t>We give the definition of the easier case (the non-</a:t>
            </a:r>
            <a:r>
              <a:rPr lang="en-US" altLang="zh-CN" sz="2800" i="1"/>
              <a:t>ε</a:t>
            </a:r>
            <a:r>
              <a:rPr lang="en-US" altLang="zh-CN" sz="2800"/>
              <a:t>-transitions) first, which are essentially identical to those of the LR(0) case</a:t>
            </a:r>
            <a:endParaRPr lang="zh-CN" altLang="en-US" sz="28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587375"/>
          </a:xfrm>
        </p:spPr>
        <p:txBody>
          <a:bodyPr/>
          <a:lstStyle/>
          <a:p>
            <a:pPr algn="l"/>
            <a:r>
              <a:rPr lang="en-US" altLang="zh-CN" sz="4000" b="1"/>
              <a:t>Definition</a:t>
            </a:r>
            <a:endParaRPr lang="zh-CN" altLang="en-US" sz="4000" i="1"/>
          </a:p>
        </p:txBody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3238"/>
            <a:ext cx="7772400" cy="4114800"/>
          </a:xfrm>
        </p:spPr>
        <p:txBody>
          <a:bodyPr/>
          <a:lstStyle/>
          <a:p>
            <a:r>
              <a:rPr lang="en-US" altLang="zh-CN" sz="2800"/>
              <a:t>Definition of LR(1) transitions (part 1).</a:t>
            </a:r>
          </a:p>
          <a:p>
            <a:pPr lvl="1"/>
            <a:r>
              <a:rPr lang="en-US" altLang="zh-CN" sz="2400"/>
              <a:t>Given an LR(1) item [A→α</a:t>
            </a:r>
            <a:r>
              <a:rPr lang="en-US" altLang="zh-CN" sz="2400">
                <a:latin typeface="Arial"/>
              </a:rPr>
              <a:t>·</a:t>
            </a:r>
            <a:r>
              <a:rPr lang="en-US" altLang="zh-CN" sz="2400"/>
              <a:t>Xγ,a], where X is any symbol (terminal or nontermilnal), </a:t>
            </a:r>
          </a:p>
          <a:p>
            <a:pPr lvl="1"/>
            <a:r>
              <a:rPr lang="en-US" altLang="zh-CN" sz="2400">
                <a:solidFill>
                  <a:srgbClr val="FF3300"/>
                </a:solidFill>
              </a:rPr>
              <a:t>There is a transition on X</a:t>
            </a:r>
            <a:r>
              <a:rPr lang="en-US" altLang="zh-CN" sz="2400"/>
              <a:t> to the item [A→ αX</a:t>
            </a:r>
            <a:r>
              <a:rPr lang="en-US" altLang="zh-CN" sz="2400">
                <a:latin typeface="Arial"/>
              </a:rPr>
              <a:t>·</a:t>
            </a:r>
            <a:r>
              <a:rPr lang="en-US" altLang="zh-CN" sz="2400"/>
              <a:t>γ,a]</a:t>
            </a:r>
            <a:endParaRPr lang="en-US" altLang="zh-CN" sz="2400" i="1"/>
          </a:p>
          <a:p>
            <a:r>
              <a:rPr lang="en-US" altLang="zh-CN" sz="2800"/>
              <a:t>Definition of LR(1) transitions </a:t>
            </a:r>
            <a:r>
              <a:rPr lang="en-US" altLang="zh-CN" sz="2800">
                <a:solidFill>
                  <a:srgbClr val="FF3300"/>
                </a:solidFill>
              </a:rPr>
              <a:t>(part 2).</a:t>
            </a:r>
            <a:r>
              <a:rPr lang="en-US" altLang="zh-CN" sz="2800"/>
              <a:t> </a:t>
            </a:r>
          </a:p>
          <a:p>
            <a:pPr lvl="1"/>
            <a:r>
              <a:rPr lang="en-US" altLang="zh-CN" sz="2400"/>
              <a:t>Given an LR(1) item [A→α</a:t>
            </a:r>
            <a:r>
              <a:rPr lang="en-US" altLang="zh-CN" sz="2400">
                <a:latin typeface="Arial"/>
              </a:rPr>
              <a:t>·</a:t>
            </a:r>
            <a:r>
              <a:rPr lang="en-US" altLang="zh-CN" sz="2400"/>
              <a:t>Bγ,a], where B is a nonterminal,</a:t>
            </a:r>
          </a:p>
          <a:p>
            <a:pPr lvl="1"/>
            <a:r>
              <a:rPr lang="en-US" altLang="zh-CN" sz="2400">
                <a:solidFill>
                  <a:srgbClr val="FF3300"/>
                </a:solidFill>
              </a:rPr>
              <a:t>There are</a:t>
            </a:r>
            <a:r>
              <a:rPr lang="en-US" altLang="zh-CN" sz="2400" i="1">
                <a:solidFill>
                  <a:srgbClr val="FF3300"/>
                </a:solidFill>
              </a:rPr>
              <a:t>ε</a:t>
            </a:r>
            <a:r>
              <a:rPr lang="en-US" altLang="zh-CN" sz="2400">
                <a:solidFill>
                  <a:srgbClr val="FF3300"/>
                </a:solidFill>
              </a:rPr>
              <a:t>-transitions to items</a:t>
            </a:r>
            <a:r>
              <a:rPr lang="en-US" altLang="zh-CN" sz="2400"/>
              <a:t> [B→</a:t>
            </a:r>
            <a:r>
              <a:rPr lang="en-US" altLang="zh-CN" sz="2400">
                <a:latin typeface="Arial"/>
              </a:rPr>
              <a:t>·</a:t>
            </a:r>
            <a:r>
              <a:rPr lang="en-US" altLang="zh-CN" sz="2400"/>
              <a:t>β,b] for every production  B →βand </a:t>
            </a:r>
            <a:r>
              <a:rPr lang="en-US" altLang="zh-CN" sz="2400" i="1"/>
              <a:t>for every token b</a:t>
            </a:r>
            <a:r>
              <a:rPr lang="en-US" altLang="zh-CN" sz="2400"/>
              <a:t> in First(γa).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404813"/>
            <a:ext cx="7702550" cy="1439862"/>
          </a:xfrm>
        </p:spPr>
        <p:txBody>
          <a:bodyPr/>
          <a:lstStyle/>
          <a:p>
            <a:r>
              <a:rPr lang="en-US" altLang="zh-CN" sz="2800" b="1"/>
              <a:t>Example 5.14 </a:t>
            </a:r>
            <a:r>
              <a:rPr lang="en-US" altLang="zh-CN" sz="2800"/>
              <a:t>Consider the grammar</a:t>
            </a:r>
          </a:p>
          <a:p>
            <a:pPr lvl="2">
              <a:buFontTx/>
              <a:buNone/>
            </a:pPr>
            <a:r>
              <a:rPr lang="en-US" altLang="zh-CN" sz="2000"/>
              <a:t>A→(A) | a</a:t>
            </a:r>
          </a:p>
          <a:p>
            <a:r>
              <a:rPr lang="en-US" altLang="zh-CN" sz="2800"/>
              <a:t>The DFA of sets of LR(1) items</a:t>
            </a:r>
            <a:endParaRPr lang="zh-CN" altLang="en-US" sz="2800"/>
          </a:p>
        </p:txBody>
      </p:sp>
      <p:graphicFrame>
        <p:nvGraphicFramePr>
          <p:cNvPr id="37683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692275" y="1924050"/>
          <a:ext cx="6259513" cy="4557713"/>
        </p:xfrm>
        <a:graphic>
          <a:graphicData uri="http://schemas.openxmlformats.org/presentationml/2006/ole">
            <p:oleObj spid="_x0000_s376836" name="文档" r:id="rId3" imgW="6405575" imgH="466412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5.4.2 The LR(1) Parsing Algorithm</a:t>
            </a:r>
            <a:endParaRPr lang="zh-CN" altLang="en-US" b="1"/>
          </a:p>
        </p:txBody>
      </p:sp>
      <p:sp>
        <p:nvSpPr>
          <p:cNvPr id="37888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68413"/>
            <a:ext cx="7772400" cy="4114800"/>
          </a:xfrm>
        </p:spPr>
        <p:txBody>
          <a:bodyPr/>
          <a:lstStyle/>
          <a:p>
            <a:r>
              <a:rPr lang="en-US" altLang="zh-CN"/>
              <a:t>Need to complete the discussion of general LR(1) parsing by restating the parsing algorithm based on the new DFA construction</a:t>
            </a:r>
          </a:p>
          <a:p>
            <a:r>
              <a:rPr lang="en-US" altLang="zh-CN"/>
              <a:t>Only need to restatement of the SLR(1) parsing algorithm, except that it </a:t>
            </a:r>
            <a:r>
              <a:rPr lang="en-US" altLang="zh-CN" b="1"/>
              <a:t>uses the lookahead tokens in the LR(1) items instead of the Follow set</a:t>
            </a:r>
            <a:endParaRPr lang="zh-CN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647700"/>
          </a:xfrm>
        </p:spPr>
        <p:txBody>
          <a:bodyPr/>
          <a:lstStyle/>
          <a:p>
            <a:pPr algn="l"/>
            <a:r>
              <a:rPr lang="en-US" altLang="zh-CN" sz="3200"/>
              <a:t>The General LR(1) parsing algorithm(1)</a:t>
            </a:r>
            <a:endParaRPr lang="zh-CN" altLang="en-US" sz="3200"/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52513"/>
            <a:ext cx="7772400" cy="50434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Let s be the current state (a the top of the parsing stack),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Then actions are defined as follows: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l. If state s contains </a:t>
            </a:r>
            <a:r>
              <a:rPr lang="en-US" altLang="zh-CN" sz="2400">
                <a:solidFill>
                  <a:srgbClr val="FF3300"/>
                </a:solidFill>
              </a:rPr>
              <a:t>any LR(l ) item of the form [A→α</a:t>
            </a:r>
            <a:r>
              <a:rPr lang="en-US" altLang="zh-CN" sz="2400">
                <a:solidFill>
                  <a:srgbClr val="FF3300"/>
                </a:solidFill>
                <a:latin typeface="Arial"/>
              </a:rPr>
              <a:t>·</a:t>
            </a:r>
            <a:r>
              <a:rPr lang="en-US" altLang="zh-CN" sz="2400">
                <a:solidFill>
                  <a:srgbClr val="FF3300"/>
                </a:solidFill>
              </a:rPr>
              <a:t>Xβ,a],</a:t>
            </a:r>
            <a:r>
              <a:rPr lang="en-US" altLang="zh-CN" sz="2400"/>
              <a:t> where X is a terminal, and X is the next token in the input string, then the action is to shift the current input token onto the stack,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and </a:t>
            </a:r>
            <a:r>
              <a:rPr lang="en-US" altLang="zh-CN" sz="2400">
                <a:solidFill>
                  <a:srgbClr val="FF3300"/>
                </a:solidFill>
              </a:rPr>
              <a:t>the new state</a:t>
            </a:r>
            <a:r>
              <a:rPr lang="en-US" altLang="zh-CN" sz="2400"/>
              <a:t> to be pushed on the Stack is the state containing the </a:t>
            </a:r>
            <a:r>
              <a:rPr lang="en-US" altLang="zh-CN" sz="2400">
                <a:solidFill>
                  <a:srgbClr val="FF3300"/>
                </a:solidFill>
              </a:rPr>
              <a:t>LR( l ) item  [A→αX</a:t>
            </a:r>
            <a:r>
              <a:rPr lang="en-US" altLang="zh-CN" sz="2400">
                <a:solidFill>
                  <a:srgbClr val="FF3300"/>
                </a:solidFill>
                <a:latin typeface="Arial"/>
              </a:rPr>
              <a:t>·</a:t>
            </a:r>
            <a:r>
              <a:rPr lang="en-US" altLang="zh-CN" sz="2400">
                <a:solidFill>
                  <a:srgbClr val="FF3300"/>
                </a:solidFill>
              </a:rPr>
              <a:t>β,a].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2. If state s contains the complete </a:t>
            </a:r>
            <a:r>
              <a:rPr lang="en-US" altLang="zh-CN" sz="2400">
                <a:solidFill>
                  <a:srgbClr val="FF3300"/>
                </a:solidFill>
              </a:rPr>
              <a:t>LR(1) item [A→α</a:t>
            </a:r>
            <a:r>
              <a:rPr lang="en-US" altLang="zh-CN" sz="2400">
                <a:solidFill>
                  <a:srgbClr val="FF3300"/>
                </a:solidFill>
                <a:latin typeface="Arial"/>
              </a:rPr>
              <a:t>·</a:t>
            </a:r>
            <a:r>
              <a:rPr lang="en-US" altLang="zh-CN" sz="2400">
                <a:solidFill>
                  <a:srgbClr val="FF3300"/>
                </a:solidFill>
              </a:rPr>
              <a:t>,a]</a:t>
            </a:r>
            <a:r>
              <a:rPr lang="en-US" altLang="zh-CN" sz="2400"/>
              <a:t> , and the next token in the input string is a.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 then the action is to reduce by the rule A→α.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A reduction by the rule S'→S, where S is the start state, is equivalent to acceptance.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(This will happen only if the next input token is $.)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647700"/>
          </a:xfrm>
        </p:spPr>
        <p:txBody>
          <a:bodyPr/>
          <a:lstStyle/>
          <a:p>
            <a:pPr algn="l"/>
            <a:r>
              <a:rPr lang="en-US" altLang="zh-CN" sz="3200"/>
              <a:t>The General LR(1) parsing algorithm(2)</a:t>
            </a:r>
            <a:endParaRPr lang="zh-CN" altLang="en-US" sz="3200"/>
          </a:p>
        </p:txBody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7772400" cy="4970462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800"/>
              <a:t>In the other cases, the new state is computed as follows.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Remove the string αand all of its corresponding states from the parsing stack;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back up in the DFA </a:t>
            </a:r>
            <a:r>
              <a:rPr lang="en-US" altLang="zh-CN" sz="2400">
                <a:solidFill>
                  <a:srgbClr val="FF3300"/>
                </a:solidFill>
              </a:rPr>
              <a:t>to the state</a:t>
            </a:r>
            <a:r>
              <a:rPr lang="en-US" altLang="zh-CN" sz="2400"/>
              <a:t> from which the construction of a began.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By construction, this state must </a:t>
            </a:r>
            <a:r>
              <a:rPr lang="en-US" altLang="zh-CN" sz="2400">
                <a:solidFill>
                  <a:srgbClr val="FF3300"/>
                </a:solidFill>
              </a:rPr>
              <a:t>contain an LR( l) item of the form [B→α</a:t>
            </a:r>
            <a:r>
              <a:rPr lang="en-US" altLang="zh-CN" sz="2400">
                <a:solidFill>
                  <a:srgbClr val="FF3300"/>
                </a:solidFill>
                <a:latin typeface="Arial"/>
              </a:rPr>
              <a:t>·</a:t>
            </a:r>
            <a:r>
              <a:rPr lang="en-US" altLang="zh-CN" sz="2400">
                <a:solidFill>
                  <a:srgbClr val="FF3300"/>
                </a:solidFill>
              </a:rPr>
              <a:t>Aβ,b].</a:t>
            </a:r>
            <a:r>
              <a:rPr lang="en-US" altLang="zh-CN" sz="2400"/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Push A onto the stack, and push the state containing the item [B→αA</a:t>
            </a:r>
            <a:r>
              <a:rPr lang="en-US" altLang="zh-CN" sz="2400">
                <a:latin typeface="Arial"/>
              </a:rPr>
              <a:t>·</a:t>
            </a:r>
            <a:r>
              <a:rPr lang="en-US" altLang="zh-CN" sz="2400"/>
              <a:t>β,b].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800"/>
              <a:t>3. If the next input token is such that neither of the above two cases applies,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an error is declared.</a:t>
            </a:r>
            <a:endParaRPr lang="zh-CN" altLang="en-US" sz="24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52513"/>
            <a:ext cx="7772400" cy="5043487"/>
          </a:xfrm>
        </p:spPr>
        <p:txBody>
          <a:bodyPr/>
          <a:lstStyle/>
          <a:p>
            <a:r>
              <a:rPr lang="en-US" altLang="zh-CN" sz="2800" b="1"/>
              <a:t>A grammar is an LR(1) grammar if the application of the above general LR( l ) parsing rules results in </a:t>
            </a:r>
            <a:r>
              <a:rPr lang="en-US" altLang="zh-CN" sz="2800" b="1">
                <a:solidFill>
                  <a:srgbClr val="FF3300"/>
                </a:solidFill>
              </a:rPr>
              <a:t>no ambiguity</a:t>
            </a:r>
          </a:p>
          <a:p>
            <a:endParaRPr lang="en-US" altLang="zh-CN" sz="2800"/>
          </a:p>
          <a:p>
            <a:r>
              <a:rPr lang="en-US" altLang="zh-CN" sz="2800"/>
              <a:t>A grammar is LR( I ) </a:t>
            </a:r>
            <a:r>
              <a:rPr lang="en-US" altLang="zh-CN" sz="2800">
                <a:solidFill>
                  <a:srgbClr val="FF3300"/>
                </a:solidFill>
              </a:rPr>
              <a:t>if and only if</a:t>
            </a:r>
            <a:r>
              <a:rPr lang="en-US" altLang="zh-CN" sz="2800"/>
              <a:t>, for any state s, the following </a:t>
            </a:r>
            <a:r>
              <a:rPr lang="en-US" altLang="zh-CN" sz="2800">
                <a:solidFill>
                  <a:srgbClr val="FF3300"/>
                </a:solidFill>
              </a:rPr>
              <a:t>two conditions are satisfied</a:t>
            </a:r>
            <a:r>
              <a:rPr lang="en-US" altLang="zh-CN" sz="2800"/>
              <a:t>.</a:t>
            </a:r>
          </a:p>
          <a:p>
            <a:pPr lvl="1">
              <a:buFontTx/>
              <a:buNone/>
            </a:pPr>
            <a:r>
              <a:rPr lang="en-US" altLang="zh-CN" sz="2400"/>
              <a:t>l. For any item [A→α</a:t>
            </a:r>
            <a:r>
              <a:rPr lang="en-US" altLang="zh-CN" sz="2400">
                <a:latin typeface="Arial"/>
              </a:rPr>
              <a:t>·</a:t>
            </a:r>
            <a:r>
              <a:rPr lang="en-US" altLang="zh-CN" sz="2400"/>
              <a:t>Xβ,a] in s with X a terminal, there is </a:t>
            </a:r>
            <a:r>
              <a:rPr lang="en-US" altLang="zh-CN" sz="2400">
                <a:solidFill>
                  <a:srgbClr val="FF3300"/>
                </a:solidFill>
              </a:rPr>
              <a:t>no item in s of the form [B→γ</a:t>
            </a:r>
            <a:r>
              <a:rPr lang="en-US" altLang="zh-CN" sz="2400">
                <a:solidFill>
                  <a:srgbClr val="FF3300"/>
                </a:solidFill>
                <a:latin typeface="Arial"/>
              </a:rPr>
              <a:t>·</a:t>
            </a:r>
            <a:r>
              <a:rPr lang="en-US" altLang="zh-CN" sz="2400">
                <a:solidFill>
                  <a:srgbClr val="FF3300"/>
                </a:solidFill>
              </a:rPr>
              <a:t>,X]</a:t>
            </a:r>
            <a:r>
              <a:rPr lang="en-US" altLang="zh-CN" sz="2400"/>
              <a:t> (otherwise there is a shift-reduce conflict).</a:t>
            </a:r>
          </a:p>
          <a:p>
            <a:pPr lvl="1">
              <a:buFontTx/>
              <a:buNone/>
            </a:pPr>
            <a:r>
              <a:rPr lang="en-US" altLang="zh-CN" sz="2400"/>
              <a:t>2. There are </a:t>
            </a:r>
            <a:r>
              <a:rPr lang="en-US" altLang="zh-CN" sz="2400">
                <a:solidFill>
                  <a:srgbClr val="FF3300"/>
                </a:solidFill>
              </a:rPr>
              <a:t>no two items in s of the form [A→α</a:t>
            </a:r>
            <a:r>
              <a:rPr lang="en-US" altLang="zh-CN" sz="2400">
                <a:solidFill>
                  <a:srgbClr val="FF3300"/>
                </a:solidFill>
                <a:latin typeface="Arial"/>
              </a:rPr>
              <a:t>·</a:t>
            </a:r>
            <a:r>
              <a:rPr lang="en-US" altLang="zh-CN" sz="2400">
                <a:solidFill>
                  <a:srgbClr val="FF3300"/>
                </a:solidFill>
              </a:rPr>
              <a:t>,a] and [B→β</a:t>
            </a:r>
            <a:r>
              <a:rPr lang="en-US" altLang="zh-CN" sz="2400">
                <a:solidFill>
                  <a:srgbClr val="FF3300"/>
                </a:solidFill>
                <a:latin typeface="Arial"/>
              </a:rPr>
              <a:t>·</a:t>
            </a:r>
            <a:r>
              <a:rPr lang="en-US" altLang="zh-CN" sz="2400">
                <a:solidFill>
                  <a:srgbClr val="FF3300"/>
                </a:solidFill>
              </a:rPr>
              <a:t>,a]</a:t>
            </a:r>
            <a:r>
              <a:rPr lang="en-US" altLang="zh-CN" sz="2400"/>
              <a:t> (otherwise, there is a reduce-reduce conflict).</a:t>
            </a:r>
            <a:endParaRPr lang="zh-CN" alt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1">
                <a:solidFill>
                  <a:srgbClr val="FF3300"/>
                </a:solidFill>
              </a:rPr>
              <a:t>LR(0) Items</a:t>
            </a:r>
            <a:r>
              <a:rPr lang="en-US" altLang="zh-CN" sz="3200" b="1"/>
              <a:t> of A Grammar</a:t>
            </a:r>
            <a:br>
              <a:rPr lang="en-US" altLang="zh-CN" sz="3200" b="1"/>
            </a:br>
            <a:endParaRPr lang="en-US" altLang="zh-CN" sz="3200" b="1"/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12875"/>
            <a:ext cx="8134350" cy="4321175"/>
          </a:xfrm>
        </p:spPr>
        <p:txBody>
          <a:bodyPr/>
          <a:lstStyle/>
          <a:p>
            <a:pPr marL="465138" lvl="1">
              <a:lnSpc>
                <a:spcPct val="80000"/>
              </a:lnSpc>
              <a:buFontTx/>
              <a:buNone/>
            </a:pPr>
            <a:endParaRPr lang="en-US" altLang="zh-CN" sz="2000" b="1"/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	A' → A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	A → (A)|a</a:t>
            </a:r>
            <a:endParaRPr lang="en-US" altLang="zh-CN" sz="2000" b="1" i="1"/>
          </a:p>
          <a:p>
            <a:pPr marL="465138" lvl="1">
              <a:lnSpc>
                <a:spcPct val="80000"/>
              </a:lnSpc>
              <a:buFontTx/>
              <a:buNone/>
            </a:pPr>
            <a:endParaRPr lang="en-US" altLang="zh-CN" sz="2000" b="1" i="1"/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400" b="1"/>
              <a:t>This grammar has eight items: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	A' → 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A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	A' → A</a:t>
            </a:r>
            <a:r>
              <a:rPr lang="en-US" altLang="zh-CN" sz="2000" b="1">
                <a:latin typeface="Arial"/>
              </a:rPr>
              <a:t>·</a:t>
            </a:r>
            <a:endParaRPr lang="en-US" altLang="zh-CN" sz="2000" b="1"/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	A → 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(A)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	A → (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A)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	A → (A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)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	A → (A)</a:t>
            </a:r>
            <a:r>
              <a:rPr lang="en-US" altLang="zh-CN" sz="2000" b="1">
                <a:latin typeface="Arial"/>
              </a:rPr>
              <a:t>·</a:t>
            </a:r>
            <a:endParaRPr lang="en-US" altLang="zh-CN" sz="2000" b="1"/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	A → 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a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	A → a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	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549275"/>
            <a:ext cx="7847013" cy="115093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The Grammar: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(l) A→(A)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(2) A→</a:t>
            </a:r>
            <a:r>
              <a:rPr lang="en-US" altLang="zh-CN" sz="2000" b="1"/>
              <a:t>a</a:t>
            </a:r>
            <a:endParaRPr lang="zh-CN" altLang="en-US" sz="2000" b="1"/>
          </a:p>
        </p:txBody>
      </p:sp>
      <p:graphicFrame>
        <p:nvGraphicFramePr>
          <p:cNvPr id="385145" name="Group 121"/>
          <p:cNvGraphicFramePr>
            <a:graphicFrameLocks noGrp="1"/>
          </p:cNvGraphicFramePr>
          <p:nvPr>
            <p:ph sz="half" idx="2"/>
          </p:nvPr>
        </p:nvGraphicFramePr>
        <p:xfrm>
          <a:off x="900113" y="1773238"/>
          <a:ext cx="7558087" cy="4829175"/>
        </p:xfrm>
        <a:graphic>
          <a:graphicData uri="http://schemas.openxmlformats.org/drawingml/2006/table">
            <a:tbl>
              <a:tblPr/>
              <a:tblGrid>
                <a:gridCol w="1150937"/>
                <a:gridCol w="993775"/>
                <a:gridCol w="1562100"/>
                <a:gridCol w="1363663"/>
                <a:gridCol w="1562100"/>
                <a:gridCol w="925512"/>
              </a:tblGrid>
              <a:tr h="4397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State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Input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Goto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0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3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4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5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6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7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8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9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(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s2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s5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s3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s6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s7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s9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r1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accept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r2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4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8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7772400" cy="503238"/>
          </a:xfrm>
        </p:spPr>
        <p:txBody>
          <a:bodyPr/>
          <a:lstStyle/>
          <a:p>
            <a:pPr algn="l"/>
            <a:r>
              <a:rPr lang="en-US" altLang="zh-CN" sz="2800"/>
              <a:t>The DFA of LR(1) item</a:t>
            </a:r>
            <a:endParaRPr lang="zh-CN" altLang="en-US" sz="4000"/>
          </a:p>
        </p:txBody>
      </p:sp>
      <p:graphicFrame>
        <p:nvGraphicFramePr>
          <p:cNvPr id="387076" name="Object 4"/>
          <p:cNvGraphicFramePr>
            <a:graphicFrameLocks noChangeAspect="1"/>
          </p:cNvGraphicFramePr>
          <p:nvPr>
            <p:ph idx="1"/>
          </p:nvPr>
        </p:nvGraphicFramePr>
        <p:xfrm>
          <a:off x="827088" y="1185863"/>
          <a:ext cx="7489825" cy="5335587"/>
        </p:xfrm>
        <a:graphic>
          <a:graphicData uri="http://schemas.openxmlformats.org/presentationml/2006/ole">
            <p:oleObj spid="_x0000_s387076" name="文档" r:id="rId3" imgW="6396594" imgH="4556838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33375"/>
            <a:ext cx="7702550" cy="1727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Example 5.16</a:t>
            </a:r>
            <a:r>
              <a:rPr lang="en-US" altLang="zh-CN" sz="2400"/>
              <a:t> The grammar of Example 5. 13 in simplified form: </a:t>
            </a:r>
            <a:endParaRPr lang="en-US" altLang="zh-CN" sz="2400" i="1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1800" i="1"/>
              <a:t>S → </a:t>
            </a:r>
            <a:r>
              <a:rPr lang="en-US" altLang="zh-CN" sz="1800" b="1" i="1"/>
              <a:t>id</a:t>
            </a:r>
            <a:r>
              <a:rPr lang="en-US" altLang="zh-CN" sz="1800" i="1"/>
              <a:t> | V </a:t>
            </a:r>
            <a:r>
              <a:rPr lang="en-US" altLang="zh-CN" sz="1800" b="1" i="1"/>
              <a:t>:=</a:t>
            </a:r>
            <a:r>
              <a:rPr lang="en-US" altLang="zh-CN" sz="1800" i="1"/>
              <a:t> E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1800" i="1"/>
              <a:t>V→ </a:t>
            </a:r>
            <a:r>
              <a:rPr lang="en-US" altLang="zh-CN" sz="1800" b="1" i="1"/>
              <a:t>id</a:t>
            </a:r>
            <a:endParaRPr lang="en-US" altLang="zh-CN" sz="1800" i="1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1800" i="1"/>
              <a:t>E → V |</a:t>
            </a:r>
            <a:r>
              <a:rPr lang="en-US" altLang="zh-CN" sz="1800" b="1" i="1"/>
              <a:t> n</a:t>
            </a:r>
            <a:endParaRPr lang="zh-CN" altLang="en-US" sz="1800" b="1" i="1"/>
          </a:p>
        </p:txBody>
      </p:sp>
      <p:graphicFrame>
        <p:nvGraphicFramePr>
          <p:cNvPr id="38912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981075" y="2128838"/>
          <a:ext cx="5322888" cy="4286250"/>
        </p:xfrm>
        <a:graphic>
          <a:graphicData uri="http://schemas.openxmlformats.org/presentationml/2006/ole">
            <p:oleObj spid="_x0000_s389124" name="文档" r:id="rId3" imgW="6398031" imgH="515159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5.4.3 LALR(1) Parsing</a:t>
            </a:r>
            <a:endParaRPr lang="zh-CN" altLang="en-US" b="1"/>
          </a:p>
        </p:txBody>
      </p:sp>
      <p:sp>
        <p:nvSpPr>
          <p:cNvPr id="39117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In the DFA of sets of LR(1) items, many different states have the </a:t>
            </a:r>
            <a:r>
              <a:rPr lang="en-US" altLang="zh-CN" sz="2800">
                <a:solidFill>
                  <a:srgbClr val="FF3300"/>
                </a:solidFill>
              </a:rPr>
              <a:t>same set of first components</a:t>
            </a:r>
            <a:r>
              <a:rPr lang="en-US" altLang="zh-CN" sz="2800"/>
              <a:t> in their items (the LR(0) items), and </a:t>
            </a:r>
            <a:r>
              <a:rPr lang="en-US" altLang="zh-CN" sz="2800">
                <a:solidFill>
                  <a:srgbClr val="FF3300"/>
                </a:solidFill>
              </a:rPr>
              <a:t>different second components</a:t>
            </a:r>
            <a:r>
              <a:rPr lang="en-US" altLang="zh-CN" sz="2800"/>
              <a:t> (the lookahead symbols)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The LALR(1) parsing algorithm: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Identify all such states and combine their lookaheads;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Then, we have a DFA identical to the DFA of LR(0) items, except the each state consists of items with sets of lookaheads.</a:t>
            </a:r>
            <a:endParaRPr lang="en-US" altLang="zh-CN" sz="2400" i="1"/>
          </a:p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FF3300"/>
                </a:solidFill>
              </a:rPr>
              <a:t>In the case of complete items these lookahead sets are often smaller than the corresponding Follow sets.</a:t>
            </a:r>
            <a:endParaRPr lang="zh-CN" altLang="en-US" sz="280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772400" cy="4114800"/>
          </a:xfrm>
        </p:spPr>
        <p:txBody>
          <a:bodyPr/>
          <a:lstStyle/>
          <a:p>
            <a:r>
              <a:rPr lang="en-US" altLang="zh-CN"/>
              <a:t>LALR(l) parsing </a:t>
            </a:r>
            <a:r>
              <a:rPr lang="en-US" altLang="zh-CN">
                <a:solidFill>
                  <a:srgbClr val="FF3300"/>
                </a:solidFill>
              </a:rPr>
              <a:t>retains some of the benefit of LR(l) parsing over SLR(l)</a:t>
            </a:r>
            <a:r>
              <a:rPr lang="en-US" altLang="zh-CN"/>
              <a:t> parsing, while preserving the </a:t>
            </a:r>
            <a:r>
              <a:rPr lang="en-US" altLang="zh-CN">
                <a:solidFill>
                  <a:srgbClr val="FF3300"/>
                </a:solidFill>
              </a:rPr>
              <a:t>smaller size of the DFA of LR(0)</a:t>
            </a:r>
            <a:r>
              <a:rPr lang="en-US" altLang="zh-CN"/>
              <a:t> items</a:t>
            </a:r>
          </a:p>
          <a:p>
            <a:r>
              <a:rPr lang="en-US" altLang="zh-CN"/>
              <a:t>Formally, the </a:t>
            </a:r>
            <a:r>
              <a:rPr lang="en-US" altLang="zh-CN">
                <a:solidFill>
                  <a:srgbClr val="FF3300"/>
                </a:solidFill>
              </a:rPr>
              <a:t>core of a state of the DFA of LR(l) items is the set of LR(0) items</a:t>
            </a:r>
            <a:r>
              <a:rPr lang="en-US" altLang="zh-CN"/>
              <a:t> consisting of the first components of all LR(1) items in the state</a:t>
            </a:r>
            <a:endParaRPr lang="zh-CN" alt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25538"/>
            <a:ext cx="7772400" cy="4967287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800"/>
              <a:t>     The following </a:t>
            </a:r>
            <a:r>
              <a:rPr lang="en-US" altLang="zh-CN" sz="2800">
                <a:solidFill>
                  <a:srgbClr val="FF3300"/>
                </a:solidFill>
              </a:rPr>
              <a:t>two facts</a:t>
            </a:r>
            <a:r>
              <a:rPr lang="en-US" altLang="zh-CN" sz="2800"/>
              <a:t> form the basis for the LALR(l) parsing construction: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800"/>
              <a:t>(1) </a:t>
            </a:r>
            <a:r>
              <a:rPr lang="en-US" altLang="zh-CN" sz="2800">
                <a:solidFill>
                  <a:srgbClr val="FF3300"/>
                </a:solidFill>
              </a:rPr>
              <a:t>FIRST PRINCIPLE</a:t>
            </a:r>
            <a:r>
              <a:rPr lang="en-US" altLang="zh-CN" sz="2800"/>
              <a:t> OF LALR(1) PARSING</a:t>
            </a:r>
          </a:p>
          <a:p>
            <a:pPr marL="828675" lvl="1">
              <a:lnSpc>
                <a:spcPct val="90000"/>
              </a:lnSpc>
            </a:pPr>
            <a:r>
              <a:rPr lang="en-US" altLang="zh-CN" sz="2400"/>
              <a:t>The core of a state of the DFA of LR(l) items is a state of the DFA of LR(0) items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800"/>
              <a:t>(2) </a:t>
            </a:r>
            <a:r>
              <a:rPr lang="en-US" altLang="zh-CN" sz="2800">
                <a:solidFill>
                  <a:srgbClr val="FF3300"/>
                </a:solidFill>
              </a:rPr>
              <a:t>SECOND PRINCIPLE</a:t>
            </a:r>
            <a:r>
              <a:rPr lang="en-US" altLang="zh-CN" sz="2800"/>
              <a:t> OF LALR(1) PARSING</a:t>
            </a:r>
          </a:p>
          <a:p>
            <a:pPr marL="828675" lvl="1">
              <a:lnSpc>
                <a:spcPct val="90000"/>
              </a:lnSpc>
            </a:pPr>
            <a:r>
              <a:rPr lang="en-US" altLang="zh-CN" sz="2400"/>
              <a:t>Given two states s1 and s2 of the DFA of LR(l) items that have the same core</a:t>
            </a:r>
          </a:p>
          <a:p>
            <a:pPr marL="828675" lvl="1">
              <a:lnSpc>
                <a:spcPct val="90000"/>
              </a:lnSpc>
            </a:pPr>
            <a:r>
              <a:rPr lang="en-US" altLang="zh-CN" sz="2400"/>
              <a:t>suppose there is a transition on the symbol X from s1 to a state t1</a:t>
            </a:r>
          </a:p>
          <a:p>
            <a:pPr marL="828675" lvl="1">
              <a:lnSpc>
                <a:spcPct val="90000"/>
              </a:lnSpc>
            </a:pPr>
            <a:r>
              <a:rPr lang="en-US" altLang="zh-CN" sz="2400"/>
              <a:t>Then there is also a transition on X from state s2 to a state t2, and the states t1 and t2 have the same core</a:t>
            </a:r>
            <a:endParaRPr lang="zh-CN" altLang="en-US" sz="24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7772400" cy="4114800"/>
          </a:xfrm>
        </p:spPr>
        <p:txBody>
          <a:bodyPr/>
          <a:lstStyle/>
          <a:p>
            <a:r>
              <a:rPr lang="en-US" altLang="zh-CN" sz="2800"/>
              <a:t>Constructing the DFA of LALR(l) items:</a:t>
            </a:r>
          </a:p>
          <a:p>
            <a:pPr lvl="1"/>
            <a:r>
              <a:rPr lang="en-US" altLang="zh-CN" sz="2400"/>
              <a:t>Constructed from the DFA of LR(l ) items by identifying all states that have the same core</a:t>
            </a:r>
          </a:p>
          <a:p>
            <a:pPr lvl="1"/>
            <a:r>
              <a:rPr lang="en-US" altLang="zh-CN" sz="2400"/>
              <a:t>And forming the union of the lookahead symbols for each LR(0) item</a:t>
            </a:r>
          </a:p>
          <a:p>
            <a:pPr lvl="1">
              <a:buFontTx/>
              <a:buNone/>
            </a:pPr>
            <a:endParaRPr lang="en-US" altLang="zh-CN" sz="2400"/>
          </a:p>
          <a:p>
            <a:r>
              <a:rPr lang="en-US" altLang="zh-CN" sz="2800"/>
              <a:t>Each LALR(l) item in this DFA will have an LR(0) item as its first component and a set of lookahead tokens as its second component.</a:t>
            </a:r>
            <a:endParaRPr lang="zh-CN" altLang="en-US" sz="28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22263"/>
            <a:ext cx="7847013" cy="1162050"/>
          </a:xfrm>
        </p:spPr>
        <p:txBody>
          <a:bodyPr/>
          <a:lstStyle/>
          <a:p>
            <a:r>
              <a:rPr lang="en-US" altLang="zh-CN" sz="2400" b="1"/>
              <a:t>Example 5.17 </a:t>
            </a:r>
            <a:r>
              <a:rPr lang="en-US" altLang="zh-CN" sz="2400"/>
              <a:t>Consider the grammar of Example 5.14.</a:t>
            </a:r>
          </a:p>
          <a:p>
            <a:pPr lvl="2">
              <a:buFontTx/>
              <a:buNone/>
            </a:pPr>
            <a:r>
              <a:rPr lang="en-US" altLang="zh-CN" sz="1800"/>
              <a:t>(l) A→(A)</a:t>
            </a:r>
          </a:p>
          <a:p>
            <a:pPr lvl="2">
              <a:buFontTx/>
              <a:buNone/>
            </a:pPr>
            <a:r>
              <a:rPr lang="en-US" altLang="zh-CN" sz="1800"/>
              <a:t>(2) A→</a:t>
            </a:r>
            <a:r>
              <a:rPr lang="en-US" altLang="zh-CN" sz="1800" b="1"/>
              <a:t>a</a:t>
            </a:r>
            <a:endParaRPr lang="zh-CN" altLang="en-US" sz="1800" b="1"/>
          </a:p>
        </p:txBody>
      </p:sp>
      <p:graphicFrame>
        <p:nvGraphicFramePr>
          <p:cNvPr id="39731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187450" y="2133600"/>
          <a:ext cx="7312025" cy="3522663"/>
        </p:xfrm>
        <a:graphic>
          <a:graphicData uri="http://schemas.openxmlformats.org/presentationml/2006/ole">
            <p:oleObj spid="_x0000_s397316" name="文档" r:id="rId3" imgW="6282722" imgH="3027451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4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The algorithm for LALR( l) parsing</a:t>
            </a:r>
            <a:r>
              <a:rPr lang="en-US" altLang="zh-CN" sz="2400"/>
              <a:t> using the condensed DFA of LALR( l ) items </a:t>
            </a:r>
            <a:r>
              <a:rPr lang="en-US" altLang="zh-CN" sz="2400">
                <a:solidFill>
                  <a:srgbClr val="FF3300"/>
                </a:solidFill>
              </a:rPr>
              <a:t>is identical to the general LR(1) parsing algorithm</a:t>
            </a:r>
            <a:r>
              <a:rPr lang="en-US" altLang="zh-CN" sz="2400"/>
              <a:t> described in the previous section</a:t>
            </a:r>
          </a:p>
          <a:p>
            <a:pPr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A grammar is LALR(l) grammar if no parsing conflicts arise in the LALR( l) parsing algorithm</a:t>
            </a:r>
          </a:p>
          <a:p>
            <a:pPr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It is possible</a:t>
            </a:r>
            <a:r>
              <a:rPr lang="en-US" altLang="zh-CN" sz="2400"/>
              <a:t> for the LALR( l ) construction to create </a:t>
            </a:r>
            <a:r>
              <a:rPr lang="en-US" altLang="zh-CN" sz="2400">
                <a:solidFill>
                  <a:srgbClr val="FF3300"/>
                </a:solidFill>
              </a:rPr>
              <a:t>parsing conflicts</a:t>
            </a:r>
            <a:r>
              <a:rPr lang="en-US" altLang="zh-CN" sz="2400"/>
              <a:t> that do not exist in general LR( 1 ) parsing, but this </a:t>
            </a:r>
            <a:r>
              <a:rPr lang="en-US" altLang="zh-CN" sz="2400">
                <a:solidFill>
                  <a:srgbClr val="FF3300"/>
                </a:solidFill>
              </a:rPr>
              <a:t>rarely happens</a:t>
            </a:r>
            <a:r>
              <a:rPr lang="en-US" altLang="zh-CN" sz="2400"/>
              <a:t> in practice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Indeed, if a grammar is LR(l), then the LALR(l) parsing table cannot have any shift-reduce conflicts, there </a:t>
            </a:r>
            <a:r>
              <a:rPr lang="en-US" altLang="zh-CN" sz="2400">
                <a:solidFill>
                  <a:srgbClr val="FF3300"/>
                </a:solidFill>
              </a:rPr>
              <a:t>may be reduce-reduce conflicts</a:t>
            </a:r>
            <a:r>
              <a:rPr lang="en-US" altLang="zh-CN" sz="2400"/>
              <a:t>. </a:t>
            </a:r>
            <a:endParaRPr lang="zh-CN" alt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8351838" cy="792162"/>
          </a:xfrm>
        </p:spPr>
        <p:txBody>
          <a:bodyPr/>
          <a:lstStyle/>
          <a:p>
            <a:pPr algn="l"/>
            <a:r>
              <a:rPr lang="en-US" altLang="zh-CN" sz="2400" b="1">
                <a:solidFill>
                  <a:srgbClr val="FF3300"/>
                </a:solidFill>
              </a:rPr>
              <a:t>DFA and the LR(0) Parsing</a:t>
            </a:r>
            <a:r>
              <a:rPr lang="en-US" altLang="zh-CN" sz="2400" b="1"/>
              <a:t> of The grammar: A → ( A ) | a</a:t>
            </a:r>
            <a:endParaRPr lang="zh-CN" altLang="en-US" sz="2400" b="1"/>
          </a:p>
        </p:txBody>
      </p:sp>
      <p:graphicFrame>
        <p:nvGraphicFramePr>
          <p:cNvPr id="43622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323850" y="908050"/>
          <a:ext cx="5040313" cy="2247900"/>
        </p:xfrm>
        <a:graphic>
          <a:graphicData uri="http://schemas.openxmlformats.org/presentationml/2006/ole">
            <p:oleObj spid="_x0000_s436227" name="文档" r:id="rId3" imgW="5821486" imgH="2595781" progId="Word.Document.8">
              <p:embed/>
            </p:oleObj>
          </a:graphicData>
        </a:graphic>
      </p:graphicFrame>
      <p:graphicFrame>
        <p:nvGraphicFramePr>
          <p:cNvPr id="436228" name="Group 4"/>
          <p:cNvGraphicFramePr>
            <a:graphicFrameLocks noGrp="1"/>
          </p:cNvGraphicFramePr>
          <p:nvPr>
            <p:ph sz="half" idx="2"/>
          </p:nvPr>
        </p:nvGraphicFramePr>
        <p:xfrm>
          <a:off x="3924300" y="3284538"/>
          <a:ext cx="4533900" cy="3384550"/>
        </p:xfrm>
        <a:graphic>
          <a:graphicData uri="http://schemas.openxmlformats.org/drawingml/2006/table">
            <a:tbl>
              <a:tblPr/>
              <a:tblGrid>
                <a:gridCol w="379413"/>
                <a:gridCol w="1708150"/>
                <a:gridCol w="1062037"/>
                <a:gridCol w="1384300"/>
              </a:tblGrid>
              <a:tr h="4349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9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Parsing stack            input           Action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49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$ 0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$ 0 ( 3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$ 0 ( 3 ( 3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$ 0 ( 3 ( 3 a 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$ 0 ( 3 ( 3 A 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$ 0 ( 3 ( 3 A 4 ) 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$ 0 ( 3 A 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$ 0 ( 3 A 4 ) 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$ 0 A 1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( (a) 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( a) 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 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 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 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$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 A→a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 A→(A)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 A→(A)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accept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989888" cy="53292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If a grammar is SLR(l), then it certainly is LALR(l)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LALR(1) parsers often do as well as general LR(I) parsers in removing typical conflicts that occur in SLR(l) parsing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If the grammar is already LALR( l ), the only </a:t>
            </a:r>
            <a:r>
              <a:rPr lang="en-US" altLang="zh-CN" sz="2800">
                <a:solidFill>
                  <a:srgbClr val="FF3300"/>
                </a:solidFill>
              </a:rPr>
              <a:t>consequence of using LALR( l ) parsing</a:t>
            </a:r>
            <a:r>
              <a:rPr lang="en-US" altLang="zh-CN" sz="2800"/>
              <a:t> over general LR parsing is that, in the presence of errors, </a:t>
            </a:r>
            <a:r>
              <a:rPr lang="en-US" altLang="zh-CN" sz="2800">
                <a:solidFill>
                  <a:srgbClr val="FF3300"/>
                </a:solidFill>
              </a:rPr>
              <a:t>some spurious reductions</a:t>
            </a:r>
            <a:r>
              <a:rPr lang="en-US" altLang="zh-CN" sz="2800"/>
              <a:t> may be made before error is declared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For example: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      Given the erroneous input string </a:t>
            </a:r>
            <a:r>
              <a:rPr lang="en-US" altLang="zh-CN" sz="2400" b="1">
                <a:solidFill>
                  <a:srgbClr val="FF3300"/>
                </a:solidFill>
              </a:rPr>
              <a:t>a)</a:t>
            </a:r>
            <a:endParaRPr lang="zh-CN" altLang="en-US" sz="240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/>
              <a:t>The DFA of LR(1)</a:t>
            </a:r>
            <a:endParaRPr lang="zh-CN" altLang="en-US"/>
          </a:p>
        </p:txBody>
      </p:sp>
      <p:graphicFrame>
        <p:nvGraphicFramePr>
          <p:cNvPr id="401413" name="Object 5"/>
          <p:cNvGraphicFramePr>
            <a:graphicFrameLocks noChangeAspect="1"/>
          </p:cNvGraphicFramePr>
          <p:nvPr>
            <p:ph idx="1"/>
          </p:nvPr>
        </p:nvGraphicFramePr>
        <p:xfrm>
          <a:off x="1538288" y="2008188"/>
          <a:ext cx="6335712" cy="4513262"/>
        </p:xfrm>
        <a:graphic>
          <a:graphicData uri="http://schemas.openxmlformats.org/presentationml/2006/ole">
            <p:oleObj spid="_x0000_s401413" name="文档" r:id="rId3" imgW="6396594" imgH="4556838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792162"/>
          </a:xfrm>
        </p:spPr>
        <p:txBody>
          <a:bodyPr/>
          <a:lstStyle/>
          <a:p>
            <a:pPr algn="l"/>
            <a:r>
              <a:rPr lang="en-US" altLang="zh-CN"/>
              <a:t>The DFA of LALR(1)</a:t>
            </a:r>
            <a:endParaRPr lang="zh-CN" altLang="en-US"/>
          </a:p>
        </p:txBody>
      </p:sp>
      <p:graphicFrame>
        <p:nvGraphicFramePr>
          <p:cNvPr id="404485" name="Object 5"/>
          <p:cNvGraphicFramePr>
            <a:graphicFrameLocks noChangeAspect="1"/>
          </p:cNvGraphicFramePr>
          <p:nvPr>
            <p:ph idx="1"/>
          </p:nvPr>
        </p:nvGraphicFramePr>
        <p:xfrm>
          <a:off x="1539875" y="1354138"/>
          <a:ext cx="6992938" cy="4522787"/>
        </p:xfrm>
        <a:graphic>
          <a:graphicData uri="http://schemas.openxmlformats.org/presentationml/2006/ole">
            <p:oleObj spid="_x0000_s404485" name="文档" r:id="rId3" imgW="6282722" imgH="4063963" progId="Word.Document.8">
              <p:embed/>
            </p:oleObj>
          </a:graphicData>
        </a:graphic>
      </p:graphicFrame>
      <p:sp>
        <p:nvSpPr>
          <p:cNvPr id="404487" name="Text Box 7"/>
          <p:cNvSpPr txBox="1">
            <a:spLocks noChangeArrowheads="1"/>
          </p:cNvSpPr>
          <p:nvPr/>
        </p:nvSpPr>
        <p:spPr bwMode="auto">
          <a:xfrm>
            <a:off x="539750" y="4652963"/>
            <a:ext cx="813593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u="none">
                <a:solidFill>
                  <a:srgbClr val="FF3300"/>
                </a:solidFill>
              </a:rPr>
              <a:t>Note:</a:t>
            </a:r>
          </a:p>
          <a:p>
            <a:r>
              <a:rPr lang="en-US" altLang="zh-CN" u="none"/>
              <a:t>An LALR( l ) parser will perform the reduction A→a , before declaring error;</a:t>
            </a:r>
          </a:p>
          <a:p>
            <a:r>
              <a:rPr lang="en-US" altLang="zh-CN" u="none"/>
              <a:t>A general LR( l) parser will declare error immediately after a shift of the token a. </a:t>
            </a:r>
            <a:endParaRPr lang="zh-CN" altLang="en-US" u="none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r>
              <a:rPr lang="en-US" altLang="zh-CN" sz="2800"/>
              <a:t>Combining LR(1) states to form the DFA of LALR( 1 ) items solves the problem of large parsing tables, but it still requires the entire DFA of LR( l ) items to be computed</a:t>
            </a:r>
          </a:p>
          <a:p>
            <a:pPr>
              <a:buFontTx/>
              <a:buNone/>
            </a:pPr>
            <a:endParaRPr lang="en-US" altLang="zh-CN" sz="2800"/>
          </a:p>
          <a:p>
            <a:r>
              <a:rPr lang="en-US" altLang="zh-CN" sz="2800"/>
              <a:t>It is possible to compute the DFA of LALR( l) items directly from the DFA of LR(0) items through </a:t>
            </a:r>
            <a:r>
              <a:rPr lang="en-US" altLang="zh-CN" sz="2800" b="1">
                <a:solidFill>
                  <a:srgbClr val="FF3300"/>
                </a:solidFill>
              </a:rPr>
              <a:t>a process of propagating lookaheads</a:t>
            </a:r>
            <a:endParaRPr lang="en-US" altLang="zh-CN" sz="2800"/>
          </a:p>
          <a:p>
            <a:r>
              <a:rPr lang="en-US" altLang="zh-CN" sz="2800"/>
              <a:t>We will not describe this process formally, it is instructive to see how this can be done  easily</a:t>
            </a:r>
          </a:p>
          <a:p>
            <a:r>
              <a:rPr lang="en-US" altLang="zh-CN" sz="2800">
                <a:solidFill>
                  <a:srgbClr val="FF3300"/>
                </a:solidFill>
              </a:rPr>
              <a:t>Consider the LALR(1) DFA in following page</a:t>
            </a:r>
            <a:endParaRPr lang="zh-CN" altLang="en-US" sz="280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8580" name="Object 4"/>
          <p:cNvGraphicFramePr>
            <a:graphicFrameLocks noChangeAspect="1"/>
          </p:cNvGraphicFramePr>
          <p:nvPr/>
        </p:nvGraphicFramePr>
        <p:xfrm>
          <a:off x="611188" y="1644650"/>
          <a:ext cx="7993062" cy="5168900"/>
        </p:xfrm>
        <a:graphic>
          <a:graphicData uri="http://schemas.openxmlformats.org/presentationml/2006/ole">
            <p:oleObj spid="_x0000_s408580" name="文档" r:id="rId3" imgW="6282722" imgH="4063963" progId="Word.Document.8">
              <p:embed/>
            </p:oleObj>
          </a:graphicData>
        </a:graphic>
      </p:graphicFrame>
      <p:sp>
        <p:nvSpPr>
          <p:cNvPr id="408581" name="Text Box 5"/>
          <p:cNvSpPr txBox="1">
            <a:spLocks noChangeArrowheads="1"/>
          </p:cNvSpPr>
          <p:nvPr/>
        </p:nvSpPr>
        <p:spPr bwMode="auto">
          <a:xfrm>
            <a:off x="395288" y="333375"/>
            <a:ext cx="81375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u="none"/>
              <a:t>Computing the DFA of LALR( l) items directly from the DFA of LR(0) items</a:t>
            </a:r>
            <a:endParaRPr lang="zh-CN" altLang="en-US" sz="2800" u="none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altLang="zh-CN" sz="2800"/>
              <a:t>Begin constructing lookaheads by adding the end marker $ to the lookahead of the augmentation item A</a:t>
            </a:r>
            <a:r>
              <a:rPr lang="en-US" altLang="zh-CN" sz="2800">
                <a:latin typeface="Arial"/>
              </a:rPr>
              <a:t>’</a:t>
            </a:r>
            <a:r>
              <a:rPr lang="en-US" altLang="zh-CN" sz="2800"/>
              <a:t>→</a:t>
            </a:r>
            <a:r>
              <a:rPr lang="en-US" altLang="zh-CN" sz="2800">
                <a:latin typeface="Arial"/>
              </a:rPr>
              <a:t>·</a:t>
            </a:r>
            <a:r>
              <a:rPr lang="en-US" altLang="zh-CN" sz="2800"/>
              <a:t>A in state 0 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zh-CN" sz="2800"/>
              <a:t>By the rules of </a:t>
            </a:r>
            <a:r>
              <a:rPr lang="en-US" altLang="zh-CN" sz="2800" i="1"/>
              <a:t>ε</a:t>
            </a:r>
            <a:r>
              <a:rPr lang="zh-CN" altLang="en-US" sz="2800"/>
              <a:t>－</a:t>
            </a:r>
            <a:r>
              <a:rPr lang="en-US" altLang="zh-CN" sz="2800"/>
              <a:t>closure, the $ propagates to the two closure items (the A on the right-hand side of the kernel item A</a:t>
            </a:r>
            <a:r>
              <a:rPr lang="en-US" altLang="zh-CN" sz="2800">
                <a:latin typeface="Arial"/>
              </a:rPr>
              <a:t>’</a:t>
            </a:r>
            <a:r>
              <a:rPr lang="en-US" altLang="zh-CN" sz="2800"/>
              <a:t>→</a:t>
            </a:r>
            <a:r>
              <a:rPr lang="en-US" altLang="zh-CN" sz="2800">
                <a:latin typeface="Arial"/>
              </a:rPr>
              <a:t>·</a:t>
            </a:r>
            <a:r>
              <a:rPr lang="en-US" altLang="zh-CN" sz="2800"/>
              <a:t>A is followed by the empty string)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zh-CN" sz="2800"/>
              <a:t>By following the three transitions from state 0, the $ propagates to the kernel items of states 1,3 and 2 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zh-CN" sz="2800"/>
              <a:t>Continuing with state 2, the closure items get the lookahead ). again by spontaneous generation (because A on the right-hand side of the kernel item A→(</a:t>
            </a:r>
            <a:r>
              <a:rPr lang="en-US" altLang="zh-CN" sz="2800">
                <a:latin typeface="Arial"/>
              </a:rPr>
              <a:t>·</a:t>
            </a:r>
            <a:r>
              <a:rPr lang="en-US" altLang="zh-CN" sz="2800"/>
              <a:t>A ) comes before a right parenthesis)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zh-CN" sz="2800"/>
              <a:t>The transition on </a:t>
            </a:r>
            <a:r>
              <a:rPr lang="en-US" altLang="zh-CN" sz="2800" b="1"/>
              <a:t>a</a:t>
            </a:r>
            <a:r>
              <a:rPr lang="en-US" altLang="zh-CN" sz="2800"/>
              <a:t> to state 3 causes the </a:t>
            </a:r>
            <a:r>
              <a:rPr lang="en-US" altLang="zh-CN" sz="2800" b="1"/>
              <a:t>)</a:t>
            </a:r>
            <a:r>
              <a:rPr lang="en-US" altLang="zh-CN" sz="2800"/>
              <a:t> to be propagated to the lookahead of the item in that state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zh-CN" sz="2800"/>
              <a:t>The transition on </a:t>
            </a:r>
            <a:r>
              <a:rPr lang="en-US" altLang="zh-CN" sz="2800" b="1"/>
              <a:t>(</a:t>
            </a:r>
            <a:r>
              <a:rPr lang="en-US" altLang="zh-CN" sz="2800"/>
              <a:t> from state 2 to itself causes the </a:t>
            </a:r>
            <a:r>
              <a:rPr lang="en-US" altLang="zh-CN" sz="2800" b="1"/>
              <a:t>)</a:t>
            </a:r>
            <a:r>
              <a:rPr lang="en-US" altLang="zh-CN" sz="2800"/>
              <a:t> to be propagated to the lookahead of the kernel item (this is why the kernel item has both $ and </a:t>
            </a:r>
            <a:r>
              <a:rPr lang="en-US" altLang="zh-CN" sz="2800" b="1"/>
              <a:t>)</a:t>
            </a:r>
            <a:r>
              <a:rPr lang="en-US" altLang="zh-CN" sz="2800"/>
              <a:t> in its lookahead set)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zh-CN" sz="2800"/>
              <a:t>The lookahead set $/</a:t>
            </a:r>
            <a:r>
              <a:rPr lang="en-US" altLang="zh-CN" sz="2800" b="1"/>
              <a:t>)</a:t>
            </a:r>
            <a:r>
              <a:rPr lang="en-US" altLang="zh-CN" sz="2800"/>
              <a:t> propagates to state 4 and then to state 5 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zh-CN" sz="2800"/>
              <a:t>Through this process, we have obtained the DFA of LALR(l) items of Figure 59 directly from the DFA of LR\0) items</a:t>
            </a:r>
            <a:endParaRPr lang="zh-CN" altLang="en-US" sz="2800"/>
          </a:p>
        </p:txBody>
      </p:sp>
      <p:sp>
        <p:nvSpPr>
          <p:cNvPr id="410627" name="Text Box 3"/>
          <p:cNvSpPr txBox="1">
            <a:spLocks noChangeArrowheads="1"/>
          </p:cNvSpPr>
          <p:nvPr/>
        </p:nvSpPr>
        <p:spPr bwMode="auto">
          <a:xfrm>
            <a:off x="7812088" y="6453188"/>
            <a:ext cx="1331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hlinkClick r:id="rId2" action="ppaction://hlinksldjump"/>
              </a:rPr>
              <a:t>Back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5.5 Yacc: LALR(1) PARSING GENERATOR</a:t>
            </a:r>
            <a:endParaRPr lang="zh-CN" altLang="en-US" b="1"/>
          </a:p>
        </p:txBody>
      </p:sp>
      <p:sp>
        <p:nvSpPr>
          <p:cNvPr id="4116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7772400" cy="4751387"/>
          </a:xfrm>
        </p:spPr>
        <p:txBody>
          <a:bodyPr/>
          <a:lstStyle/>
          <a:p>
            <a:r>
              <a:rPr lang="en-US" altLang="zh-CN">
                <a:solidFill>
                  <a:srgbClr val="FF3300"/>
                </a:solidFill>
              </a:rPr>
              <a:t>A parser generator</a:t>
            </a:r>
            <a:r>
              <a:rPr lang="en-US" altLang="zh-CN"/>
              <a:t> is a program </a:t>
            </a:r>
            <a:r>
              <a:rPr lang="en-US" altLang="zh-CN" sz="2800"/>
              <a:t>taking a specification of the syntax of a language and producing a parser procedure for the language</a:t>
            </a:r>
          </a:p>
          <a:p>
            <a:pPr>
              <a:buFontTx/>
              <a:buNone/>
            </a:pPr>
            <a:endParaRPr lang="en-US" altLang="zh-CN" sz="2800"/>
          </a:p>
          <a:p>
            <a:r>
              <a:rPr lang="en-US" altLang="zh-CN"/>
              <a:t>A parser generator is called </a:t>
            </a:r>
            <a:r>
              <a:rPr lang="en-US" altLang="zh-CN" sz="2800">
                <a:solidFill>
                  <a:srgbClr val="FF3300"/>
                </a:solidFill>
              </a:rPr>
              <a:t>compiler-compiler</a:t>
            </a:r>
          </a:p>
          <a:p>
            <a:pPr>
              <a:buFontTx/>
              <a:buNone/>
            </a:pPr>
            <a:endParaRPr lang="en-US" altLang="zh-CN" sz="2800"/>
          </a:p>
          <a:p>
            <a:r>
              <a:rPr lang="en-US" altLang="zh-CN" sz="2800"/>
              <a:t>One widely used parser generator </a:t>
            </a:r>
            <a:r>
              <a:rPr lang="en-US" altLang="zh-CN" sz="2800">
                <a:solidFill>
                  <a:srgbClr val="FF3300"/>
                </a:solidFill>
              </a:rPr>
              <a:t>incorporating the LALR(1) parsing algorithm</a:t>
            </a:r>
            <a:r>
              <a:rPr lang="en-US" altLang="zh-CN"/>
              <a:t> is called YACC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5.5.1 Yacc Basics</a:t>
            </a:r>
          </a:p>
        </p:txBody>
      </p:sp>
      <p:sp>
        <p:nvSpPr>
          <p:cNvPr id="44237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7772400" cy="576262"/>
          </a:xfrm>
        </p:spPr>
        <p:txBody>
          <a:bodyPr/>
          <a:lstStyle/>
          <a:p>
            <a:pPr algn="l"/>
            <a:r>
              <a:rPr lang="en-US" altLang="zh-CN" sz="2400" b="1"/>
              <a:t> </a:t>
            </a:r>
            <a:r>
              <a:rPr lang="en-US" altLang="zh-CN" sz="2400" b="1">
                <a:solidFill>
                  <a:srgbClr val="FF3300"/>
                </a:solidFill>
              </a:rPr>
              <a:t>The LR(0)  parsing table</a:t>
            </a:r>
            <a:r>
              <a:rPr lang="en-US" altLang="zh-CN" sz="4000" b="1"/>
              <a:t> </a:t>
            </a:r>
            <a:endParaRPr lang="zh-CN" altLang="en-US" sz="4000" b="1"/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4363" y="4005263"/>
            <a:ext cx="8278812" cy="2592387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US" altLang="zh-CN" sz="2400" b="1"/>
              <a:t>One column is reserved to indicate the </a:t>
            </a:r>
            <a:r>
              <a:rPr lang="en-US" altLang="zh-CN" sz="2400" b="1" i="1"/>
              <a:t>actions</a:t>
            </a:r>
            <a:r>
              <a:rPr lang="en-US" altLang="zh-CN" sz="2400" b="1"/>
              <a:t> for each state;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US" altLang="zh-CN" sz="2400" b="1"/>
              <a:t>A further column is used to indicate the grammar choice for the reduction;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US" altLang="zh-CN" sz="2400" b="1"/>
              <a:t>For each token, there is a column to represent the new state;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US" altLang="zh-CN" sz="2400" b="1"/>
              <a:t>Transitions on non-terminals are listed in the Goto sections.</a:t>
            </a:r>
            <a:endParaRPr lang="zh-CN" altLang="en-US" sz="2400" b="1"/>
          </a:p>
        </p:txBody>
      </p:sp>
      <p:graphicFrame>
        <p:nvGraphicFramePr>
          <p:cNvPr id="437281" name="Group 33"/>
          <p:cNvGraphicFramePr>
            <a:graphicFrameLocks noGrp="1"/>
          </p:cNvGraphicFramePr>
          <p:nvPr>
            <p:ph sz="half" idx="2"/>
          </p:nvPr>
        </p:nvGraphicFramePr>
        <p:xfrm>
          <a:off x="684213" y="1052513"/>
          <a:ext cx="7704137" cy="2856865"/>
        </p:xfrm>
        <a:graphic>
          <a:graphicData uri="http://schemas.openxmlformats.org/drawingml/2006/table">
            <a:tbl>
              <a:tblPr/>
              <a:tblGrid>
                <a:gridCol w="855662"/>
                <a:gridCol w="1244600"/>
                <a:gridCol w="1296988"/>
                <a:gridCol w="1077912"/>
                <a:gridCol w="1077913"/>
                <a:gridCol w="1325562"/>
                <a:gridCol w="825500"/>
              </a:tblGrid>
              <a:tr h="6318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State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Action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Rule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Input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Goto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0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3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4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shift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reduce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  <a:cs typeface="Times New Roman" charset="0"/>
                        </a:rPr>
                        <a:t>’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→A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A→a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A→(A)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(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A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16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3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  <a:cs typeface="Times New Roman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宋体" pitchFamily="2" charset="-122"/>
                          <a:cs typeface="Times New Roman" charset="0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Yacc takes a </a:t>
            </a:r>
            <a:r>
              <a:rPr lang="en-US" altLang="zh-CN" sz="2800" i="1"/>
              <a:t>specification file</a:t>
            </a:r>
            <a:r>
              <a:rPr lang="en-US" altLang="zh-CN" sz="2800"/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(usually with a </a:t>
            </a:r>
            <a:r>
              <a:rPr lang="en-US" altLang="zh-CN" sz="2400" b="1"/>
              <a:t>.y</a:t>
            </a:r>
            <a:r>
              <a:rPr lang="en-US" altLang="zh-CN" sz="2400"/>
              <a:t> suffix);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Yacc produces </a:t>
            </a:r>
            <a:r>
              <a:rPr lang="en-US" altLang="zh-CN" sz="2800" i="1"/>
              <a:t>an output file consisting of C source code for the parser</a:t>
            </a:r>
            <a:r>
              <a:rPr lang="en-US" altLang="zh-CN" sz="2800"/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(usually in a file called </a:t>
            </a:r>
            <a:r>
              <a:rPr lang="en-US" altLang="zh-CN" sz="2400" b="1"/>
              <a:t>y.tab.c</a:t>
            </a:r>
            <a:r>
              <a:rPr lang="en-US" altLang="zh-CN" sz="2400"/>
              <a:t> or</a:t>
            </a:r>
            <a:r>
              <a:rPr lang="en-US" altLang="zh-CN" sz="2400" b="1"/>
              <a:t> ytab.c</a:t>
            </a:r>
            <a:r>
              <a:rPr lang="en-US" altLang="zh-CN" sz="2400"/>
              <a:t> or, more recently &lt;filename&gt;</a:t>
            </a:r>
            <a:r>
              <a:rPr lang="en-US" altLang="zh-CN" sz="2400" b="1"/>
              <a:t>.tab.c</a:t>
            </a:r>
            <a:r>
              <a:rPr lang="en-US" altLang="zh-CN" sz="2400"/>
              <a:t>, where &lt;filename&gt;</a:t>
            </a:r>
            <a:r>
              <a:rPr lang="en-US" altLang="zh-CN" sz="2400" b="1"/>
              <a:t>.y</a:t>
            </a:r>
            <a:r>
              <a:rPr lang="en-US" altLang="zh-CN" sz="2400"/>
              <a:t> is the input file). 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A Yacc specification file has the basic format.</a:t>
            </a:r>
            <a:endParaRPr lang="en-US" altLang="zh-CN" sz="2800" b="1"/>
          </a:p>
          <a:p>
            <a:pPr lvl="2">
              <a:lnSpc>
                <a:spcPct val="80000"/>
              </a:lnSpc>
            </a:pPr>
            <a:r>
              <a:rPr lang="en-US" altLang="zh-CN" sz="2000" b="1"/>
              <a:t>{definitions}</a:t>
            </a:r>
          </a:p>
          <a:p>
            <a:pPr lvl="2">
              <a:lnSpc>
                <a:spcPct val="80000"/>
              </a:lnSpc>
            </a:pPr>
            <a:r>
              <a:rPr lang="en-US" altLang="zh-CN" sz="2000" b="1"/>
              <a:t>%%</a:t>
            </a:r>
          </a:p>
          <a:p>
            <a:pPr lvl="2">
              <a:lnSpc>
                <a:spcPct val="80000"/>
              </a:lnSpc>
            </a:pPr>
            <a:r>
              <a:rPr lang="en-US" altLang="zh-CN" sz="2000" b="1"/>
              <a:t>{rules}</a:t>
            </a:r>
          </a:p>
          <a:p>
            <a:pPr lvl="2">
              <a:lnSpc>
                <a:spcPct val="80000"/>
              </a:lnSpc>
            </a:pPr>
            <a:r>
              <a:rPr lang="en-US" altLang="zh-CN" sz="2000" b="1"/>
              <a:t>%%</a:t>
            </a:r>
          </a:p>
          <a:p>
            <a:pPr lvl="2">
              <a:lnSpc>
                <a:spcPct val="80000"/>
              </a:lnSpc>
            </a:pPr>
            <a:r>
              <a:rPr lang="en-US" altLang="zh-CN" sz="2000" b="1"/>
              <a:t>{auxiliary routines}</a:t>
            </a:r>
          </a:p>
          <a:p>
            <a:pPr>
              <a:lnSpc>
                <a:spcPct val="80000"/>
              </a:lnSpc>
            </a:pPr>
            <a:r>
              <a:rPr lang="en-US" altLang="zh-CN" sz="2800" b="1"/>
              <a:t> </a:t>
            </a:r>
            <a:r>
              <a:rPr lang="en-US" altLang="zh-CN" sz="2800" b="1">
                <a:solidFill>
                  <a:srgbClr val="FF3300"/>
                </a:solidFill>
              </a:rPr>
              <a:t>There are three sections</a:t>
            </a:r>
            <a:r>
              <a:rPr lang="en-US" altLang="zh-CN" sz="2800" b="1"/>
              <a:t> separated by lines containing double percent signs</a:t>
            </a:r>
            <a:endParaRPr lang="zh-CN" altLang="en-US" sz="2800" b="1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52513"/>
            <a:ext cx="7772400" cy="4114800"/>
          </a:xfrm>
        </p:spPr>
        <p:txBody>
          <a:bodyPr/>
          <a:lstStyle/>
          <a:p>
            <a:r>
              <a:rPr lang="en-US" altLang="zh-CN" b="1"/>
              <a:t>The example: </a:t>
            </a:r>
            <a:r>
              <a:rPr lang="en-US" altLang="zh-CN"/>
              <a:t>A calculator for simple integer arithmetic expressions with the grammar</a:t>
            </a:r>
            <a:endParaRPr lang="en-US" altLang="zh-CN" i="1"/>
          </a:p>
          <a:p>
            <a:pPr lvl="2">
              <a:buFontTx/>
              <a:buNone/>
            </a:pPr>
            <a:r>
              <a:rPr lang="en-US" altLang="zh-CN" i="1"/>
              <a:t>exp → exp addop term | termx</a:t>
            </a:r>
          </a:p>
          <a:p>
            <a:pPr lvl="2">
              <a:buFontTx/>
              <a:buNone/>
            </a:pPr>
            <a:r>
              <a:rPr lang="en-US" altLang="zh-CN" i="1"/>
              <a:t>addop → </a:t>
            </a:r>
            <a:r>
              <a:rPr lang="en-US" altLang="zh-CN" b="1" i="1"/>
              <a:t>+ | -</a:t>
            </a:r>
            <a:endParaRPr lang="en-US" altLang="zh-CN" i="1"/>
          </a:p>
          <a:p>
            <a:pPr lvl="2">
              <a:buFontTx/>
              <a:buNone/>
            </a:pPr>
            <a:r>
              <a:rPr lang="en-US" altLang="zh-CN" i="1"/>
              <a:t>term → term mulop factor | factor</a:t>
            </a:r>
          </a:p>
          <a:p>
            <a:pPr lvl="2">
              <a:buFontTx/>
              <a:buNone/>
            </a:pPr>
            <a:r>
              <a:rPr lang="en-US" altLang="zh-CN" i="1"/>
              <a:t>mulop → </a:t>
            </a:r>
            <a:r>
              <a:rPr lang="en-US" altLang="zh-CN" b="1" i="1"/>
              <a:t>*</a:t>
            </a:r>
            <a:endParaRPr lang="en-US" altLang="zh-CN" i="1"/>
          </a:p>
          <a:p>
            <a:pPr lvl="2">
              <a:buFontTx/>
              <a:buNone/>
            </a:pPr>
            <a:r>
              <a:rPr lang="en-US" altLang="zh-CN" i="1"/>
              <a:t>factor → ( exp ) | </a:t>
            </a:r>
            <a:r>
              <a:rPr lang="en-US" altLang="zh-CN" b="1" i="1"/>
              <a:t>number</a:t>
            </a:r>
            <a:endParaRPr lang="zh-CN" altLang="en-US" b="1" i="1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%{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#include &lt;stdio.h&gt;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#include &lt;ctype.h&gt;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%}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%token NUMBER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 b="1"/>
              <a:t>%%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command :exp { printf 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%d\n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,$1);}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; /*allows printing of the result 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exp:  exp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+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 term {$$ = $1 + $3;}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     | exp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-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 term {$$ = $1 - $3;}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     | term {$$ = $1;}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;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400"/>
              <a:t>term:  term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*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 factor {$$ = $1* $3;}</a:t>
            </a:r>
          </a:p>
          <a:p>
            <a:pPr>
              <a:buFontTx/>
              <a:buNone/>
            </a:pPr>
            <a:r>
              <a:rPr lang="en-US" altLang="zh-CN" sz="2400"/>
              <a:t>          | factor {$$ = $1;}</a:t>
            </a:r>
          </a:p>
          <a:p>
            <a:pPr>
              <a:buFontTx/>
              <a:buNone/>
            </a:pPr>
            <a:r>
              <a:rPr lang="en-US" altLang="zh-CN" sz="2400"/>
              <a:t>;</a:t>
            </a:r>
          </a:p>
          <a:p>
            <a:pPr>
              <a:buFontTx/>
              <a:buNone/>
            </a:pPr>
            <a:r>
              <a:rPr lang="en-US" altLang="zh-CN" sz="2400"/>
              <a:t>factor :NUMBER{$$ = $1;}</a:t>
            </a:r>
          </a:p>
          <a:p>
            <a:pPr>
              <a:buFontTx/>
              <a:buNone/>
            </a:pPr>
            <a:r>
              <a:rPr lang="en-US" altLang="zh-CN" sz="2400"/>
              <a:t>           |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(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exp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)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 {$$=$2;}</a:t>
            </a:r>
          </a:p>
          <a:p>
            <a:pPr>
              <a:buFontTx/>
              <a:buNone/>
            </a:pPr>
            <a:r>
              <a:rPr lang="en-US" altLang="zh-CN" sz="2400"/>
              <a:t>;</a:t>
            </a:r>
          </a:p>
          <a:p>
            <a:pPr>
              <a:buFontTx/>
              <a:buNone/>
            </a:pPr>
            <a:r>
              <a:rPr lang="en-US" altLang="zh-CN" sz="2400"/>
              <a:t> </a:t>
            </a:r>
            <a:r>
              <a:rPr lang="en-US" altLang="zh-CN" sz="2400" b="1"/>
              <a:t>%%</a:t>
            </a:r>
          </a:p>
          <a:p>
            <a:pPr>
              <a:buFontTx/>
              <a:buNone/>
            </a:pPr>
            <a:r>
              <a:rPr lang="en-US" altLang="zh-CN"/>
              <a:t>main ( )</a:t>
            </a:r>
          </a:p>
          <a:p>
            <a:pPr>
              <a:buFontTx/>
              <a:buNone/>
            </a:pPr>
            <a:r>
              <a:rPr lang="en-US" altLang="zh-CN"/>
              <a:t>{ return yyparse( ); </a:t>
            </a:r>
          </a:p>
          <a:p>
            <a:pPr>
              <a:buFontTx/>
              <a:buNone/>
            </a:pPr>
            <a:r>
              <a:rPr lang="en-US" altLang="zh-CN"/>
              <a:t>}</a:t>
            </a:r>
            <a:endParaRPr lang="zh-CN" alt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int yylex(void)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{ int c;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while( ( c = getchar ( ) )==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 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 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/*eliminates blanks 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if ( isdigit(c) )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   unget (c,stidin) 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   scanf 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%d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,&amp;yylval ) 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  return (NUMBER ) 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if (c==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\n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) return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/* makes the parse stop 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return ( c ) 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}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7772400" cy="4751387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800"/>
              <a:t>int yyerror (char * s)</a:t>
            </a:r>
          </a:p>
          <a:p>
            <a:pPr>
              <a:buFontTx/>
              <a:buNone/>
            </a:pPr>
            <a:r>
              <a:rPr lang="en-US" altLang="zh-CN" sz="2800"/>
              <a:t>{ fprintf (stderr, </a:t>
            </a:r>
            <a:r>
              <a:rPr lang="en-US" altLang="zh-CN" sz="2800">
                <a:latin typeface="Arial"/>
              </a:rPr>
              <a:t>“</a:t>
            </a:r>
            <a:r>
              <a:rPr lang="en-US" altLang="zh-CN" sz="2800"/>
              <a:t>%s\n</a:t>
            </a:r>
            <a:r>
              <a:rPr lang="en-US" altLang="zh-CN" sz="2800">
                <a:latin typeface="Arial"/>
              </a:rPr>
              <a:t>”</a:t>
            </a:r>
            <a:r>
              <a:rPr lang="en-US" altLang="zh-CN" sz="2800"/>
              <a:t>,s ) ;</a:t>
            </a:r>
          </a:p>
          <a:p>
            <a:pPr>
              <a:buFontTx/>
              <a:buNone/>
            </a:pPr>
            <a:r>
              <a:rPr lang="en-US" altLang="zh-CN" sz="2800"/>
              <a:t>   return 0;</a:t>
            </a:r>
          </a:p>
          <a:p>
            <a:pPr>
              <a:buFontTx/>
              <a:buNone/>
            </a:pPr>
            <a:r>
              <a:rPr lang="en-US" altLang="zh-CN" sz="2800"/>
              <a:t>}/* allows for printing of an error message */</a:t>
            </a:r>
          </a:p>
          <a:p>
            <a:pPr>
              <a:buFontTx/>
              <a:buNone/>
            </a:pPr>
            <a:endParaRPr lang="en-US" altLang="zh-CN" sz="28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The definitions section (can be empty)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Information about the tokens, </a:t>
            </a:r>
            <a:r>
              <a:rPr lang="en-US" altLang="zh-CN" sz="2400">
                <a:solidFill>
                  <a:srgbClr val="FF3300"/>
                </a:solidFill>
              </a:rPr>
              <a:t>data types, grammar rules</a:t>
            </a:r>
            <a:r>
              <a:rPr lang="en-US" altLang="zh-CN" sz="2400"/>
              <a:t>;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Any C code that must go directly into the output file at its beginning.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The rules section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Grammar rules in a </a:t>
            </a:r>
            <a:r>
              <a:rPr lang="en-US" altLang="zh-CN" sz="2400">
                <a:solidFill>
                  <a:srgbClr val="FF3300"/>
                </a:solidFill>
              </a:rPr>
              <a:t>modified BNF form</a:t>
            </a:r>
            <a:r>
              <a:rPr lang="en-US" altLang="zh-CN" sz="2400"/>
              <a:t>;</a:t>
            </a:r>
          </a:p>
          <a:p>
            <a:pPr lvl="1">
              <a:lnSpc>
                <a:spcPct val="9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Actions in C code</a:t>
            </a:r>
            <a:r>
              <a:rPr lang="en-US" altLang="zh-CN" sz="2400"/>
              <a:t> executed whenever the associated grammar rule is recognized </a:t>
            </a:r>
          </a:p>
          <a:p>
            <a:pPr lvl="2">
              <a:lnSpc>
                <a:spcPct val="90000"/>
              </a:lnSpc>
            </a:pPr>
            <a:r>
              <a:rPr lang="en-US" altLang="zh-CN" sz="2000"/>
              <a:t>(i.e.. used in a reduction. according to the LALR(1) parsing algorithm)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The metasymbol conventions:</a:t>
            </a:r>
          </a:p>
          <a:p>
            <a:pPr lvl="2">
              <a:lnSpc>
                <a:spcPct val="90000"/>
              </a:lnSpc>
            </a:pPr>
            <a:r>
              <a:rPr lang="en-US" altLang="zh-CN" sz="2000"/>
              <a:t>The vertical bar is used for alternatives;</a:t>
            </a:r>
          </a:p>
          <a:p>
            <a:pPr lvl="2">
              <a:lnSpc>
                <a:spcPct val="90000"/>
              </a:lnSpc>
            </a:pPr>
            <a:r>
              <a:rPr lang="en-US" altLang="zh-CN" sz="2000"/>
              <a:t>The arrow symbol →is replaced in Yacc by a colon;</a:t>
            </a:r>
          </a:p>
          <a:p>
            <a:pPr lvl="2">
              <a:lnSpc>
                <a:spcPct val="90000"/>
              </a:lnSpc>
            </a:pPr>
            <a:r>
              <a:rPr lang="en-US" altLang="zh-CN" sz="2000"/>
              <a:t>A semicolon must end each grammar rule.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412875"/>
            <a:ext cx="7772400" cy="3671888"/>
          </a:xfrm>
        </p:spPr>
        <p:txBody>
          <a:bodyPr/>
          <a:lstStyle/>
          <a:p>
            <a:r>
              <a:rPr lang="en-US" altLang="zh-CN"/>
              <a:t>The auxiliary routines section (also can be empty):</a:t>
            </a:r>
          </a:p>
          <a:p>
            <a:pPr lvl="1"/>
            <a:r>
              <a:rPr lang="en-US" altLang="zh-CN"/>
              <a:t>Procedure and function declarations</a:t>
            </a:r>
          </a:p>
          <a:p>
            <a:pPr lvl="1"/>
            <a:endParaRPr lang="en-US" altLang="zh-CN"/>
          </a:p>
          <a:p>
            <a:r>
              <a:rPr lang="en-US" altLang="zh-CN"/>
              <a:t>A </a:t>
            </a:r>
            <a:r>
              <a:rPr lang="en-US" altLang="zh-CN">
                <a:solidFill>
                  <a:srgbClr val="FF3300"/>
                </a:solidFill>
              </a:rPr>
              <a:t>minimal Yacc specification</a:t>
            </a:r>
            <a:r>
              <a:rPr lang="en-US" altLang="zh-CN"/>
              <a:t> file would consist only of %% followed by grammar rules and actions.</a:t>
            </a:r>
            <a:endParaRPr lang="zh-CN" alt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r>
              <a:rPr lang="en-US" altLang="zh-CN"/>
              <a:t>Notes:</a:t>
            </a:r>
          </a:p>
          <a:p>
            <a:r>
              <a:rPr lang="en-US" altLang="zh-CN" sz="2800"/>
              <a:t>Two typical #include directives are </a:t>
            </a:r>
            <a:r>
              <a:rPr lang="en-US" altLang="zh-CN" sz="2800">
                <a:solidFill>
                  <a:srgbClr val="FF3300"/>
                </a:solidFill>
              </a:rPr>
              <a:t>set off</a:t>
            </a:r>
            <a:r>
              <a:rPr lang="en-US" altLang="zh-CN" sz="2800"/>
              <a:t> from other Yacc declarations in the definitions section </a:t>
            </a:r>
            <a:r>
              <a:rPr lang="en-US" altLang="zh-CN" sz="2800">
                <a:solidFill>
                  <a:srgbClr val="FF3300"/>
                </a:solidFill>
              </a:rPr>
              <a:t>by the surrounding delimiters </a:t>
            </a:r>
            <a:r>
              <a:rPr lang="en-US" altLang="zh-CN" sz="2800" i="1">
                <a:solidFill>
                  <a:srgbClr val="FF3300"/>
                </a:solidFill>
              </a:rPr>
              <a:t>%{ and %}</a:t>
            </a:r>
            <a:r>
              <a:rPr lang="en-US" altLang="zh-CN" sz="2800">
                <a:solidFill>
                  <a:srgbClr val="FF3300"/>
                </a:solidFill>
              </a:rPr>
              <a:t>.</a:t>
            </a:r>
            <a:endParaRPr lang="en-US" altLang="zh-CN" sz="2800"/>
          </a:p>
          <a:p>
            <a:r>
              <a:rPr lang="en-US" altLang="zh-CN" sz="2800"/>
              <a:t>Yacc has </a:t>
            </a:r>
            <a:r>
              <a:rPr lang="en-US" altLang="zh-CN" sz="2800">
                <a:solidFill>
                  <a:srgbClr val="FF3300"/>
                </a:solidFill>
              </a:rPr>
              <a:t>two ways of recognizing</a:t>
            </a:r>
            <a:r>
              <a:rPr lang="en-US" altLang="zh-CN" sz="2800"/>
              <a:t> token.</a:t>
            </a:r>
          </a:p>
          <a:p>
            <a:pPr lvl="1"/>
            <a:r>
              <a:rPr lang="en-US" altLang="zh-CN"/>
              <a:t>Single-character inside single quotes as itself;</a:t>
            </a:r>
          </a:p>
          <a:p>
            <a:pPr lvl="1"/>
            <a:r>
              <a:rPr lang="en-US" altLang="zh-CN"/>
              <a:t>Symbolic tokens as a numeric value that does not conflict with any character value.</a:t>
            </a:r>
            <a:endParaRPr lang="en-US" altLang="zh-CN" i="1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r>
              <a:rPr lang="en-US" altLang="zh-CN"/>
              <a:t>Notes:</a:t>
            </a:r>
          </a:p>
          <a:p>
            <a:r>
              <a:rPr lang="en-US" altLang="zh-CN" sz="2800" i="1">
                <a:solidFill>
                  <a:srgbClr val="FF3300"/>
                </a:solidFill>
              </a:rPr>
              <a:t>%start command</a:t>
            </a:r>
            <a:r>
              <a:rPr lang="en-US" altLang="zh-CN" sz="2800"/>
              <a:t> in the definition section will indicate that </a:t>
            </a:r>
            <a:r>
              <a:rPr lang="en-US" altLang="zh-CN" sz="2800" i="1"/>
              <a:t>command </a:t>
            </a:r>
            <a:r>
              <a:rPr lang="en-US" altLang="zh-CN" sz="2800"/>
              <a:t>be start symbol, otherwise the rule listed first in the rule section indicates the start symbol.</a:t>
            </a:r>
          </a:p>
          <a:p>
            <a:r>
              <a:rPr lang="en-US" altLang="zh-CN" sz="2800">
                <a:solidFill>
                  <a:srgbClr val="FF3300"/>
                </a:solidFill>
              </a:rPr>
              <a:t>The variable</a:t>
            </a:r>
            <a:r>
              <a:rPr lang="en-US" altLang="zh-CN" sz="2800"/>
              <a:t> yylval is defined internally by Yacc; yyparse is the name of the parsing procedure; yylex is the name of Lex scanner generator.</a:t>
            </a:r>
            <a:endParaRPr lang="zh-CN" altLang="en-US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5.3 SLR(1) Parsing</a:t>
            </a:r>
            <a:endParaRPr lang="zh-CN" altLang="en-US" b="1"/>
          </a:p>
        </p:txBody>
      </p:sp>
      <p:sp>
        <p:nvSpPr>
          <p:cNvPr id="3358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5.5.2 Yacc Options</a:t>
            </a:r>
            <a:endParaRPr lang="zh-CN" altLang="en-US" b="1"/>
          </a:p>
        </p:txBody>
      </p:sp>
      <p:sp>
        <p:nvSpPr>
          <p:cNvPr id="42291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zh-CN" b="1"/>
              <a:t>(1) </a:t>
            </a:r>
            <a:r>
              <a:rPr lang="en-US" altLang="zh-CN" b="1">
                <a:latin typeface="Arial"/>
              </a:rPr>
              <a:t>–</a:t>
            </a:r>
            <a:r>
              <a:rPr lang="en-US" altLang="zh-CN" b="1"/>
              <a:t>d option</a:t>
            </a:r>
          </a:p>
          <a:p>
            <a:pPr marL="609600" indent="-609600"/>
            <a:r>
              <a:rPr lang="en-US" altLang="zh-CN" sz="2800"/>
              <a:t>It will </a:t>
            </a:r>
            <a:r>
              <a:rPr lang="en-US" altLang="zh-CN" sz="2800">
                <a:solidFill>
                  <a:srgbClr val="FF3300"/>
                </a:solidFill>
              </a:rPr>
              <a:t>produce the header file</a:t>
            </a:r>
            <a:r>
              <a:rPr lang="en-US" altLang="zh-CN" sz="2800"/>
              <a:t> usually named y.tab.h or ytab.h.</a:t>
            </a:r>
          </a:p>
          <a:p>
            <a:pPr marL="609600" indent="-609600"/>
            <a:r>
              <a:rPr lang="en-US" altLang="zh-CN" sz="2800"/>
              <a:t>Yacc needs access to many auxiliary procedures in addition to </a:t>
            </a:r>
            <a:r>
              <a:rPr lang="en-US" altLang="zh-CN" sz="2800" b="1"/>
              <a:t>yylax</a:t>
            </a:r>
            <a:r>
              <a:rPr lang="en-US" altLang="zh-CN" sz="2800"/>
              <a:t> and </a:t>
            </a:r>
            <a:r>
              <a:rPr lang="en-US" altLang="zh-CN" sz="2800" b="1"/>
              <a:t>yyerror</a:t>
            </a:r>
            <a:r>
              <a:rPr lang="en-US" altLang="zh-CN" sz="2800"/>
              <a:t>; They are often placed into external files rather than directly in the Yacc specification file. </a:t>
            </a:r>
          </a:p>
          <a:p>
            <a:pPr marL="609600" indent="-609600"/>
            <a:r>
              <a:rPr lang="en-US" altLang="zh-CN" sz="2800"/>
              <a:t>Making </a:t>
            </a:r>
            <a:r>
              <a:rPr lang="en-US" altLang="zh-CN" sz="2800">
                <a:solidFill>
                  <a:srgbClr val="FF3300"/>
                </a:solidFill>
              </a:rPr>
              <a:t>Yacc-specific definitions available to other files</a:t>
            </a:r>
            <a:r>
              <a:rPr lang="en-US" altLang="zh-CN" sz="2800"/>
              <a:t>.</a:t>
            </a:r>
            <a:endParaRPr lang="en-US" altLang="zh-CN" sz="2800" i="1"/>
          </a:p>
          <a:p>
            <a:pPr marL="990600" lvl="1" indent="-533400"/>
            <a:r>
              <a:rPr lang="en-US" altLang="zh-CN" sz="2400" i="1"/>
              <a:t>For example, command in the file calc.y</a:t>
            </a:r>
            <a:endParaRPr lang="en-US" altLang="zh-CN" sz="2400" b="1" i="1"/>
          </a:p>
          <a:p>
            <a:pPr marL="609600" indent="-609600"/>
            <a:r>
              <a:rPr lang="en-US" altLang="zh-CN" sz="2800" b="1" i="1"/>
              <a:t>yacc </a:t>
            </a:r>
            <a:r>
              <a:rPr lang="en-US" altLang="zh-CN" sz="2800" b="1" i="1">
                <a:latin typeface="Arial"/>
              </a:rPr>
              <a:t>–</a:t>
            </a:r>
            <a:r>
              <a:rPr lang="en-US" altLang="zh-CN" sz="2800" b="1" i="1"/>
              <a:t>d calc.y</a:t>
            </a:r>
            <a:endParaRPr lang="en-US" altLang="zh-CN" sz="2800" i="1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CN" b="1"/>
              <a:t>(1)</a:t>
            </a:r>
            <a:r>
              <a:rPr lang="en-US" altLang="zh-CN" b="1">
                <a:latin typeface="Arial"/>
              </a:rPr>
              <a:t>–</a:t>
            </a:r>
            <a:r>
              <a:rPr lang="en-US" altLang="zh-CN" b="1"/>
              <a:t>d option</a:t>
            </a:r>
          </a:p>
          <a:p>
            <a:pPr marL="0" indent="0">
              <a:buFontTx/>
              <a:buNone/>
            </a:pPr>
            <a:r>
              <a:rPr lang="en-US" altLang="zh-CN" i="1"/>
              <a:t>    </a:t>
            </a:r>
            <a:r>
              <a:rPr lang="en-US" altLang="zh-CN"/>
              <a:t>Which will produce (in addition to the y.tab.c file) the file y.tab.h (or similar name), whose contents vary, but typically include such things as the following:</a:t>
            </a:r>
            <a:endParaRPr lang="en-US" altLang="zh-CN" b="1"/>
          </a:p>
          <a:p>
            <a:pPr marL="1338263" lvl="1" indent="-533400">
              <a:buFontTx/>
              <a:buNone/>
            </a:pPr>
            <a:r>
              <a:rPr lang="en-US" altLang="zh-CN" b="1"/>
              <a:t>#ifndef YYSTYPE</a:t>
            </a:r>
          </a:p>
          <a:p>
            <a:pPr marL="1338263" lvl="1" indent="-533400">
              <a:buFontTx/>
              <a:buNone/>
            </a:pPr>
            <a:r>
              <a:rPr lang="en-US" altLang="zh-CN" b="1"/>
              <a:t>#define YYSTYPE int</a:t>
            </a:r>
          </a:p>
          <a:p>
            <a:pPr marL="1338263" lvl="1" indent="-533400">
              <a:buFontTx/>
              <a:buNone/>
            </a:pPr>
            <a:r>
              <a:rPr lang="en-US" altLang="zh-CN" b="1"/>
              <a:t>#endif</a:t>
            </a:r>
          </a:p>
          <a:p>
            <a:pPr marL="1338263" lvl="1" indent="-533400">
              <a:buFontTx/>
              <a:buNone/>
            </a:pPr>
            <a:r>
              <a:rPr lang="en-US" altLang="zh-CN" b="1"/>
              <a:t>#define NUMBER 258</a:t>
            </a:r>
          </a:p>
          <a:p>
            <a:pPr marL="1338263" lvl="1" indent="-533400">
              <a:buFontTx/>
              <a:buNone/>
            </a:pPr>
            <a:r>
              <a:rPr lang="en-US" altLang="zh-CN" b="1"/>
              <a:t>extern YYSTYPE yylval;</a:t>
            </a:r>
            <a:endParaRPr lang="zh-CN" altLang="en-US" b="1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zh-CN" b="1"/>
              <a:t>(2) </a:t>
            </a:r>
            <a:r>
              <a:rPr lang="en-US" altLang="zh-CN" b="1">
                <a:latin typeface="Arial"/>
              </a:rPr>
              <a:t>–</a:t>
            </a:r>
            <a:r>
              <a:rPr lang="en-US" altLang="zh-CN" b="1"/>
              <a:t>v option</a:t>
            </a:r>
          </a:p>
          <a:p>
            <a:pPr marL="609600" indent="-609600"/>
            <a:r>
              <a:rPr lang="en-US" altLang="zh-CN"/>
              <a:t>This option produces yet another file, with the name </a:t>
            </a:r>
            <a:r>
              <a:rPr lang="en-US" altLang="zh-CN" b="1"/>
              <a:t>y. output</a:t>
            </a:r>
            <a:r>
              <a:rPr lang="en-US" altLang="zh-CN"/>
              <a:t> (or similar name). </a:t>
            </a:r>
          </a:p>
          <a:p>
            <a:pPr marL="990600" lvl="1" indent="-533400"/>
            <a:r>
              <a:rPr lang="en-US" altLang="zh-CN"/>
              <a:t>This file contains </a:t>
            </a:r>
            <a:r>
              <a:rPr lang="en-US" altLang="zh-CN">
                <a:solidFill>
                  <a:srgbClr val="FF3300"/>
                </a:solidFill>
              </a:rPr>
              <a:t>a textual description of the LALR( l )parsing table</a:t>
            </a:r>
            <a:r>
              <a:rPr lang="en-US" altLang="zh-CN"/>
              <a:t> that is used by the parser.</a:t>
            </a:r>
          </a:p>
          <a:p>
            <a:pPr marL="609600" indent="-609600"/>
            <a:r>
              <a:rPr lang="en-US" altLang="zh-CN"/>
              <a:t>As an example, consider the skeletal version of the Yacc specification above.</a:t>
            </a:r>
            <a:endParaRPr lang="en-US" altLang="zh-CN" b="1"/>
          </a:p>
          <a:p>
            <a:pPr marL="990600" lvl="1" indent="-533400"/>
            <a:r>
              <a:rPr lang="en-US" altLang="zh-CN" b="1"/>
              <a:t>yacc -v calc .y</a:t>
            </a:r>
            <a:endParaRPr lang="en-US" altLang="zh-CN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97535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 b="1"/>
              <a:t>(2) </a:t>
            </a:r>
            <a:r>
              <a:rPr lang="en-US" altLang="zh-CN" sz="2800" b="1">
                <a:latin typeface="Arial"/>
              </a:rPr>
              <a:t>–</a:t>
            </a:r>
            <a:r>
              <a:rPr lang="en-US" altLang="zh-CN" sz="2800" b="1"/>
              <a:t>v option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%taken NUMBER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%%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command :exp 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;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exp:  exp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+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 term 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| exp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-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 term 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| term 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;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term:  term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*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 factor 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| factor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;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factor :NUMBER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|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(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exp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)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 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400"/>
              <a:t>;</a:t>
            </a:r>
            <a:endParaRPr lang="zh-CN" altLang="en-US" sz="24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9060" name="Object 4"/>
          <p:cNvGraphicFramePr>
            <a:graphicFrameLocks noChangeAspect="1"/>
          </p:cNvGraphicFramePr>
          <p:nvPr/>
        </p:nvGraphicFramePr>
        <p:xfrm>
          <a:off x="611188" y="333375"/>
          <a:ext cx="7848600" cy="5218113"/>
        </p:xfrm>
        <a:graphic>
          <a:graphicData uri="http://schemas.openxmlformats.org/presentationml/2006/ole">
            <p:oleObj spid="_x0000_s429060" name="文档" r:id="rId3" imgW="6072220" imgH="515123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084" name="Object 4"/>
          <p:cNvGraphicFramePr>
            <a:graphicFrameLocks noChangeAspect="1"/>
          </p:cNvGraphicFramePr>
          <p:nvPr/>
        </p:nvGraphicFramePr>
        <p:xfrm>
          <a:off x="757238" y="579438"/>
          <a:ext cx="8135937" cy="5437187"/>
        </p:xfrm>
        <a:graphic>
          <a:graphicData uri="http://schemas.openxmlformats.org/presentationml/2006/ole">
            <p:oleObj spid="_x0000_s430084" name="文档" r:id="rId3" imgW="6079764" imgH="4063963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1108" name="Object 4"/>
          <p:cNvGraphicFramePr>
            <a:graphicFrameLocks noChangeAspect="1"/>
          </p:cNvGraphicFramePr>
          <p:nvPr/>
        </p:nvGraphicFramePr>
        <p:xfrm>
          <a:off x="546100" y="385763"/>
          <a:ext cx="7339013" cy="5738812"/>
        </p:xfrm>
        <a:graphic>
          <a:graphicData uri="http://schemas.openxmlformats.org/presentationml/2006/ole">
            <p:oleObj spid="_x0000_s431108" name="文档" r:id="rId3" imgW="6079764" imgH="4754851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2132" name="Object 4"/>
          <p:cNvGraphicFramePr>
            <a:graphicFrameLocks noChangeAspect="1"/>
          </p:cNvGraphicFramePr>
          <p:nvPr/>
        </p:nvGraphicFramePr>
        <p:xfrm>
          <a:off x="323850" y="433388"/>
          <a:ext cx="7993063" cy="6243637"/>
        </p:xfrm>
        <a:graphic>
          <a:graphicData uri="http://schemas.openxmlformats.org/presentationml/2006/ole">
            <p:oleObj spid="_x0000_s432132" name="文档" r:id="rId3" imgW="6070424" imgH="4754851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3156" name="Object 4"/>
          <p:cNvGraphicFramePr>
            <a:graphicFrameLocks noChangeAspect="1"/>
          </p:cNvGraphicFramePr>
          <p:nvPr/>
        </p:nvGraphicFramePr>
        <p:xfrm>
          <a:off x="179388" y="663575"/>
          <a:ext cx="8640762" cy="4186238"/>
        </p:xfrm>
        <a:graphic>
          <a:graphicData uri="http://schemas.openxmlformats.org/presentationml/2006/ole">
            <p:oleObj spid="_x0000_s433156" name="文档" r:id="rId3" imgW="6135083" imgH="2971647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800" b="1"/>
              <a:t>　  </a:t>
            </a:r>
            <a:r>
              <a:rPr lang="en-US" altLang="zh-CN" sz="2800" b="1"/>
              <a:t>SLR(1), called simple LR(1) parsing, </a:t>
            </a:r>
            <a:r>
              <a:rPr lang="en-US" altLang="zh-CN" sz="2800" b="1">
                <a:solidFill>
                  <a:srgbClr val="FF3300"/>
                </a:solidFill>
              </a:rPr>
              <a:t>uses the DFA of sets of LR(0) items</a:t>
            </a:r>
            <a:r>
              <a:rPr lang="en-US" altLang="zh-CN" sz="2800" b="1"/>
              <a:t> as constructed in the previous section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en-US" altLang="zh-CN" sz="2800" b="1"/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b="1"/>
              <a:t>  </a:t>
            </a:r>
            <a:r>
              <a:rPr lang="zh-CN" altLang="en-US" sz="2800" b="1"/>
              <a:t>　</a:t>
            </a:r>
            <a:r>
              <a:rPr lang="en-US" altLang="zh-CN" sz="2800" b="1"/>
              <a:t>SLR(1) increases the power of LR(0) parsing significant by </a:t>
            </a:r>
            <a:r>
              <a:rPr lang="en-US" altLang="zh-CN" sz="2800" b="1">
                <a:solidFill>
                  <a:srgbClr val="FF3300"/>
                </a:solidFill>
              </a:rPr>
              <a:t>using the next token</a:t>
            </a:r>
            <a:r>
              <a:rPr lang="en-US" altLang="zh-CN" sz="2800" b="1"/>
              <a:t> in the input string  </a:t>
            </a:r>
          </a:p>
          <a:p>
            <a:pPr marL="830263" lvl="1">
              <a:lnSpc>
                <a:spcPct val="90000"/>
              </a:lnSpc>
            </a:pPr>
            <a:r>
              <a:rPr lang="en-US" altLang="zh-CN" sz="2400" b="1"/>
              <a:t>First, it </a:t>
            </a:r>
            <a:r>
              <a:rPr lang="en-US" altLang="zh-CN" sz="2400" b="1">
                <a:solidFill>
                  <a:srgbClr val="FF3300"/>
                </a:solidFill>
              </a:rPr>
              <a:t>consults the input token </a:t>
            </a:r>
            <a:r>
              <a:rPr lang="en-US" altLang="zh-CN" sz="2400" b="1" i="1">
                <a:solidFill>
                  <a:srgbClr val="FF3300"/>
                </a:solidFill>
              </a:rPr>
              <a:t>before</a:t>
            </a:r>
            <a:r>
              <a:rPr lang="en-US" altLang="zh-CN" sz="2400" b="1" i="1"/>
              <a:t> </a:t>
            </a:r>
            <a:r>
              <a:rPr lang="en-US" altLang="zh-CN" sz="2400" b="1"/>
              <a:t>a shift to make sure that an appropriate DFA transition exists </a:t>
            </a:r>
          </a:p>
          <a:p>
            <a:pPr marL="830263" lvl="1">
              <a:lnSpc>
                <a:spcPct val="90000"/>
              </a:lnSpc>
            </a:pPr>
            <a:r>
              <a:rPr lang="en-US" altLang="zh-CN" sz="2400" b="1"/>
              <a:t>Second, it </a:t>
            </a:r>
            <a:r>
              <a:rPr lang="en-US" altLang="zh-CN" sz="2400" b="1">
                <a:solidFill>
                  <a:srgbClr val="FF3300"/>
                </a:solidFill>
              </a:rPr>
              <a:t>uses the Follow set of a non-terminal to decide if</a:t>
            </a:r>
            <a:r>
              <a:rPr lang="en-US" altLang="zh-CN" sz="2400" b="1"/>
              <a:t> a reduction should be performed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4180" name="Object 4"/>
          <p:cNvGraphicFramePr>
            <a:graphicFrameLocks noChangeAspect="1"/>
          </p:cNvGraphicFramePr>
          <p:nvPr/>
        </p:nvGraphicFramePr>
        <p:xfrm>
          <a:off x="250825" y="550863"/>
          <a:ext cx="8642350" cy="5645150"/>
        </p:xfrm>
        <a:graphic>
          <a:graphicData uri="http://schemas.openxmlformats.org/presentationml/2006/ole">
            <p:oleObj spid="_x0000_s434180" name="文档" r:id="rId3" imgW="6223092" imgH="4063963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81075"/>
            <a:ext cx="7772400" cy="5040313"/>
          </a:xfrm>
        </p:spPr>
        <p:txBody>
          <a:bodyPr/>
          <a:lstStyle/>
          <a:p>
            <a:pPr algn="l"/>
            <a:r>
              <a:rPr lang="en-US" altLang="zh-CN" sz="2800" b="1"/>
              <a:t>5.5.3 Parsing Conflicts and Disambiguating Rule</a:t>
            </a:r>
            <a:br>
              <a:rPr lang="en-US" altLang="zh-CN" sz="2800" b="1"/>
            </a:br>
            <a:r>
              <a:rPr lang="en-US" altLang="zh-CN" sz="2800" b="1"/>
              <a:t/>
            </a:r>
            <a:br>
              <a:rPr lang="en-US" altLang="zh-CN" sz="2800" b="1"/>
            </a:br>
            <a:r>
              <a:rPr lang="en-US" altLang="zh-CN" sz="2800" b="1"/>
              <a:t>5.5.4 Tracing the Execution of a Yacc Parsing</a:t>
            </a:r>
            <a:br>
              <a:rPr lang="en-US" altLang="zh-CN" sz="2800" b="1"/>
            </a:br>
            <a:r>
              <a:rPr lang="en-US" altLang="zh-CN" sz="2800" b="1"/>
              <a:t/>
            </a:r>
            <a:br>
              <a:rPr lang="en-US" altLang="zh-CN" sz="2800" b="1"/>
            </a:br>
            <a:r>
              <a:rPr lang="en-US" altLang="zh-CN" sz="2800" b="1"/>
              <a:t>5.5.5 Arbitrary Value Types in Yacc</a:t>
            </a:r>
            <a:br>
              <a:rPr lang="en-US" altLang="zh-CN" sz="2800" b="1"/>
            </a:br>
            <a:r>
              <a:rPr lang="en-US" altLang="zh-CN" sz="2800" b="1"/>
              <a:t/>
            </a:r>
            <a:br>
              <a:rPr lang="en-US" altLang="zh-CN" sz="2800" b="1"/>
            </a:br>
            <a:r>
              <a:rPr lang="en-US" altLang="zh-CN" sz="2800" b="1"/>
              <a:t>5.5.6 Embedded Action in Yacc</a:t>
            </a:r>
            <a:endParaRPr lang="zh-CN" altLang="en-US" sz="2800" b="1"/>
          </a:p>
        </p:txBody>
      </p:sp>
      <p:sp>
        <p:nvSpPr>
          <p:cNvPr id="444422" name="Text Box 6"/>
          <p:cNvSpPr txBox="1">
            <a:spLocks noChangeArrowheads="1"/>
          </p:cNvSpPr>
          <p:nvPr/>
        </p:nvSpPr>
        <p:spPr bwMode="auto">
          <a:xfrm>
            <a:off x="7812088" y="6453188"/>
            <a:ext cx="1331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hlinkClick r:id="rId2" action="ppaction://hlinksldjump"/>
              </a:rPr>
              <a:t>Back</a:t>
            </a:r>
            <a:endParaRPr lang="en-US" altLang="zh-CN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5.6 GENERATION OF A TINY PARSER USING Yacc</a:t>
            </a:r>
            <a:endParaRPr lang="zh-CN" altLang="en-US" sz="3600" b="1"/>
          </a:p>
        </p:txBody>
      </p:sp>
      <p:sp>
        <p:nvSpPr>
          <p:cNvPr id="4526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5.7 ERROR RECOVERY IN BOTTOM-UP PARSERS</a:t>
            </a:r>
            <a:endParaRPr lang="zh-CN" altLang="en-US" sz="3600" b="1"/>
          </a:p>
        </p:txBody>
      </p:sp>
      <p:sp>
        <p:nvSpPr>
          <p:cNvPr id="4546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5.7.1 Detecting Errors in Bottom-up Parsing</a:t>
            </a:r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45670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7772400" cy="4970462"/>
          </a:xfrm>
        </p:spPr>
        <p:txBody>
          <a:bodyPr/>
          <a:lstStyle/>
          <a:p>
            <a:r>
              <a:rPr lang="en-US" altLang="zh-CN" sz="2800"/>
              <a:t>A bottom-up parser will detect an error when a blank (or error) entry is detected in the parsing table</a:t>
            </a:r>
            <a:endParaRPr lang="en-US" altLang="zh-CN" sz="2800" b="1"/>
          </a:p>
          <a:p>
            <a:r>
              <a:rPr lang="en-US" altLang="zh-CN" sz="2800" b="1"/>
              <a:t>Goal:</a:t>
            </a:r>
            <a:endParaRPr lang="en-US" altLang="zh-CN" sz="2800"/>
          </a:p>
          <a:p>
            <a:pPr lvl="1"/>
            <a:r>
              <a:rPr lang="en-US" altLang="zh-CN" sz="2400"/>
              <a:t>Errors should be detected as soon as possible;</a:t>
            </a:r>
          </a:p>
          <a:p>
            <a:pPr lvl="1"/>
            <a:r>
              <a:rPr lang="en-US" altLang="zh-CN" sz="2400"/>
              <a:t>Error messages can be more meaningful and specific. </a:t>
            </a:r>
          </a:p>
          <a:p>
            <a:pPr lvl="1"/>
            <a:r>
              <a:rPr lang="en-US" altLang="zh-CN" sz="2400"/>
              <a:t>A parsing table should have as many blank entries as possible.</a:t>
            </a:r>
            <a:endParaRPr lang="en-US" altLang="zh-CN" sz="2400" b="1" i="1"/>
          </a:p>
          <a:p>
            <a:r>
              <a:rPr lang="en-US" altLang="zh-CN" sz="2800" b="1"/>
              <a:t>This goal conflicts with an equally important one: reducing the size of the parsing table. </a:t>
            </a:r>
            <a:endParaRPr lang="zh-CN" altLang="en-US" sz="2800" b="1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52513"/>
            <a:ext cx="7772400" cy="5043487"/>
          </a:xfrm>
        </p:spPr>
        <p:txBody>
          <a:bodyPr/>
          <a:lstStyle/>
          <a:p>
            <a:r>
              <a:rPr lang="en-US" altLang="zh-CN" sz="2800" b="1"/>
              <a:t>An additional feature of bottom-up parsing is that the power of the particular algorithm used can affect the ability of the parser to detect errors early</a:t>
            </a:r>
            <a:r>
              <a:rPr lang="en-US" altLang="zh-CN" b="1" i="1"/>
              <a:t> </a:t>
            </a:r>
            <a:endParaRPr lang="en-US" altLang="zh-CN"/>
          </a:p>
          <a:p>
            <a:pPr lvl="1"/>
            <a:r>
              <a:rPr lang="en-US" altLang="zh-CN"/>
              <a:t>An LR(l) parser detects errors earlier than an LALR(l) or SLR( 1) parser;</a:t>
            </a:r>
          </a:p>
          <a:p>
            <a:pPr lvl="1"/>
            <a:r>
              <a:rPr lang="en-US" altLang="zh-CN"/>
              <a:t>These latter can detect errors earlier than an LR(0) parser.</a:t>
            </a:r>
            <a:endParaRPr lang="zh-CN" altLang="en-US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908" name="Object 108"/>
          <p:cNvGraphicFramePr>
            <a:graphicFrameLocks noChangeAspect="1"/>
          </p:cNvGraphicFramePr>
          <p:nvPr/>
        </p:nvGraphicFramePr>
        <p:xfrm>
          <a:off x="179388" y="492125"/>
          <a:ext cx="8713787" cy="5824538"/>
        </p:xfrm>
        <a:graphic>
          <a:graphicData uri="http://schemas.openxmlformats.org/presentationml/2006/ole">
            <p:oleObj spid="_x0000_s460908" name="文档" r:id="rId3" imgW="6070424" imgH="406396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1828" name="Object 4"/>
          <p:cNvGraphicFramePr>
            <a:graphicFrameLocks noChangeAspect="1"/>
          </p:cNvGraphicFramePr>
          <p:nvPr/>
        </p:nvGraphicFramePr>
        <p:xfrm>
          <a:off x="255588" y="674688"/>
          <a:ext cx="8693150" cy="4406900"/>
        </p:xfrm>
        <a:graphic>
          <a:graphicData uri="http://schemas.openxmlformats.org/presentationml/2006/ole">
            <p:oleObj spid="_x0000_s461828" name="文档" r:id="rId3" imgW="6272664" imgH="318874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5.7.2 Panic Mode Error Recovery</a:t>
            </a:r>
            <a:endParaRPr lang="zh-CN" altLang="en-US" sz="3600" b="1"/>
          </a:p>
        </p:txBody>
      </p:sp>
      <p:sp>
        <p:nvSpPr>
          <p:cNvPr id="4628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5.3.1 The SLR(1) Parsing Algorithm</a:t>
            </a:r>
            <a:endParaRPr lang="zh-CN" altLang="en-US" b="1"/>
          </a:p>
        </p:txBody>
      </p:sp>
      <p:sp>
        <p:nvSpPr>
          <p:cNvPr id="3389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/>
              <a:t>As in top-down parsing, it is possible to achieve </a:t>
            </a:r>
            <a:r>
              <a:rPr lang="en-US" altLang="zh-CN" b="1"/>
              <a:t>reasonably good error recovery</a:t>
            </a:r>
            <a:r>
              <a:rPr lang="en-US" altLang="zh-CN"/>
              <a:t> in bottom-up parsers by judiciously </a:t>
            </a:r>
            <a:r>
              <a:rPr lang="en-US" altLang="zh-CN" b="1"/>
              <a:t>removing symbol from either the parsing stack or the input or both</a:t>
            </a:r>
            <a:r>
              <a:rPr lang="en-US" altLang="zh-CN"/>
              <a:t>. </a:t>
            </a:r>
          </a:p>
          <a:p>
            <a:pPr>
              <a:lnSpc>
                <a:spcPct val="90000"/>
              </a:lnSpc>
            </a:pPr>
            <a:r>
              <a:rPr lang="en-US" altLang="zh-CN"/>
              <a:t>Three possible alternative actions that might be contemplated: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l. Pop a state </a:t>
            </a:r>
            <a:r>
              <a:rPr lang="en-US" altLang="zh-CN" b="1"/>
              <a:t>from the stack</a:t>
            </a:r>
            <a:r>
              <a:rPr lang="en-US" altLang="zh-CN"/>
              <a:t>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2. Successively pop tokens </a:t>
            </a:r>
            <a:r>
              <a:rPr lang="en-US" altLang="zh-CN" b="1"/>
              <a:t>from the input</a:t>
            </a:r>
            <a:r>
              <a:rPr lang="en-US" altLang="zh-CN"/>
              <a:t> until a token is seen for which we can restart the parser;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3. Push a </a:t>
            </a:r>
            <a:r>
              <a:rPr lang="en-US" altLang="zh-CN" b="1"/>
              <a:t>new state onto the stack</a:t>
            </a:r>
            <a:r>
              <a:rPr lang="en-US" altLang="zh-CN"/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b="1"/>
              <a:t>Method for choosing which action to take: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l. </a:t>
            </a:r>
            <a:r>
              <a:rPr lang="en-US" altLang="zh-CN" sz="2800" b="1"/>
              <a:t>Pop states</a:t>
            </a:r>
            <a:r>
              <a:rPr lang="en-US" altLang="zh-CN" sz="2800"/>
              <a:t> from the parsing stack until a state with nonempty Goto entries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2. If there is </a:t>
            </a:r>
            <a:r>
              <a:rPr lang="en-US" altLang="zh-CN" sz="2800" b="1"/>
              <a:t>a legal action</a:t>
            </a:r>
            <a:r>
              <a:rPr lang="en-US" altLang="zh-CN" sz="2800"/>
              <a:t> on the current input token from one of the Goto states, </a:t>
            </a:r>
            <a:r>
              <a:rPr lang="en-US" altLang="zh-CN" sz="2800" b="1"/>
              <a:t>push that state</a:t>
            </a:r>
            <a:r>
              <a:rPr lang="en-US" altLang="zh-CN" sz="2800"/>
              <a:t> onto the stack and restart the parse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If there are several such states, </a:t>
            </a:r>
            <a:r>
              <a:rPr lang="en-US" altLang="zh-CN" sz="2400" b="1"/>
              <a:t>prefer a shift to a reduce</a:t>
            </a:r>
            <a:endParaRPr lang="en-US" altLang="zh-CN" sz="2400"/>
          </a:p>
          <a:p>
            <a:pPr lvl="1">
              <a:lnSpc>
                <a:spcPct val="80000"/>
              </a:lnSpc>
            </a:pPr>
            <a:r>
              <a:rPr lang="en-US" altLang="zh-CN" sz="2400"/>
              <a:t>The reduce actions, </a:t>
            </a:r>
            <a:r>
              <a:rPr lang="en-US" altLang="zh-CN" sz="2400" b="1"/>
              <a:t>prefer one whose associated nonterminal is least genera</a:t>
            </a:r>
            <a:r>
              <a:rPr lang="en-US" altLang="zh-CN" sz="2400"/>
              <a:t>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3. If there is no legal action on the current input token from one of the Goto states, </a:t>
            </a:r>
            <a:r>
              <a:rPr lang="en-US" altLang="zh-CN" sz="2800" b="1"/>
              <a:t>advance the input</a:t>
            </a:r>
            <a:r>
              <a:rPr lang="en-US" altLang="zh-CN" sz="2800"/>
              <a:t> until there is a legal action or the end of the input is reached</a:t>
            </a:r>
            <a:endParaRPr lang="zh-CN" altLang="en-US" sz="280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81075"/>
            <a:ext cx="7772400" cy="51149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/>
              <a:t>The above rules have the effect of forcing the recognition of a construct when the error occurred, and restarting the parse immediately thereafter</a:t>
            </a:r>
          </a:p>
          <a:p>
            <a:pPr>
              <a:lnSpc>
                <a:spcPct val="90000"/>
              </a:lnSpc>
            </a:pPr>
            <a:r>
              <a:rPr lang="en-US" altLang="zh-CN"/>
              <a:t>Error recovery that uses these or similar rules could be called </a:t>
            </a:r>
            <a:r>
              <a:rPr lang="en-US" altLang="zh-CN" b="1"/>
              <a:t>panic mode error recovery</a:t>
            </a:r>
          </a:p>
          <a:p>
            <a:pPr lvl="1">
              <a:lnSpc>
                <a:spcPct val="90000"/>
              </a:lnSpc>
            </a:pPr>
            <a:r>
              <a:rPr lang="en-US" altLang="zh-CN"/>
              <a:t>It is similar to the top-down panic mode described in Section 4.5.</a:t>
            </a:r>
            <a:endParaRPr lang="en-US" altLang="zh-CN" b="1" i="1"/>
          </a:p>
          <a:p>
            <a:pPr>
              <a:lnSpc>
                <a:spcPct val="90000"/>
              </a:lnSpc>
            </a:pPr>
            <a:r>
              <a:rPr lang="en-US" altLang="zh-CN" b="1"/>
              <a:t>Unfortunately, these rules can result in an infinite loop</a:t>
            </a:r>
            <a:endParaRPr lang="zh-CN" altLang="en-US" b="1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Since step 2 pushes new states onto the stack. In that case, there are several possible solutions.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One is to insist on a shift action from a Goto state in step 2.</a:t>
            </a:r>
            <a:r>
              <a:rPr lang="en-US" altLang="zh-CN" sz="2400"/>
              <a:t> This may be too restrictive, however. 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Another solution is, if </a:t>
            </a:r>
            <a:r>
              <a:rPr lang="en-US" altLang="zh-CN" sz="2400" b="1"/>
              <a:t>the next legal move is a reduction</a:t>
            </a:r>
            <a:r>
              <a:rPr lang="en-US" altLang="zh-CN" sz="2400"/>
              <a:t>, to </a:t>
            </a:r>
            <a:r>
              <a:rPr lang="en-US" altLang="zh-CN" sz="2400" b="1"/>
              <a:t>set a flag</a:t>
            </a:r>
            <a:r>
              <a:rPr lang="en-US" altLang="zh-CN" sz="2400"/>
              <a:t> that causes the parser to keep track of the sequence of states during the following reductions, 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If the same state recurs, </a:t>
            </a:r>
            <a:r>
              <a:rPr lang="en-US" altLang="zh-CN" sz="2800" b="1"/>
              <a:t>to pop stack states until the original state</a:t>
            </a:r>
            <a:r>
              <a:rPr lang="en-US" altLang="zh-CN" sz="2800"/>
              <a:t> is removed at which the error occurred, and </a:t>
            </a:r>
            <a:r>
              <a:rPr lang="en-US" altLang="zh-CN" sz="2800" b="1"/>
              <a:t>begin again with step 1.</a:t>
            </a:r>
            <a:r>
              <a:rPr lang="en-US" altLang="zh-CN" sz="2800"/>
              <a:t> 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If, at any time, </a:t>
            </a:r>
            <a:r>
              <a:rPr lang="en-US" altLang="zh-CN" sz="2800" b="1"/>
              <a:t>a shift action occurs, the parser resets the flag</a:t>
            </a:r>
            <a:r>
              <a:rPr lang="en-US" altLang="zh-CN" sz="2800"/>
              <a:t> and continues with a normal parse</a:t>
            </a:r>
            <a:endParaRPr lang="zh-CN" altLang="en-US" sz="280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8996" name="Object 4"/>
          <p:cNvGraphicFramePr>
            <a:graphicFrameLocks noChangeAspect="1"/>
          </p:cNvGraphicFramePr>
          <p:nvPr/>
        </p:nvGraphicFramePr>
        <p:xfrm>
          <a:off x="250825" y="633413"/>
          <a:ext cx="8569325" cy="5572125"/>
        </p:xfrm>
        <a:graphic>
          <a:graphicData uri="http://schemas.openxmlformats.org/presentationml/2006/ole">
            <p:oleObj spid="_x0000_s468996" name="文档" r:id="rId3" imgW="5964455" imgH="387855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0020" name="Object 4"/>
          <p:cNvGraphicFramePr>
            <a:graphicFrameLocks noChangeAspect="1"/>
          </p:cNvGraphicFramePr>
          <p:nvPr/>
        </p:nvGraphicFramePr>
        <p:xfrm>
          <a:off x="323850" y="712788"/>
          <a:ext cx="8424863" cy="4948237"/>
        </p:xfrm>
        <a:graphic>
          <a:graphicData uri="http://schemas.openxmlformats.org/presentationml/2006/ole">
            <p:oleObj spid="_x0000_s470020" name="文档" r:id="rId3" imgW="5341071" imgH="298623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r>
              <a:rPr lang="en-US" altLang="zh-CN" sz="2800"/>
              <a:t>At the first error, the parser is in state 7, which has legal Goto states 11 and 4.    Since </a:t>
            </a:r>
            <a:r>
              <a:rPr lang="en-US" altLang="zh-CN" sz="2800" b="1"/>
              <a:t>state11 has a shift on the next input token *</a:t>
            </a:r>
            <a:r>
              <a:rPr lang="en-US" altLang="zh-CN" sz="2800"/>
              <a:t>, that Goto is preferred, and the token is shifted</a:t>
            </a:r>
          </a:p>
          <a:p>
            <a:pPr>
              <a:buFontTx/>
              <a:buNone/>
            </a:pPr>
            <a:endParaRPr lang="en-US" altLang="zh-CN" sz="2800"/>
          </a:p>
          <a:p>
            <a:r>
              <a:rPr lang="en-US" altLang="zh-CN" sz="2800"/>
              <a:t>At the point the parser is in state 9, with a right parenthesis on the input. This is again an error. In state 9 there is a single Goto entry (to state 13), and state 13 does have a legal action on </a:t>
            </a:r>
            <a:r>
              <a:rPr lang="en-US" altLang="zh-CN" sz="2800" b="1"/>
              <a:t>)</a:t>
            </a:r>
            <a:r>
              <a:rPr lang="en-US" altLang="zh-CN" sz="2800"/>
              <a:t> (albeit a reduction). </a:t>
            </a:r>
          </a:p>
          <a:p>
            <a:r>
              <a:rPr lang="en-US" altLang="zh-CN" sz="2800"/>
              <a:t>The parse then proceeds normally to its conclusion</a:t>
            </a:r>
            <a:endParaRPr lang="zh-CN" altLang="en-US" sz="280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2378075"/>
          </a:xfrm>
        </p:spPr>
        <p:txBody>
          <a:bodyPr/>
          <a:lstStyle/>
          <a:p>
            <a:pPr algn="l"/>
            <a:r>
              <a:rPr lang="en-US" altLang="zh-CN" sz="3600" b="1"/>
              <a:t>5.7.3 Error Recovery in Yacc</a:t>
            </a:r>
            <a:br>
              <a:rPr lang="en-US" altLang="zh-CN" sz="3600" b="1"/>
            </a:br>
            <a:r>
              <a:rPr lang="en-US" altLang="zh-CN" sz="3600" b="1"/>
              <a:t/>
            </a:r>
            <a:br>
              <a:rPr lang="en-US" altLang="zh-CN" sz="3600" b="1"/>
            </a:br>
            <a:r>
              <a:rPr lang="en-US" altLang="zh-CN" sz="3600" b="1"/>
              <a:t>5.7.4 Error Recovery in TINY</a:t>
            </a:r>
            <a:endParaRPr lang="zh-CN" altLang="en-US" sz="3600" b="1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End of Part Two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1292</TotalTime>
  <Words>4664</Words>
  <Application>Microsoft PowerPoint</Application>
  <PresentationFormat>On-screen Show (4:3)</PresentationFormat>
  <Paragraphs>729</Paragraphs>
  <Slides>98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104" baseType="lpstr">
      <vt:lpstr>Times New Roman</vt:lpstr>
      <vt:lpstr>宋体</vt:lpstr>
      <vt:lpstr>Arial</vt:lpstr>
      <vt:lpstr>Wingdings</vt:lpstr>
      <vt:lpstr>默认设计模板</vt:lpstr>
      <vt:lpstr>Microsoft Word 文档</vt:lpstr>
      <vt:lpstr>COMPILER CONSTRUCTION</vt:lpstr>
      <vt:lpstr>5. Bottom-Up Parsing</vt:lpstr>
      <vt:lpstr>Contents</vt:lpstr>
      <vt:lpstr>LR(0) Items of A Grammar </vt:lpstr>
      <vt:lpstr>DFA and the LR(0) Parsing of The grammar: A → ( A ) | a</vt:lpstr>
      <vt:lpstr> The LR(0)  parsing table </vt:lpstr>
      <vt:lpstr>5.3 SLR(1) Parsing</vt:lpstr>
      <vt:lpstr>Slide 8</vt:lpstr>
      <vt:lpstr>5.3.1 The SLR(1) Parsing Algorithm</vt:lpstr>
      <vt:lpstr>Definition of The SLR(1) parsing algorithm(1)</vt:lpstr>
      <vt:lpstr>Definition of The SLR(1) parsing algorithm(2)</vt:lpstr>
      <vt:lpstr>Definition of The SLR(1) parsing algorithm(3)</vt:lpstr>
      <vt:lpstr>Slide 13</vt:lpstr>
      <vt:lpstr>Slide 14</vt:lpstr>
      <vt:lpstr>The SLR(1) parsing table for above Grammar</vt:lpstr>
      <vt:lpstr>Slide 16</vt:lpstr>
      <vt:lpstr>Slide 17</vt:lpstr>
      <vt:lpstr>Slide 18</vt:lpstr>
      <vt:lpstr>Slide 19</vt:lpstr>
      <vt:lpstr>5.3.2 Disambiguating Rules for Parsing Conflicts </vt:lpstr>
      <vt:lpstr>Slide 21</vt:lpstr>
      <vt:lpstr>Slide 22</vt:lpstr>
      <vt:lpstr>Slide 23</vt:lpstr>
      <vt:lpstr>5.3.3 Limits of SLR(1) Parsing Power</vt:lpstr>
      <vt:lpstr>Slide 25</vt:lpstr>
      <vt:lpstr>Slide 26</vt:lpstr>
      <vt:lpstr>5.3.4 SLR(k) Grammars</vt:lpstr>
      <vt:lpstr>Slide 28</vt:lpstr>
      <vt:lpstr>5.4 General LR(1) and LALR(1) Parsing</vt:lpstr>
      <vt:lpstr>5.4.1 Finite Automata of LR(1) Items</vt:lpstr>
      <vt:lpstr>Slide 31</vt:lpstr>
      <vt:lpstr>Slide 32</vt:lpstr>
      <vt:lpstr>Definition</vt:lpstr>
      <vt:lpstr>Slide 34</vt:lpstr>
      <vt:lpstr>5.4.2 The LR(1) Parsing Algorithm</vt:lpstr>
      <vt:lpstr>Slide 36</vt:lpstr>
      <vt:lpstr>The General LR(1) parsing algorithm(1)</vt:lpstr>
      <vt:lpstr>The General LR(1) parsing algorithm(2)</vt:lpstr>
      <vt:lpstr>Slide 39</vt:lpstr>
      <vt:lpstr>Slide 40</vt:lpstr>
      <vt:lpstr>The DFA of LR(1) item</vt:lpstr>
      <vt:lpstr>Slide 42</vt:lpstr>
      <vt:lpstr>5.4.3 LALR(1) Parsing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The DFA of LR(1)</vt:lpstr>
      <vt:lpstr>The DFA of LALR(1)</vt:lpstr>
      <vt:lpstr>Slide 53</vt:lpstr>
      <vt:lpstr>Slide 54</vt:lpstr>
      <vt:lpstr>Slide 55</vt:lpstr>
      <vt:lpstr>Slide 56</vt:lpstr>
      <vt:lpstr>5.5 Yacc: LALR(1) PARSING GENERATOR</vt:lpstr>
      <vt:lpstr>Slide 58</vt:lpstr>
      <vt:lpstr>5.5.1 Yacc Basics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5.5.2 Yacc Options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5.5.3 Parsing Conflicts and Disambiguating Rule  5.5.4 Tracing the Execution of a Yacc Parsing  5.5.5 Arbitrary Value Types in Yacc  5.5.6 Embedded Action in Yacc</vt:lpstr>
      <vt:lpstr>5.6 GENERATION OF A TINY PARSER USING Yacc</vt:lpstr>
      <vt:lpstr>5.7 ERROR RECOVERY IN BOTTOM-UP PARSERS</vt:lpstr>
      <vt:lpstr>5.7.1 Detecting Errors in Bottom-up Parsing </vt:lpstr>
      <vt:lpstr>Slide 85</vt:lpstr>
      <vt:lpstr>Slide 86</vt:lpstr>
      <vt:lpstr>Slide 87</vt:lpstr>
      <vt:lpstr>Slide 88</vt:lpstr>
      <vt:lpstr>5.7.2 Panic Mode Error Recovery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5.7.3 Error Recovery in Yacc  5.7.4 Error Recovery in TINY</vt:lpstr>
      <vt:lpstr>End of Part Two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 ITD</dc:creator>
  <cp:lastModifiedBy>HP</cp:lastModifiedBy>
  <cp:revision>178</cp:revision>
  <dcterms:created xsi:type="dcterms:W3CDTF">1601-01-01T00:00:00Z</dcterms:created>
  <dcterms:modified xsi:type="dcterms:W3CDTF">2018-01-23T09:42:30Z</dcterms:modified>
</cp:coreProperties>
</file>