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handoutMasterIdLst>
    <p:handoutMasterId r:id="rId44"/>
  </p:handoutMasterIdLst>
  <p:sldIdLst>
    <p:sldId id="256" r:id="rId2"/>
    <p:sldId id="257" r:id="rId3"/>
    <p:sldId id="258" r:id="rId4"/>
    <p:sldId id="259" r:id="rId5"/>
    <p:sldId id="260" r:id="rId6"/>
    <p:sldId id="261" r:id="rId7"/>
    <p:sldId id="262" r:id="rId8"/>
    <p:sldId id="263" r:id="rId9"/>
    <p:sldId id="264" r:id="rId10"/>
    <p:sldId id="296" r:id="rId11"/>
    <p:sldId id="297" r:id="rId12"/>
    <p:sldId id="266" r:id="rId13"/>
    <p:sldId id="267" r:id="rId14"/>
    <p:sldId id="268" r:id="rId15"/>
    <p:sldId id="269" r:id="rId16"/>
    <p:sldId id="270" r:id="rId17"/>
    <p:sldId id="271" r:id="rId18"/>
    <p:sldId id="272" r:id="rId19"/>
    <p:sldId id="273" r:id="rId20"/>
    <p:sldId id="295"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90" r:id="rId35"/>
    <p:sldId id="298" r:id="rId36"/>
    <p:sldId id="288" r:id="rId37"/>
    <p:sldId id="289" r:id="rId38"/>
    <p:sldId id="291" r:id="rId39"/>
    <p:sldId id="293" r:id="rId40"/>
    <p:sldId id="292" r:id="rId41"/>
    <p:sldId id="294" r:id="rId42"/>
  </p:sldIdLst>
  <p:sldSz cx="9144000" cy="6858000" type="screen4x3"/>
  <p:notesSz cx="6858000" cy="9144000"/>
  <p:defaultTextStyle>
    <a:defPPr>
      <a:defRPr lang="en-US"/>
    </a:defPPr>
    <a:lvl1pPr algn="l" rtl="0" eaLnBrk="0" fontAlgn="base" hangingPunct="0">
      <a:spcBef>
        <a:spcPct val="0"/>
      </a:spcBef>
      <a:spcAft>
        <a:spcPct val="0"/>
      </a:spcAft>
      <a:defRPr kumimoji="1" sz="2000" kern="1200">
        <a:solidFill>
          <a:schemeClr val="tx1"/>
        </a:solidFill>
        <a:latin typeface="Times New Roman" charset="0"/>
        <a:ea typeface="+mn-ea"/>
        <a:cs typeface="+mn-cs"/>
      </a:defRPr>
    </a:lvl1pPr>
    <a:lvl2pPr marL="457200" algn="l" rtl="0" eaLnBrk="0" fontAlgn="base" hangingPunct="0">
      <a:spcBef>
        <a:spcPct val="0"/>
      </a:spcBef>
      <a:spcAft>
        <a:spcPct val="0"/>
      </a:spcAft>
      <a:defRPr kumimoji="1" sz="2000" kern="1200">
        <a:solidFill>
          <a:schemeClr val="tx1"/>
        </a:solidFill>
        <a:latin typeface="Times New Roman" charset="0"/>
        <a:ea typeface="+mn-ea"/>
        <a:cs typeface="+mn-cs"/>
      </a:defRPr>
    </a:lvl2pPr>
    <a:lvl3pPr marL="914400" algn="l" rtl="0" eaLnBrk="0" fontAlgn="base" hangingPunct="0">
      <a:spcBef>
        <a:spcPct val="0"/>
      </a:spcBef>
      <a:spcAft>
        <a:spcPct val="0"/>
      </a:spcAft>
      <a:defRPr kumimoji="1" sz="2000" kern="1200">
        <a:solidFill>
          <a:schemeClr val="tx1"/>
        </a:solidFill>
        <a:latin typeface="Times New Roman" charset="0"/>
        <a:ea typeface="+mn-ea"/>
        <a:cs typeface="+mn-cs"/>
      </a:defRPr>
    </a:lvl3pPr>
    <a:lvl4pPr marL="1371600" algn="l" rtl="0" eaLnBrk="0" fontAlgn="base" hangingPunct="0">
      <a:spcBef>
        <a:spcPct val="0"/>
      </a:spcBef>
      <a:spcAft>
        <a:spcPct val="0"/>
      </a:spcAft>
      <a:defRPr kumimoji="1" sz="2000" kern="1200">
        <a:solidFill>
          <a:schemeClr val="tx1"/>
        </a:solidFill>
        <a:latin typeface="Times New Roman" charset="0"/>
        <a:ea typeface="+mn-ea"/>
        <a:cs typeface="+mn-cs"/>
      </a:defRPr>
    </a:lvl4pPr>
    <a:lvl5pPr marL="1828800" algn="l" rtl="0" eaLnBrk="0" fontAlgn="base" hangingPunct="0">
      <a:spcBef>
        <a:spcPct val="0"/>
      </a:spcBef>
      <a:spcAft>
        <a:spcPct val="0"/>
      </a:spcAft>
      <a:defRPr kumimoji="1" sz="2000" kern="1200">
        <a:solidFill>
          <a:schemeClr val="tx1"/>
        </a:solidFill>
        <a:latin typeface="Times New Roman" charset="0"/>
        <a:ea typeface="+mn-ea"/>
        <a:cs typeface="+mn-cs"/>
      </a:defRPr>
    </a:lvl5pPr>
    <a:lvl6pPr marL="2286000" algn="l" defTabSz="914400" rtl="0" eaLnBrk="1" latinLnBrk="0" hangingPunct="1">
      <a:defRPr kumimoji="1" sz="2000" kern="1200">
        <a:solidFill>
          <a:schemeClr val="tx1"/>
        </a:solidFill>
        <a:latin typeface="Times New Roman" charset="0"/>
        <a:ea typeface="+mn-ea"/>
        <a:cs typeface="+mn-cs"/>
      </a:defRPr>
    </a:lvl6pPr>
    <a:lvl7pPr marL="2743200" algn="l" defTabSz="914400" rtl="0" eaLnBrk="1" latinLnBrk="0" hangingPunct="1">
      <a:defRPr kumimoji="1" sz="2000" kern="1200">
        <a:solidFill>
          <a:schemeClr val="tx1"/>
        </a:solidFill>
        <a:latin typeface="Times New Roman" charset="0"/>
        <a:ea typeface="+mn-ea"/>
        <a:cs typeface="+mn-cs"/>
      </a:defRPr>
    </a:lvl7pPr>
    <a:lvl8pPr marL="3200400" algn="l" defTabSz="914400" rtl="0" eaLnBrk="1" latinLnBrk="0" hangingPunct="1">
      <a:defRPr kumimoji="1" sz="2000" kern="1200">
        <a:solidFill>
          <a:schemeClr val="tx1"/>
        </a:solidFill>
        <a:latin typeface="Times New Roman" charset="0"/>
        <a:ea typeface="+mn-ea"/>
        <a:cs typeface="+mn-cs"/>
      </a:defRPr>
    </a:lvl8pPr>
    <a:lvl9pPr marL="3657600" algn="l" defTabSz="914400" rtl="0" eaLnBrk="1" latinLnBrk="0" hangingPunct="1">
      <a:defRPr kumimoji="1" sz="20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66"/>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50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914"/>
    </p:cViewPr>
  </p:sorterViewPr>
  <p:notesViewPr>
    <p:cSldViewPr>
      <p:cViewPr varScale="1">
        <p:scale>
          <a:sx n="52" d="100"/>
          <a:sy n="52" d="100"/>
        </p:scale>
        <p:origin x="-172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kumimoji="0" sz="1200"/>
            </a:lvl1pPr>
          </a:lstStyle>
          <a:p>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kumimoji="0" sz="1200"/>
            </a:lvl1pPr>
          </a:lstStyle>
          <a:p>
            <a:fld id="{93BE4F4B-514C-490F-9A10-689B9DC78D81}" type="datetime1">
              <a:rPr lang="en-US"/>
              <a:pPr/>
              <a:t>1/23/2018</a:t>
            </a:fld>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vl1pPr>
          </a:lstStyle>
          <a:p>
            <a:r>
              <a:rPr lang="en-US"/>
              <a:t> © Kenneth C. Louden 2003</a:t>
            </a:r>
            <a:endParaRPr lang="en-US" sz="2400"/>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kumimoji="0" sz="1200"/>
            </a:lvl1pPr>
          </a:lstStyle>
          <a:p>
            <a:fld id="{748EA882-5804-4C10-9F8A-57CE37FA95A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kumimoji="0" sz="1200"/>
            </a:lvl1pPr>
          </a:lstStyle>
          <a:p>
            <a:endParaRPr lang="en-US"/>
          </a:p>
        </p:txBody>
      </p:sp>
      <p:sp>
        <p:nvSpPr>
          <p:cNvPr id="2051" name="Rectangle 3"/>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kumimoji="0" sz="1200"/>
            </a:lvl1pPr>
          </a:lstStyle>
          <a:p>
            <a:fld id="{54BDC5B5-1CE5-49F1-AE98-023DE2B74C0A}" type="datetime1">
              <a:rPr lang="en-US"/>
              <a:pPr/>
              <a:t>1/23/2018</a:t>
            </a:fld>
            <a:endParaRPr lang="en-US"/>
          </a:p>
        </p:txBody>
      </p:sp>
      <p:sp>
        <p:nvSpPr>
          <p:cNvPr id="2054"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kumimoji="0" sz="1200"/>
            </a:lvl1pPr>
          </a:lstStyle>
          <a:p>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kumimoji="0" sz="1200"/>
            </a:lvl1pPr>
          </a:lstStyle>
          <a:p>
            <a:fld id="{C8BE3132-E1E1-4C69-84B4-630EE9350C5F}" type="slidenum">
              <a:rPr lang="en-US"/>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dt" idx="1"/>
          </p:nvPr>
        </p:nvSpPr>
        <p:spPr>
          <a:ln/>
        </p:spPr>
        <p:txBody>
          <a:bodyPr/>
          <a:lstStyle/>
          <a:p>
            <a:fld id="{5B95D485-79C1-40E5-949B-6392252FAF59}" type="datetime1">
              <a:rPr lang="en-US"/>
              <a:pPr/>
              <a:t>1/23/2018</a:t>
            </a:fld>
            <a:endParaRPr lang="en-US"/>
          </a:p>
        </p:txBody>
      </p:sp>
      <p:sp>
        <p:nvSpPr>
          <p:cNvPr id="7" name="Rectangle 7"/>
          <p:cNvSpPr>
            <a:spLocks noGrp="1" noChangeArrowheads="1"/>
          </p:cNvSpPr>
          <p:nvPr>
            <p:ph type="sldNum" sz="quarter" idx="5"/>
          </p:nvPr>
        </p:nvSpPr>
        <p:spPr>
          <a:ln/>
        </p:spPr>
        <p:txBody>
          <a:bodyPr/>
          <a:lstStyle/>
          <a:p>
            <a:fld id="{272590A2-36E8-4D07-9E0B-FC266599D109}" type="slidenum">
              <a:rPr lang="en-US"/>
              <a:pPr/>
              <a:t>1</a:t>
            </a:fld>
            <a:endParaRPr lang="en-US"/>
          </a:p>
        </p:txBody>
      </p:sp>
      <p:sp>
        <p:nvSpPr>
          <p:cNvPr id="136194" name="Rectangle 2"/>
          <p:cNvSpPr>
            <a:spLocks noChangeArrowheads="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81000" y="0"/>
            <a:ext cx="1447800" cy="6856413"/>
          </a:xfrm>
          <a:prstGeom prst="rect">
            <a:avLst/>
          </a:prstGeom>
          <a:gradFill rotWithShape="0">
            <a:gsLst>
              <a:gs pos="0">
                <a:schemeClr val="bg1">
                  <a:gamma/>
                  <a:shade val="61961"/>
                  <a:invGamma/>
                </a:schemeClr>
              </a:gs>
              <a:gs pos="50000">
                <a:schemeClr val="bg1">
                  <a:alpha val="50000"/>
                </a:schemeClr>
              </a:gs>
              <a:gs pos="100000">
                <a:schemeClr val="bg1">
                  <a:gamma/>
                  <a:shade val="61961"/>
                  <a:invGamma/>
                </a:schemeClr>
              </a:gs>
            </a:gsLst>
            <a:lin ang="5400000" scaled="1"/>
          </a:gradFill>
          <a:ln w="9525">
            <a:noFill/>
            <a:miter lim="800000"/>
            <a:headEnd/>
            <a:tailEnd/>
          </a:ln>
          <a:effectLst/>
        </p:spPr>
        <p:txBody>
          <a:bodyPr/>
          <a:lstStyle/>
          <a:p>
            <a:endParaRPr lang="en-US"/>
          </a:p>
        </p:txBody>
      </p:sp>
      <p:sp>
        <p:nvSpPr>
          <p:cNvPr id="3075" name="Rectangle 3"/>
          <p:cNvSpPr>
            <a:spLocks noChangeArrowheads="1"/>
          </p:cNvSpPr>
          <p:nvPr/>
        </p:nvSpPr>
        <p:spPr bwMode="auto">
          <a:xfrm>
            <a:off x="685800" y="2438400"/>
            <a:ext cx="84566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endParaRPr lang="en-US"/>
          </a:p>
        </p:txBody>
      </p:sp>
      <p:sp>
        <p:nvSpPr>
          <p:cNvPr id="3076" name="Rectangle 4"/>
          <p:cNvSpPr>
            <a:spLocks noGrp="1" noChangeArrowheads="1"/>
          </p:cNvSpPr>
          <p:nvPr>
            <p:ph type="ctrTitle" sz="quarter"/>
          </p:nvPr>
        </p:nvSpPr>
        <p:spPr>
          <a:xfrm>
            <a:off x="685800" y="2286000"/>
            <a:ext cx="7772400" cy="1143000"/>
          </a:xfrm>
        </p:spPr>
        <p:txBody>
          <a:bodyPr/>
          <a:lstStyle>
            <a:lvl1pPr>
              <a:defRPr/>
            </a:lvl1pPr>
          </a:lstStyle>
          <a:p>
            <a:r>
              <a:rPr lang="en-US"/>
              <a:t>Click to edit Master title style</a:t>
            </a:r>
          </a:p>
        </p:txBody>
      </p:sp>
      <p:sp>
        <p:nvSpPr>
          <p:cNvPr id="3077" name="Rectangle 5"/>
          <p:cNvSpPr>
            <a:spLocks noGrp="1" noChangeArrowheads="1"/>
          </p:cNvSpPr>
          <p:nvPr>
            <p:ph type="subTitle" sz="quarter" idx="1"/>
          </p:nvPr>
        </p:nvSpPr>
        <p:spPr>
          <a:xfrm>
            <a:off x="2057400" y="4114800"/>
            <a:ext cx="6400800" cy="1752600"/>
          </a:xfrm>
        </p:spPr>
        <p:txBody>
          <a:bodyPr/>
          <a:lstStyle>
            <a:lvl1pPr marL="0" indent="0" algn="ctr">
              <a:buFont typeface="Wingdings" pitchFamily="2" charset="2"/>
              <a:buNone/>
              <a:defRPr b="0">
                <a:latin typeface="Times New Roman" charset="0"/>
              </a:defRPr>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endParaRPr lang="en-US"/>
          </a:p>
        </p:txBody>
      </p:sp>
      <p:sp>
        <p:nvSpPr>
          <p:cNvPr id="3079" name="Rectangle 7"/>
          <p:cNvSpPr>
            <a:spLocks noGrp="1" noChangeArrowheads="1"/>
          </p:cNvSpPr>
          <p:nvPr>
            <p:ph type="ftr" sz="quarter" idx="3"/>
          </p:nvPr>
        </p:nvSpPr>
        <p:spPr>
          <a:xfrm>
            <a:off x="3124200" y="6172200"/>
            <a:ext cx="2895600" cy="457200"/>
          </a:xfrm>
        </p:spPr>
        <p:txBody>
          <a:bodyPr/>
          <a:lstStyle>
            <a:lvl1pPr>
              <a:defRPr/>
            </a:lvl1pPr>
          </a:lstStyle>
          <a:p>
            <a:r>
              <a:rPr lang="en-US"/>
              <a:t>© Kenneth C. Louden, 2003</a:t>
            </a:r>
          </a:p>
        </p:txBody>
      </p:sp>
      <p:sp>
        <p:nvSpPr>
          <p:cNvPr id="3080" name="Rectangle 8"/>
          <p:cNvSpPr>
            <a:spLocks noGrp="1" noChangeArrowheads="1"/>
          </p:cNvSpPr>
          <p:nvPr>
            <p:ph type="sldNum" sz="quarter" idx="4"/>
          </p:nvPr>
        </p:nvSpPr>
        <p:spPr/>
        <p:txBody>
          <a:bodyPr/>
          <a:lstStyle>
            <a:lvl1pPr>
              <a:defRPr/>
            </a:lvl1pPr>
          </a:lstStyle>
          <a:p>
            <a:fld id="{A5EAEEA0-CFA0-4C89-A998-560D3407FEE4}" type="slidenum">
              <a:rPr lang="en-US"/>
              <a:pPr/>
              <a:t>‹#›</a:t>
            </a:fld>
            <a:endParaRPr lang="en-US"/>
          </a:p>
        </p:txBody>
      </p:sp>
      <p:sp>
        <p:nvSpPr>
          <p:cNvPr id="3081" name="Rectangle 9"/>
          <p:cNvSpPr>
            <a:spLocks noChangeArrowheads="1"/>
          </p:cNvSpPr>
          <p:nvPr/>
        </p:nvSpPr>
        <p:spPr bwMode="auto">
          <a:xfrm>
            <a:off x="0" y="3505200"/>
            <a:ext cx="4724400" cy="152400"/>
          </a:xfrm>
          <a:prstGeom prst="rect">
            <a:avLst/>
          </a:prstGeom>
          <a:solidFill>
            <a:schemeClr val="accent1">
              <a:alpha val="50000"/>
            </a:schemeClr>
          </a:solidFill>
          <a:ln w="9525">
            <a:noFill/>
            <a:miter lim="800000"/>
            <a:headEnd/>
            <a:tailEnd/>
          </a:ln>
          <a:effec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Chapter 4</a:t>
            </a:r>
          </a:p>
        </p:txBody>
      </p:sp>
      <p:sp>
        <p:nvSpPr>
          <p:cNvPr id="5" name="Footer Placeholder 4"/>
          <p:cNvSpPr>
            <a:spLocks noGrp="1"/>
          </p:cNvSpPr>
          <p:nvPr>
            <p:ph type="ftr" sz="quarter" idx="11"/>
          </p:nvPr>
        </p:nvSpPr>
        <p:spPr/>
        <p:txBody>
          <a:bodyPr/>
          <a:lstStyle>
            <a:lvl1pPr>
              <a:defRPr/>
            </a:lvl1pPr>
          </a:lstStyle>
          <a:p>
            <a:r>
              <a:rPr lang="en-US"/>
              <a:t>K. Louden, Programming Languages</a:t>
            </a:r>
          </a:p>
        </p:txBody>
      </p:sp>
      <p:sp>
        <p:nvSpPr>
          <p:cNvPr id="6" name="Slide Number Placeholder 5"/>
          <p:cNvSpPr>
            <a:spLocks noGrp="1"/>
          </p:cNvSpPr>
          <p:nvPr>
            <p:ph type="sldNum" sz="quarter" idx="12"/>
          </p:nvPr>
        </p:nvSpPr>
        <p:spPr/>
        <p:txBody>
          <a:bodyPr/>
          <a:lstStyle>
            <a:lvl1pPr>
              <a:defRPr/>
            </a:lvl1pPr>
          </a:lstStyle>
          <a:p>
            <a:fld id="{900E536B-B108-4729-89C6-50A9A03CBB4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Chapter 4</a:t>
            </a:r>
          </a:p>
        </p:txBody>
      </p:sp>
      <p:sp>
        <p:nvSpPr>
          <p:cNvPr id="5" name="Footer Placeholder 4"/>
          <p:cNvSpPr>
            <a:spLocks noGrp="1"/>
          </p:cNvSpPr>
          <p:nvPr>
            <p:ph type="ftr" sz="quarter" idx="11"/>
          </p:nvPr>
        </p:nvSpPr>
        <p:spPr/>
        <p:txBody>
          <a:bodyPr/>
          <a:lstStyle>
            <a:lvl1pPr>
              <a:defRPr/>
            </a:lvl1pPr>
          </a:lstStyle>
          <a:p>
            <a:r>
              <a:rPr lang="en-US"/>
              <a:t>K. Louden, Programming Languages</a:t>
            </a:r>
          </a:p>
        </p:txBody>
      </p:sp>
      <p:sp>
        <p:nvSpPr>
          <p:cNvPr id="6" name="Slide Number Placeholder 5"/>
          <p:cNvSpPr>
            <a:spLocks noGrp="1"/>
          </p:cNvSpPr>
          <p:nvPr>
            <p:ph type="sldNum" sz="quarter" idx="12"/>
          </p:nvPr>
        </p:nvSpPr>
        <p:spPr/>
        <p:txBody>
          <a:bodyPr/>
          <a:lstStyle>
            <a:lvl1pPr>
              <a:defRPr/>
            </a:lvl1pPr>
          </a:lstStyle>
          <a:p>
            <a:fld id="{E063D93B-DE1A-4DD0-848D-23E9E7267D2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Chapter 4</a:t>
            </a:r>
          </a:p>
        </p:txBody>
      </p:sp>
      <p:sp>
        <p:nvSpPr>
          <p:cNvPr id="5" name="Footer Placeholder 4"/>
          <p:cNvSpPr>
            <a:spLocks noGrp="1"/>
          </p:cNvSpPr>
          <p:nvPr>
            <p:ph type="ftr" sz="quarter" idx="11"/>
          </p:nvPr>
        </p:nvSpPr>
        <p:spPr/>
        <p:txBody>
          <a:bodyPr/>
          <a:lstStyle>
            <a:lvl1pPr>
              <a:defRPr/>
            </a:lvl1pPr>
          </a:lstStyle>
          <a:p>
            <a:r>
              <a:rPr lang="en-US"/>
              <a:t>K. Louden, Programming Languages</a:t>
            </a:r>
          </a:p>
        </p:txBody>
      </p:sp>
      <p:sp>
        <p:nvSpPr>
          <p:cNvPr id="6" name="Slide Number Placeholder 5"/>
          <p:cNvSpPr>
            <a:spLocks noGrp="1"/>
          </p:cNvSpPr>
          <p:nvPr>
            <p:ph type="sldNum" sz="quarter" idx="12"/>
          </p:nvPr>
        </p:nvSpPr>
        <p:spPr/>
        <p:txBody>
          <a:bodyPr/>
          <a:lstStyle>
            <a:lvl1pPr>
              <a:defRPr/>
            </a:lvl1pPr>
          </a:lstStyle>
          <a:p>
            <a:fld id="{AFF65621-103F-4E23-8865-E73B1EE9524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Chapter 4</a:t>
            </a:r>
          </a:p>
        </p:txBody>
      </p:sp>
      <p:sp>
        <p:nvSpPr>
          <p:cNvPr id="5" name="Footer Placeholder 4"/>
          <p:cNvSpPr>
            <a:spLocks noGrp="1"/>
          </p:cNvSpPr>
          <p:nvPr>
            <p:ph type="ftr" sz="quarter" idx="11"/>
          </p:nvPr>
        </p:nvSpPr>
        <p:spPr/>
        <p:txBody>
          <a:bodyPr/>
          <a:lstStyle>
            <a:lvl1pPr>
              <a:defRPr/>
            </a:lvl1pPr>
          </a:lstStyle>
          <a:p>
            <a:r>
              <a:rPr lang="en-US"/>
              <a:t>K. Louden, Programming Languages</a:t>
            </a:r>
          </a:p>
        </p:txBody>
      </p:sp>
      <p:sp>
        <p:nvSpPr>
          <p:cNvPr id="6" name="Slide Number Placeholder 5"/>
          <p:cNvSpPr>
            <a:spLocks noGrp="1"/>
          </p:cNvSpPr>
          <p:nvPr>
            <p:ph type="sldNum" sz="quarter" idx="12"/>
          </p:nvPr>
        </p:nvSpPr>
        <p:spPr/>
        <p:txBody>
          <a:bodyPr/>
          <a:lstStyle>
            <a:lvl1pPr>
              <a:defRPr/>
            </a:lvl1pPr>
          </a:lstStyle>
          <a:p>
            <a:fld id="{DD0250C2-DD1B-42C6-BA9F-95DF43614A9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Chapter 4</a:t>
            </a:r>
          </a:p>
        </p:txBody>
      </p:sp>
      <p:sp>
        <p:nvSpPr>
          <p:cNvPr id="6" name="Footer Placeholder 5"/>
          <p:cNvSpPr>
            <a:spLocks noGrp="1"/>
          </p:cNvSpPr>
          <p:nvPr>
            <p:ph type="ftr" sz="quarter" idx="11"/>
          </p:nvPr>
        </p:nvSpPr>
        <p:spPr/>
        <p:txBody>
          <a:bodyPr/>
          <a:lstStyle>
            <a:lvl1pPr>
              <a:defRPr/>
            </a:lvl1pPr>
          </a:lstStyle>
          <a:p>
            <a:r>
              <a:rPr lang="en-US"/>
              <a:t>K. Louden, Programming Languages</a:t>
            </a:r>
          </a:p>
        </p:txBody>
      </p:sp>
      <p:sp>
        <p:nvSpPr>
          <p:cNvPr id="7" name="Slide Number Placeholder 6"/>
          <p:cNvSpPr>
            <a:spLocks noGrp="1"/>
          </p:cNvSpPr>
          <p:nvPr>
            <p:ph type="sldNum" sz="quarter" idx="12"/>
          </p:nvPr>
        </p:nvSpPr>
        <p:spPr/>
        <p:txBody>
          <a:bodyPr/>
          <a:lstStyle>
            <a:lvl1pPr>
              <a:defRPr/>
            </a:lvl1pPr>
          </a:lstStyle>
          <a:p>
            <a:fld id="{F4836440-803C-4558-8881-94A27036041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Chapter 4</a:t>
            </a:r>
          </a:p>
        </p:txBody>
      </p:sp>
      <p:sp>
        <p:nvSpPr>
          <p:cNvPr id="8" name="Footer Placeholder 7"/>
          <p:cNvSpPr>
            <a:spLocks noGrp="1"/>
          </p:cNvSpPr>
          <p:nvPr>
            <p:ph type="ftr" sz="quarter" idx="11"/>
          </p:nvPr>
        </p:nvSpPr>
        <p:spPr/>
        <p:txBody>
          <a:bodyPr/>
          <a:lstStyle>
            <a:lvl1pPr>
              <a:defRPr/>
            </a:lvl1pPr>
          </a:lstStyle>
          <a:p>
            <a:r>
              <a:rPr lang="en-US"/>
              <a:t>K. Louden, Programming Languages</a:t>
            </a:r>
          </a:p>
        </p:txBody>
      </p:sp>
      <p:sp>
        <p:nvSpPr>
          <p:cNvPr id="9" name="Slide Number Placeholder 8"/>
          <p:cNvSpPr>
            <a:spLocks noGrp="1"/>
          </p:cNvSpPr>
          <p:nvPr>
            <p:ph type="sldNum" sz="quarter" idx="12"/>
          </p:nvPr>
        </p:nvSpPr>
        <p:spPr/>
        <p:txBody>
          <a:bodyPr/>
          <a:lstStyle>
            <a:lvl1pPr>
              <a:defRPr/>
            </a:lvl1pPr>
          </a:lstStyle>
          <a:p>
            <a:fld id="{8CA0025F-8988-4698-A83E-B6C039AFF03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Chapter 4</a:t>
            </a:r>
          </a:p>
        </p:txBody>
      </p:sp>
      <p:sp>
        <p:nvSpPr>
          <p:cNvPr id="4" name="Footer Placeholder 3"/>
          <p:cNvSpPr>
            <a:spLocks noGrp="1"/>
          </p:cNvSpPr>
          <p:nvPr>
            <p:ph type="ftr" sz="quarter" idx="11"/>
          </p:nvPr>
        </p:nvSpPr>
        <p:spPr/>
        <p:txBody>
          <a:bodyPr/>
          <a:lstStyle>
            <a:lvl1pPr>
              <a:defRPr/>
            </a:lvl1pPr>
          </a:lstStyle>
          <a:p>
            <a:r>
              <a:rPr lang="en-US"/>
              <a:t>K. Louden, Programming Languages</a:t>
            </a:r>
          </a:p>
        </p:txBody>
      </p:sp>
      <p:sp>
        <p:nvSpPr>
          <p:cNvPr id="5" name="Slide Number Placeholder 4"/>
          <p:cNvSpPr>
            <a:spLocks noGrp="1"/>
          </p:cNvSpPr>
          <p:nvPr>
            <p:ph type="sldNum" sz="quarter" idx="12"/>
          </p:nvPr>
        </p:nvSpPr>
        <p:spPr/>
        <p:txBody>
          <a:bodyPr/>
          <a:lstStyle>
            <a:lvl1pPr>
              <a:defRPr/>
            </a:lvl1pPr>
          </a:lstStyle>
          <a:p>
            <a:fld id="{7C1D8D53-18B2-4EC4-9351-2473473FA56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Chapter 4</a:t>
            </a:r>
          </a:p>
        </p:txBody>
      </p:sp>
      <p:sp>
        <p:nvSpPr>
          <p:cNvPr id="3" name="Footer Placeholder 2"/>
          <p:cNvSpPr>
            <a:spLocks noGrp="1"/>
          </p:cNvSpPr>
          <p:nvPr>
            <p:ph type="ftr" sz="quarter" idx="11"/>
          </p:nvPr>
        </p:nvSpPr>
        <p:spPr/>
        <p:txBody>
          <a:bodyPr/>
          <a:lstStyle>
            <a:lvl1pPr>
              <a:defRPr/>
            </a:lvl1pPr>
          </a:lstStyle>
          <a:p>
            <a:r>
              <a:rPr lang="en-US"/>
              <a:t>K. Louden, Programming Languages</a:t>
            </a:r>
          </a:p>
        </p:txBody>
      </p:sp>
      <p:sp>
        <p:nvSpPr>
          <p:cNvPr id="4" name="Slide Number Placeholder 3"/>
          <p:cNvSpPr>
            <a:spLocks noGrp="1"/>
          </p:cNvSpPr>
          <p:nvPr>
            <p:ph type="sldNum" sz="quarter" idx="12"/>
          </p:nvPr>
        </p:nvSpPr>
        <p:spPr/>
        <p:txBody>
          <a:bodyPr/>
          <a:lstStyle>
            <a:lvl1pPr>
              <a:defRPr/>
            </a:lvl1pPr>
          </a:lstStyle>
          <a:p>
            <a:fld id="{CF1EF4BE-C692-4981-8337-DC9A34FBF90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Chapter 4</a:t>
            </a:r>
          </a:p>
        </p:txBody>
      </p:sp>
      <p:sp>
        <p:nvSpPr>
          <p:cNvPr id="6" name="Footer Placeholder 5"/>
          <p:cNvSpPr>
            <a:spLocks noGrp="1"/>
          </p:cNvSpPr>
          <p:nvPr>
            <p:ph type="ftr" sz="quarter" idx="11"/>
          </p:nvPr>
        </p:nvSpPr>
        <p:spPr/>
        <p:txBody>
          <a:bodyPr/>
          <a:lstStyle>
            <a:lvl1pPr>
              <a:defRPr/>
            </a:lvl1pPr>
          </a:lstStyle>
          <a:p>
            <a:r>
              <a:rPr lang="en-US"/>
              <a:t>K. Louden, Programming Languages</a:t>
            </a:r>
          </a:p>
        </p:txBody>
      </p:sp>
      <p:sp>
        <p:nvSpPr>
          <p:cNvPr id="7" name="Slide Number Placeholder 6"/>
          <p:cNvSpPr>
            <a:spLocks noGrp="1"/>
          </p:cNvSpPr>
          <p:nvPr>
            <p:ph type="sldNum" sz="quarter" idx="12"/>
          </p:nvPr>
        </p:nvSpPr>
        <p:spPr/>
        <p:txBody>
          <a:bodyPr/>
          <a:lstStyle>
            <a:lvl1pPr>
              <a:defRPr/>
            </a:lvl1pPr>
          </a:lstStyle>
          <a:p>
            <a:fld id="{78F1F904-37EF-4B7D-B84B-C3814771D06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Chapter 4</a:t>
            </a:r>
          </a:p>
        </p:txBody>
      </p:sp>
      <p:sp>
        <p:nvSpPr>
          <p:cNvPr id="6" name="Footer Placeholder 5"/>
          <p:cNvSpPr>
            <a:spLocks noGrp="1"/>
          </p:cNvSpPr>
          <p:nvPr>
            <p:ph type="ftr" sz="quarter" idx="11"/>
          </p:nvPr>
        </p:nvSpPr>
        <p:spPr/>
        <p:txBody>
          <a:bodyPr/>
          <a:lstStyle>
            <a:lvl1pPr>
              <a:defRPr/>
            </a:lvl1pPr>
          </a:lstStyle>
          <a:p>
            <a:r>
              <a:rPr lang="en-US"/>
              <a:t>K. Louden, Programming Languages</a:t>
            </a:r>
          </a:p>
        </p:txBody>
      </p:sp>
      <p:sp>
        <p:nvSpPr>
          <p:cNvPr id="7" name="Slide Number Placeholder 6"/>
          <p:cNvSpPr>
            <a:spLocks noGrp="1"/>
          </p:cNvSpPr>
          <p:nvPr>
            <p:ph type="sldNum" sz="quarter" idx="12"/>
          </p:nvPr>
        </p:nvSpPr>
        <p:spPr/>
        <p:txBody>
          <a:bodyPr/>
          <a:lstStyle>
            <a:lvl1pPr>
              <a:defRPr/>
            </a:lvl1pPr>
          </a:lstStyle>
          <a:p>
            <a:fld id="{EF8512C8-0031-411F-96C3-8EADBD01D54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title"/>
          </p:nvPr>
        </p:nvSpPr>
        <p:spPr bwMode="auto">
          <a:xfrm>
            <a:off x="685800" y="762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1" name="Rectangle 7"/>
          <p:cNvSpPr>
            <a:spLocks noGrp="1" noChangeArrowheads="1"/>
          </p:cNvSpPr>
          <p:nvPr>
            <p:ph type="body" idx="1"/>
          </p:nvPr>
        </p:nvSpPr>
        <p:spPr bwMode="auto">
          <a:xfrm>
            <a:off x="685800" y="1295400"/>
            <a:ext cx="7772400" cy="48006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r>
              <a:rPr lang="en-US"/>
              <a:t>Chapter 4</a:t>
            </a:r>
          </a:p>
        </p:txBody>
      </p:sp>
      <p:sp>
        <p:nvSpPr>
          <p:cNvPr id="1033" name="Rectangle 9"/>
          <p:cNvSpPr>
            <a:spLocks noGrp="1" noChangeArrowheads="1"/>
          </p:cNvSpPr>
          <p:nvPr>
            <p:ph type="ftr" sz="quarter" idx="3"/>
          </p:nvPr>
        </p:nvSpPr>
        <p:spPr bwMode="auto">
          <a:xfrm>
            <a:off x="2971800" y="6172200"/>
            <a:ext cx="3200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r>
              <a:rPr lang="en-US"/>
              <a:t>K. Louden, Programming Languages</a:t>
            </a:r>
          </a:p>
        </p:txBody>
      </p:sp>
      <p:sp>
        <p:nvSpPr>
          <p:cNvPr id="1034" name="Rectangle 10"/>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7EF58AB6-3A08-4689-86A3-D2890348369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2pPr>
      <a:lvl3pPr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3pPr>
      <a:lvl4pPr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4pPr>
      <a:lvl5pPr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5pPr>
      <a:lvl6pPr marL="457200"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6pPr>
      <a:lvl7pPr marL="914400"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7pPr>
      <a:lvl8pPr marL="1371600"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8pPr>
      <a:lvl9pPr marL="1828800" algn="l" rtl="0" eaLnBrk="0" fontAlgn="base" hangingPunct="0">
        <a:spcBef>
          <a:spcPct val="0"/>
        </a:spcBef>
        <a:spcAft>
          <a:spcPct val="0"/>
        </a:spcAft>
        <a:defRPr kumimoji="1" sz="4400">
          <a:solidFill>
            <a:schemeClr val="tx2"/>
          </a:solidFill>
          <a:effectLst>
            <a:outerShdw blurRad="38100" dist="38100" dir="2700000" algn="tl">
              <a:srgbClr val="C0C0C0"/>
            </a:outerShdw>
          </a:effectLst>
          <a:latin typeface="Times New Roman"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kumimoji="1"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b="1">
          <a:solidFill>
            <a:schemeClr val="tx1"/>
          </a:solidFill>
          <a:latin typeface="+mn-lt"/>
        </a:defRPr>
      </a:lvl2pPr>
      <a:lvl3pPr marL="1143000" indent="-228600" algn="l" rtl="0" eaLnBrk="0" fontAlgn="base" hangingPunct="0">
        <a:spcBef>
          <a:spcPct val="20000"/>
        </a:spcBef>
        <a:spcAft>
          <a:spcPct val="0"/>
        </a:spcAft>
        <a:buClr>
          <a:schemeClr val="accent2"/>
        </a:buClr>
        <a:buChar char="•"/>
        <a:defRPr kumimoji="1" sz="2400" b="1">
          <a:solidFill>
            <a:schemeClr val="tx1"/>
          </a:solidFill>
          <a:latin typeface="+mn-lt"/>
        </a:defRPr>
      </a:lvl3pPr>
      <a:lvl4pPr marL="1600200" indent="-228600" algn="l" rtl="0" eaLnBrk="0" fontAlgn="base" hangingPunct="0">
        <a:spcBef>
          <a:spcPct val="20000"/>
        </a:spcBef>
        <a:spcAft>
          <a:spcPct val="0"/>
        </a:spcAft>
        <a:buChar char="–"/>
        <a:defRPr kumimoji="1" sz="2000" b="1">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2000" b="1">
          <a:solidFill>
            <a:schemeClr val="tx1"/>
          </a:solidFill>
          <a:latin typeface="+mn-lt"/>
        </a:defRPr>
      </a:lvl5pPr>
      <a:lvl6pPr marL="2514600" indent="-228600" algn="l" rtl="0" eaLnBrk="0" fontAlgn="base" hangingPunct="0">
        <a:spcBef>
          <a:spcPct val="20000"/>
        </a:spcBef>
        <a:spcAft>
          <a:spcPct val="0"/>
        </a:spcAft>
        <a:buClr>
          <a:schemeClr val="accent2"/>
        </a:buClr>
        <a:buChar char="•"/>
        <a:defRPr kumimoji="1" sz="2000" b="1">
          <a:solidFill>
            <a:schemeClr val="tx1"/>
          </a:solidFill>
          <a:latin typeface="+mn-lt"/>
        </a:defRPr>
      </a:lvl6pPr>
      <a:lvl7pPr marL="2971800" indent="-228600" algn="l" rtl="0" eaLnBrk="0" fontAlgn="base" hangingPunct="0">
        <a:spcBef>
          <a:spcPct val="20000"/>
        </a:spcBef>
        <a:spcAft>
          <a:spcPct val="0"/>
        </a:spcAft>
        <a:buClr>
          <a:schemeClr val="accent2"/>
        </a:buClr>
        <a:buChar char="•"/>
        <a:defRPr kumimoji="1" sz="2000" b="1">
          <a:solidFill>
            <a:schemeClr val="tx1"/>
          </a:solidFill>
          <a:latin typeface="+mn-lt"/>
        </a:defRPr>
      </a:lvl7pPr>
      <a:lvl8pPr marL="3429000" indent="-228600" algn="l" rtl="0" eaLnBrk="0" fontAlgn="base" hangingPunct="0">
        <a:spcBef>
          <a:spcPct val="20000"/>
        </a:spcBef>
        <a:spcAft>
          <a:spcPct val="0"/>
        </a:spcAft>
        <a:buClr>
          <a:schemeClr val="accent2"/>
        </a:buClr>
        <a:buChar char="•"/>
        <a:defRPr kumimoji="1" sz="2000" b="1">
          <a:solidFill>
            <a:schemeClr val="tx1"/>
          </a:solidFill>
          <a:latin typeface="+mn-lt"/>
        </a:defRPr>
      </a:lvl8pPr>
      <a:lvl9pPr marL="3886200" indent="-228600" algn="l" rtl="0" eaLnBrk="0" fontAlgn="base" hangingPunct="0">
        <a:spcBef>
          <a:spcPct val="20000"/>
        </a:spcBef>
        <a:spcAft>
          <a:spcPct val="0"/>
        </a:spcAft>
        <a:buClr>
          <a:schemeClr val="accent2"/>
        </a:buClr>
        <a:buChar char="•"/>
        <a:defRPr kumimoji="1"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oleObject" Target="../embeddings/oleObject10.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ftr" sz="quarter" idx="3"/>
          </p:nvPr>
        </p:nvSpPr>
        <p:spPr/>
        <p:txBody>
          <a:bodyPr/>
          <a:lstStyle/>
          <a:p>
            <a:r>
              <a:rPr lang="en-US"/>
              <a:t>© Kenneth C. Louden, 2003</a:t>
            </a:r>
          </a:p>
        </p:txBody>
      </p:sp>
      <p:sp>
        <p:nvSpPr>
          <p:cNvPr id="6" name="Rectangle 8"/>
          <p:cNvSpPr>
            <a:spLocks noGrp="1" noChangeArrowheads="1"/>
          </p:cNvSpPr>
          <p:nvPr>
            <p:ph type="sldNum" sz="quarter" idx="4"/>
          </p:nvPr>
        </p:nvSpPr>
        <p:spPr/>
        <p:txBody>
          <a:bodyPr/>
          <a:lstStyle/>
          <a:p>
            <a:fld id="{426E72FF-2B74-4EA6-B807-2D3C3A83C243}" type="slidenum">
              <a:rPr lang="en-US"/>
              <a:pPr/>
              <a:t>1</a:t>
            </a:fld>
            <a:endParaRPr lang="en-US"/>
          </a:p>
        </p:txBody>
      </p:sp>
      <p:sp>
        <p:nvSpPr>
          <p:cNvPr id="4098" name="Rectangle 2"/>
          <p:cNvSpPr>
            <a:spLocks noChangeArrowheads="1"/>
          </p:cNvSpPr>
          <p:nvPr>
            <p:ph type="ctrTitle"/>
          </p:nvPr>
        </p:nvSpPr>
        <p:spPr>
          <a:noFill/>
          <a:ln/>
        </p:spPr>
        <p:txBody>
          <a:bodyPr/>
          <a:lstStyle/>
          <a:p>
            <a:r>
              <a:rPr lang="en-US"/>
              <a:t>Chapter 4 - Syntax</a:t>
            </a:r>
          </a:p>
        </p:txBody>
      </p:sp>
      <p:sp>
        <p:nvSpPr>
          <p:cNvPr id="4099" name="Rectangle 3"/>
          <p:cNvSpPr>
            <a:spLocks noChangeArrowheads="1"/>
          </p:cNvSpPr>
          <p:nvPr>
            <p:ph type="subTitle" idx="1"/>
          </p:nvPr>
        </p:nvSpPr>
        <p:spPr>
          <a:noFill/>
          <a:ln/>
        </p:spPr>
        <p:txBody>
          <a:bodyPr/>
          <a:lstStyle/>
          <a:p>
            <a:pPr algn="l"/>
            <a:r>
              <a:rPr lang="en-US" i="1"/>
              <a:t>Programming Languages:</a:t>
            </a:r>
          </a:p>
          <a:p>
            <a:pPr algn="l"/>
            <a:r>
              <a:rPr lang="en-US" i="1"/>
              <a:t>Principles and Practice, 2nd Ed.</a:t>
            </a:r>
          </a:p>
          <a:p>
            <a:pPr algn="l"/>
            <a:r>
              <a:rPr lang="en-US"/>
              <a:t>Kenneth C. Louden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FBDF32D3-B1C0-4BE5-B096-9752CD4CEFA4}" type="slidenum">
              <a:rPr lang="en-US"/>
              <a:pPr/>
              <a:t>10</a:t>
            </a:fld>
            <a:endParaRPr lang="en-US"/>
          </a:p>
        </p:txBody>
      </p:sp>
      <p:sp>
        <p:nvSpPr>
          <p:cNvPr id="238594" name="Rectangle 1026"/>
          <p:cNvSpPr>
            <a:spLocks noGrp="1" noChangeArrowheads="1"/>
          </p:cNvSpPr>
          <p:nvPr>
            <p:ph type="title"/>
          </p:nvPr>
        </p:nvSpPr>
        <p:spPr>
          <a:xfrm>
            <a:off x="685800" y="-76200"/>
            <a:ext cx="7772400" cy="1143000"/>
          </a:xfrm>
        </p:spPr>
        <p:txBody>
          <a:bodyPr/>
          <a:lstStyle/>
          <a:p>
            <a:r>
              <a:rPr lang="en-US"/>
              <a:t>Scanners</a:t>
            </a:r>
          </a:p>
        </p:txBody>
      </p:sp>
      <p:sp>
        <p:nvSpPr>
          <p:cNvPr id="238595" name="Rectangle 1027"/>
          <p:cNvSpPr>
            <a:spLocks noGrp="1" noChangeArrowheads="1"/>
          </p:cNvSpPr>
          <p:nvPr>
            <p:ph type="body" idx="1"/>
          </p:nvPr>
        </p:nvSpPr>
        <p:spPr>
          <a:xfrm>
            <a:off x="685800" y="990600"/>
            <a:ext cx="7772400" cy="5257800"/>
          </a:xfrm>
        </p:spPr>
        <p:txBody>
          <a:bodyPr/>
          <a:lstStyle/>
          <a:p>
            <a:r>
              <a:rPr lang="en-US" sz="2800"/>
              <a:t>Recognizers of regular expressions</a:t>
            </a:r>
          </a:p>
          <a:p>
            <a:r>
              <a:rPr lang="en-US" sz="2800"/>
              <a:t>Implemented as finite automata, a.k.a. finite state machines</a:t>
            </a:r>
          </a:p>
          <a:p>
            <a:r>
              <a:rPr lang="en-US" sz="2800"/>
              <a:t>Typically contain a loop that cycles through characters, building tokens and associated values by repeated operations</a:t>
            </a:r>
          </a:p>
          <a:p>
            <a:r>
              <a:rPr lang="en-US" sz="2800"/>
              <a:t>This process is repeated for each token</a:t>
            </a:r>
          </a:p>
          <a:p>
            <a:r>
              <a:rPr lang="en-US" sz="2800"/>
              <a:t>A single token recognition is encapsulated in a getToken() (or similarly named) procedure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85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85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85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85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385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8206D5F6-279E-4A2F-AD2A-CBEBB737AA43}" type="slidenum">
              <a:rPr lang="en-US"/>
              <a:pPr/>
              <a:t>11</a:t>
            </a:fld>
            <a:endParaRPr lang="en-US"/>
          </a:p>
        </p:txBody>
      </p:sp>
      <p:sp>
        <p:nvSpPr>
          <p:cNvPr id="239618" name="Rectangle 2050"/>
          <p:cNvSpPr>
            <a:spLocks noGrp="1" noChangeArrowheads="1"/>
          </p:cNvSpPr>
          <p:nvPr>
            <p:ph type="title"/>
          </p:nvPr>
        </p:nvSpPr>
        <p:spPr>
          <a:xfrm>
            <a:off x="685800" y="0"/>
            <a:ext cx="7772400" cy="1143000"/>
          </a:xfrm>
        </p:spPr>
        <p:txBody>
          <a:bodyPr/>
          <a:lstStyle/>
          <a:p>
            <a:r>
              <a:rPr lang="en-US"/>
              <a:t>Simple scanner example</a:t>
            </a:r>
          </a:p>
        </p:txBody>
      </p:sp>
      <p:sp>
        <p:nvSpPr>
          <p:cNvPr id="239619" name="Rectangle 2051"/>
          <p:cNvSpPr>
            <a:spLocks noGrp="1" noChangeArrowheads="1"/>
          </p:cNvSpPr>
          <p:nvPr>
            <p:ph type="body" idx="1"/>
          </p:nvPr>
        </p:nvSpPr>
        <p:spPr>
          <a:xfrm>
            <a:off x="685800" y="1143000"/>
            <a:ext cx="7772400" cy="4800600"/>
          </a:xfrm>
        </p:spPr>
        <p:txBody>
          <a:bodyPr/>
          <a:lstStyle/>
          <a:p>
            <a:r>
              <a:rPr lang="en-US" sz="2600"/>
              <a:t>Tokens from integer arithmetic:</a:t>
            </a:r>
            <a:br>
              <a:rPr lang="en-US" sz="2600"/>
            </a:br>
            <a:r>
              <a:rPr lang="en-US" sz="2600"/>
              <a:t>+ - * / Number ([0-9]+), left &amp; right parens, and white space, all on a single line of input</a:t>
            </a:r>
          </a:p>
          <a:p>
            <a:r>
              <a:rPr lang="en-US" sz="2600"/>
              <a:t>EOL token also needed (to end input)</a:t>
            </a:r>
          </a:p>
          <a:p>
            <a:r>
              <a:rPr lang="en-US" sz="2600"/>
              <a:t>Error token also needed (for illegal characters)</a:t>
            </a:r>
          </a:p>
          <a:p>
            <a:r>
              <a:rPr lang="en-US" sz="2600"/>
              <a:t>C code is in Figure 4.1, pages 82-83</a:t>
            </a:r>
            <a:br>
              <a:rPr lang="en-US" sz="2600"/>
            </a:br>
            <a:r>
              <a:rPr lang="en-US" sz="2600"/>
              <a:t>(only + and * are implemented in that code)</a:t>
            </a:r>
          </a:p>
          <a:p>
            <a:r>
              <a:rPr lang="en-US" sz="2600"/>
              <a:t>Input taken from standard input (keyboard or redirected file)</a:t>
            </a:r>
          </a:p>
          <a:p>
            <a:r>
              <a:rPr lang="en-US" sz="2600"/>
              <a:t>End of file check not implemented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96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96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96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96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396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396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55784888-4629-46F9-A289-814DC842875C}" type="slidenum">
              <a:rPr lang="en-US"/>
              <a:pPr/>
              <a:t>12</a:t>
            </a:fld>
            <a:endParaRPr lang="en-US"/>
          </a:p>
        </p:txBody>
      </p:sp>
      <p:sp>
        <p:nvSpPr>
          <p:cNvPr id="206850" name="Rectangle 2"/>
          <p:cNvSpPr>
            <a:spLocks noGrp="1" noChangeArrowheads="1"/>
          </p:cNvSpPr>
          <p:nvPr>
            <p:ph type="title"/>
          </p:nvPr>
        </p:nvSpPr>
        <p:spPr/>
        <p:txBody>
          <a:bodyPr/>
          <a:lstStyle/>
          <a:p>
            <a:r>
              <a:rPr lang="en-US"/>
              <a:t>Context-free grammars</a:t>
            </a:r>
          </a:p>
        </p:txBody>
      </p:sp>
      <p:sp>
        <p:nvSpPr>
          <p:cNvPr id="206851" name="Rectangle 3"/>
          <p:cNvSpPr>
            <a:spLocks noGrp="1" noChangeArrowheads="1"/>
          </p:cNvSpPr>
          <p:nvPr>
            <p:ph type="body" idx="1"/>
          </p:nvPr>
        </p:nvSpPr>
        <p:spPr>
          <a:xfrm>
            <a:off x="685800" y="1143000"/>
            <a:ext cx="8229600" cy="4419600"/>
          </a:xfrm>
        </p:spPr>
        <p:txBody>
          <a:bodyPr/>
          <a:lstStyle/>
          <a:p>
            <a:pPr marL="0" indent="3175" defTabSz="1198563">
              <a:buFont typeface="Wingdings" pitchFamily="2" charset="2"/>
              <a:buNone/>
            </a:pPr>
            <a:r>
              <a:rPr lang="en-US" b="0" noProof="1">
                <a:latin typeface="Times New Roman" charset="0"/>
                <a:cs typeface="Times New Roman" charset="0"/>
              </a:rPr>
              <a:t>Figure 4.2, page 83:</a:t>
            </a:r>
            <a:br>
              <a:rPr lang="en-US" b="0" noProof="1">
                <a:latin typeface="Times New Roman" charset="0"/>
                <a:cs typeface="Times New Roman" charset="0"/>
              </a:rPr>
            </a:br>
            <a:endParaRPr lang="en-US" b="0" noProof="1">
              <a:latin typeface="Times New Roman" charset="0"/>
              <a:cs typeface="Times New Roman" charset="0"/>
            </a:endParaRPr>
          </a:p>
          <a:p>
            <a:pPr marL="746125" lvl="1" indent="-628650" defTabSz="1198563">
              <a:buFontTx/>
              <a:buNone/>
            </a:pPr>
            <a:r>
              <a:rPr lang="en-US" b="0" noProof="1">
                <a:latin typeface="Times New Roman" charset="0"/>
                <a:cs typeface="Times New Roman" charset="0"/>
              </a:rPr>
              <a:t>(1)	</a:t>
            </a:r>
            <a:r>
              <a:rPr lang="en-US" b="0" i="1" noProof="1"/>
              <a:t>sentence</a:t>
            </a:r>
            <a:r>
              <a:rPr lang="en-US" b="0" noProof="1"/>
              <a:t> </a:t>
            </a:r>
            <a:r>
              <a:rPr lang="en-US" b="0" noProof="1">
                <a:latin typeface="Symbol" pitchFamily="18" charset="2"/>
              </a:rPr>
              <a:t>®</a:t>
            </a:r>
            <a:r>
              <a:rPr lang="en-US" b="0" noProof="1"/>
              <a:t>  </a:t>
            </a:r>
            <a:r>
              <a:rPr lang="en-US" b="0" i="1" noProof="1"/>
              <a:t>noun-phrase </a:t>
            </a:r>
            <a:r>
              <a:rPr lang="en-US" b="0" noProof="1"/>
              <a:t> </a:t>
            </a:r>
            <a:r>
              <a:rPr lang="en-US" b="0" i="1" noProof="1"/>
              <a:t>verb-phrase  </a:t>
            </a:r>
            <a:r>
              <a:rPr lang="en-US" noProof="1">
                <a:latin typeface="Courier New" pitchFamily="49" charset="0"/>
              </a:rPr>
              <a:t>.</a:t>
            </a:r>
            <a:endParaRPr lang="en-US" b="0" noProof="1"/>
          </a:p>
          <a:p>
            <a:pPr marL="746125" lvl="1" indent="-628650" defTabSz="1198563">
              <a:buFontTx/>
              <a:buNone/>
            </a:pPr>
            <a:r>
              <a:rPr lang="en-US" b="0" noProof="1">
                <a:latin typeface="Times New Roman" charset="0"/>
                <a:cs typeface="Times New Roman" charset="0"/>
              </a:rPr>
              <a:t>(2)	</a:t>
            </a:r>
            <a:r>
              <a:rPr lang="en-US" b="0" i="1" noProof="1"/>
              <a:t>noun-phrase</a:t>
            </a:r>
            <a:r>
              <a:rPr lang="en-US" b="0" noProof="1"/>
              <a:t> </a:t>
            </a:r>
            <a:r>
              <a:rPr lang="en-US" b="0" noProof="1">
                <a:latin typeface="Symbol" pitchFamily="18" charset="2"/>
              </a:rPr>
              <a:t>®</a:t>
            </a:r>
            <a:r>
              <a:rPr lang="en-US" b="0" noProof="1"/>
              <a:t> </a:t>
            </a:r>
            <a:r>
              <a:rPr lang="en-US" b="0" i="1" noProof="1"/>
              <a:t>article</a:t>
            </a:r>
            <a:r>
              <a:rPr lang="en-US" b="0" noProof="1"/>
              <a:t>  </a:t>
            </a:r>
            <a:r>
              <a:rPr lang="en-US" b="0" i="1" noProof="1"/>
              <a:t>noun</a:t>
            </a:r>
            <a:endParaRPr lang="en-US" b="0" noProof="1"/>
          </a:p>
          <a:p>
            <a:pPr marL="746125" lvl="1" indent="-628650" defTabSz="1198563">
              <a:buFontTx/>
              <a:buNone/>
            </a:pPr>
            <a:r>
              <a:rPr lang="en-US" b="0" noProof="1">
                <a:latin typeface="Times New Roman" charset="0"/>
                <a:cs typeface="Times New Roman" charset="0"/>
              </a:rPr>
              <a:t>(3)	</a:t>
            </a:r>
            <a:r>
              <a:rPr lang="en-US" b="0" i="1" noProof="1"/>
              <a:t>article </a:t>
            </a:r>
            <a:r>
              <a:rPr lang="en-US" b="0" noProof="1">
                <a:latin typeface="Symbol" pitchFamily="18" charset="2"/>
              </a:rPr>
              <a:t>®</a:t>
            </a:r>
            <a:r>
              <a:rPr lang="en-US" b="0" noProof="1"/>
              <a:t> </a:t>
            </a:r>
            <a:r>
              <a:rPr lang="en-US" noProof="1">
                <a:latin typeface="Courier New" pitchFamily="49" charset="0"/>
              </a:rPr>
              <a:t>a</a:t>
            </a:r>
            <a:r>
              <a:rPr lang="en-US" b="0" noProof="1"/>
              <a:t> | </a:t>
            </a:r>
            <a:r>
              <a:rPr lang="en-US" noProof="1">
                <a:latin typeface="Courier New" pitchFamily="49" charset="0"/>
              </a:rPr>
              <a:t>the</a:t>
            </a:r>
            <a:endParaRPr lang="en-US" b="0" noProof="1"/>
          </a:p>
          <a:p>
            <a:pPr marL="746125" lvl="1" indent="-628650" defTabSz="1198563">
              <a:buFontTx/>
              <a:buNone/>
            </a:pPr>
            <a:r>
              <a:rPr lang="en-US" b="0" noProof="1">
                <a:latin typeface="Times New Roman" charset="0"/>
                <a:cs typeface="Times New Roman" charset="0"/>
              </a:rPr>
              <a:t>(4)	</a:t>
            </a:r>
            <a:r>
              <a:rPr lang="en-US" b="0" i="1" noProof="1"/>
              <a:t>noun </a:t>
            </a:r>
            <a:r>
              <a:rPr lang="en-US" b="0" noProof="1">
                <a:latin typeface="Symbol" pitchFamily="18" charset="2"/>
              </a:rPr>
              <a:t>®</a:t>
            </a:r>
            <a:r>
              <a:rPr lang="en-US" b="0" noProof="1"/>
              <a:t> </a:t>
            </a:r>
            <a:r>
              <a:rPr lang="en-US" noProof="1">
                <a:latin typeface="Courier New" pitchFamily="49" charset="0"/>
              </a:rPr>
              <a:t>girl</a:t>
            </a:r>
            <a:r>
              <a:rPr lang="en-US" b="0" noProof="1"/>
              <a:t> | </a:t>
            </a:r>
            <a:r>
              <a:rPr lang="en-US" noProof="1">
                <a:latin typeface="Courier New" pitchFamily="49" charset="0"/>
              </a:rPr>
              <a:t>dog</a:t>
            </a:r>
            <a:endParaRPr lang="en-US" b="0" noProof="1"/>
          </a:p>
          <a:p>
            <a:pPr marL="746125" lvl="1" indent="-628650" defTabSz="1198563">
              <a:buFontTx/>
              <a:buNone/>
            </a:pPr>
            <a:r>
              <a:rPr lang="en-US" b="0" noProof="1">
                <a:latin typeface="Times New Roman" charset="0"/>
                <a:cs typeface="Times New Roman" charset="0"/>
              </a:rPr>
              <a:t>(5)	</a:t>
            </a:r>
            <a:r>
              <a:rPr lang="en-US" b="0" i="1" noProof="1"/>
              <a:t>verb-phrase</a:t>
            </a:r>
            <a:r>
              <a:rPr lang="en-US" b="0" noProof="1"/>
              <a:t> </a:t>
            </a:r>
            <a:r>
              <a:rPr lang="en-US" b="0" noProof="1">
                <a:latin typeface="Symbol" pitchFamily="18" charset="2"/>
              </a:rPr>
              <a:t>® </a:t>
            </a:r>
            <a:r>
              <a:rPr lang="en-US" b="0" noProof="1"/>
              <a:t> </a:t>
            </a:r>
            <a:r>
              <a:rPr lang="en-US" b="0" i="1" noProof="1"/>
              <a:t>verb </a:t>
            </a:r>
            <a:r>
              <a:rPr lang="en-US" b="0" noProof="1"/>
              <a:t> </a:t>
            </a:r>
            <a:r>
              <a:rPr lang="en-US" b="0" i="1" noProof="1"/>
              <a:t>noun-phrase</a:t>
            </a:r>
            <a:endParaRPr lang="en-US" b="0" noProof="1"/>
          </a:p>
          <a:p>
            <a:pPr marL="746125" lvl="1" indent="-628650" defTabSz="1198563">
              <a:buFontTx/>
              <a:buNone/>
            </a:pPr>
            <a:r>
              <a:rPr lang="en-US" b="0" noProof="1">
                <a:latin typeface="Times New Roman" charset="0"/>
                <a:cs typeface="Times New Roman" charset="0"/>
              </a:rPr>
              <a:t>(6)	</a:t>
            </a:r>
            <a:r>
              <a:rPr lang="en-US" b="0" i="1" noProof="1"/>
              <a:t>verb</a:t>
            </a:r>
            <a:r>
              <a:rPr lang="en-US" b="0" noProof="1"/>
              <a:t>  </a:t>
            </a:r>
            <a:r>
              <a:rPr lang="en-US" b="0" noProof="1">
                <a:latin typeface="Symbol" pitchFamily="18" charset="2"/>
              </a:rPr>
              <a:t>®</a:t>
            </a:r>
            <a:r>
              <a:rPr lang="en-US" b="0" noProof="1"/>
              <a:t>  </a:t>
            </a:r>
            <a:r>
              <a:rPr lang="en-US" noProof="1">
                <a:latin typeface="Courier New" pitchFamily="49" charset="0"/>
              </a:rPr>
              <a:t>sees</a:t>
            </a:r>
            <a:r>
              <a:rPr lang="en-US" b="0" noProof="1"/>
              <a:t> | </a:t>
            </a:r>
            <a:r>
              <a:rPr lang="en-US" noProof="1">
                <a:latin typeface="Courier New" pitchFamily="49" charset="0"/>
              </a:rPr>
              <a:t>pets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68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0685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0685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0685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0685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0685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068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BFCC952D-8E06-4482-B1D4-ABB964D91723}" type="slidenum">
              <a:rPr lang="en-US"/>
              <a:pPr/>
              <a:t>13</a:t>
            </a:fld>
            <a:endParaRPr lang="en-US"/>
          </a:p>
        </p:txBody>
      </p:sp>
      <p:sp>
        <p:nvSpPr>
          <p:cNvPr id="207874" name="Rectangle 2"/>
          <p:cNvSpPr>
            <a:spLocks noGrp="1" noChangeArrowheads="1"/>
          </p:cNvSpPr>
          <p:nvPr>
            <p:ph type="title"/>
          </p:nvPr>
        </p:nvSpPr>
        <p:spPr/>
        <p:txBody>
          <a:bodyPr/>
          <a:lstStyle/>
          <a:p>
            <a:r>
              <a:rPr lang="en-US"/>
              <a:t>Terminology</a:t>
            </a:r>
          </a:p>
        </p:txBody>
      </p:sp>
      <p:sp>
        <p:nvSpPr>
          <p:cNvPr id="207875" name="Rectangle 3"/>
          <p:cNvSpPr>
            <a:spLocks noGrp="1" noChangeArrowheads="1"/>
          </p:cNvSpPr>
          <p:nvPr>
            <p:ph type="body" idx="1"/>
          </p:nvPr>
        </p:nvSpPr>
        <p:spPr>
          <a:xfrm>
            <a:off x="685800" y="1143000"/>
            <a:ext cx="7772400" cy="5105400"/>
          </a:xfrm>
        </p:spPr>
        <p:txBody>
          <a:bodyPr/>
          <a:lstStyle/>
          <a:p>
            <a:pPr>
              <a:lnSpc>
                <a:spcPct val="90000"/>
              </a:lnSpc>
            </a:pPr>
            <a:r>
              <a:rPr lang="en-US" sz="2400"/>
              <a:t>Left-hand sides (before the </a:t>
            </a:r>
            <a:r>
              <a:rPr lang="en-US" sz="2400" b="0" noProof="1">
                <a:latin typeface="Symbol" pitchFamily="18" charset="2"/>
              </a:rPr>
              <a:t>®</a:t>
            </a:r>
            <a:r>
              <a:rPr lang="en-US" sz="2400"/>
              <a:t>) are called </a:t>
            </a:r>
            <a:r>
              <a:rPr lang="en-US" sz="2400" u="sng"/>
              <a:t>nonterminals</a:t>
            </a:r>
            <a:r>
              <a:rPr lang="en-US" sz="2400"/>
              <a:t> or </a:t>
            </a:r>
            <a:r>
              <a:rPr lang="en-US" sz="2400" u="sng"/>
              <a:t>structure names</a:t>
            </a:r>
            <a:r>
              <a:rPr lang="en-US" sz="2400"/>
              <a:t>.</a:t>
            </a:r>
          </a:p>
          <a:p>
            <a:pPr>
              <a:lnSpc>
                <a:spcPct val="90000"/>
              </a:lnSpc>
            </a:pPr>
            <a:r>
              <a:rPr lang="en-US" sz="2400"/>
              <a:t>Right-hand sides (after the </a:t>
            </a:r>
            <a:r>
              <a:rPr lang="en-US" sz="2400" b="0" noProof="1">
                <a:latin typeface="Symbol" pitchFamily="18" charset="2"/>
              </a:rPr>
              <a:t>®</a:t>
            </a:r>
            <a:r>
              <a:rPr lang="en-US" sz="2400"/>
              <a:t>) are strings of tokens and nonterminals, sometimes called </a:t>
            </a:r>
            <a:r>
              <a:rPr lang="en-US" sz="2400" u="sng"/>
              <a:t>symbols</a:t>
            </a:r>
            <a:r>
              <a:rPr lang="en-US" sz="2400"/>
              <a:t>. (</a:t>
            </a:r>
            <a:r>
              <a:rPr lang="en-US" sz="2400" u="sng"/>
              <a:t>Metasymbols</a:t>
            </a:r>
            <a:r>
              <a:rPr lang="en-US" sz="2400"/>
              <a:t> with special meanings can also sometimes appear.)</a:t>
            </a:r>
          </a:p>
          <a:p>
            <a:pPr>
              <a:lnSpc>
                <a:spcPct val="90000"/>
              </a:lnSpc>
            </a:pPr>
            <a:r>
              <a:rPr lang="en-US" sz="2400"/>
              <a:t>Tokens are sometimes called </a:t>
            </a:r>
            <a:r>
              <a:rPr lang="en-US" sz="2400" u="sng"/>
              <a:t>terminals</a:t>
            </a:r>
            <a:r>
              <a:rPr lang="en-US" sz="2400"/>
              <a:t>.</a:t>
            </a:r>
          </a:p>
          <a:p>
            <a:pPr>
              <a:lnSpc>
                <a:spcPct val="90000"/>
              </a:lnSpc>
            </a:pPr>
            <a:r>
              <a:rPr lang="en-US" sz="2400"/>
              <a:t>Grammar rules themselves are sometimes called </a:t>
            </a:r>
            <a:r>
              <a:rPr lang="en-US" sz="2400" u="sng"/>
              <a:t>productions</a:t>
            </a:r>
            <a:r>
              <a:rPr lang="en-US" sz="2400"/>
              <a:t>, since they "produce" the language.</a:t>
            </a:r>
          </a:p>
          <a:p>
            <a:pPr>
              <a:lnSpc>
                <a:spcPct val="90000"/>
              </a:lnSpc>
            </a:pPr>
            <a:r>
              <a:rPr lang="en-US" sz="2400"/>
              <a:t>Metasymbols are the arrow </a:t>
            </a:r>
            <a:r>
              <a:rPr lang="en-US" sz="2400" b="0" noProof="1">
                <a:latin typeface="Symbol" pitchFamily="18" charset="2"/>
              </a:rPr>
              <a:t>® </a:t>
            </a:r>
            <a:r>
              <a:rPr lang="en-US" sz="2400"/>
              <a:t>(“consists of”) and the vertical bar | (choice).</a:t>
            </a:r>
          </a:p>
          <a:p>
            <a:pPr>
              <a:lnSpc>
                <a:spcPct val="90000"/>
              </a:lnSpc>
            </a:pPr>
            <a:r>
              <a:rPr lang="en-US" sz="2400"/>
              <a:t>One nonterminal is singled out as the </a:t>
            </a:r>
            <a:r>
              <a:rPr lang="en-US" sz="2400" u="sng"/>
              <a:t>start symbol</a:t>
            </a:r>
            <a:r>
              <a:rPr lang="en-US" sz="2400"/>
              <a:t>: it stands for a complete unit in the language (sentence, program).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78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78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78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78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787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078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5D540160-DAFE-444F-A141-469DE19FA4C7}" type="slidenum">
              <a:rPr lang="en-US"/>
              <a:pPr/>
              <a:t>14</a:t>
            </a:fld>
            <a:endParaRPr lang="en-US"/>
          </a:p>
        </p:txBody>
      </p:sp>
      <p:sp>
        <p:nvSpPr>
          <p:cNvPr id="208898" name="Rectangle 2"/>
          <p:cNvSpPr>
            <a:spLocks noGrp="1" noChangeArrowheads="1"/>
          </p:cNvSpPr>
          <p:nvPr>
            <p:ph type="title"/>
          </p:nvPr>
        </p:nvSpPr>
        <p:spPr>
          <a:xfrm>
            <a:off x="685800" y="-76200"/>
            <a:ext cx="7772400" cy="1143000"/>
          </a:xfrm>
        </p:spPr>
        <p:txBody>
          <a:bodyPr/>
          <a:lstStyle/>
          <a:p>
            <a:r>
              <a:rPr lang="en-US"/>
              <a:t>CFGs generate “languages”:</a:t>
            </a:r>
          </a:p>
        </p:txBody>
      </p:sp>
      <p:sp>
        <p:nvSpPr>
          <p:cNvPr id="208899" name="Rectangle 3"/>
          <p:cNvSpPr>
            <a:spLocks noGrp="1" noChangeArrowheads="1"/>
          </p:cNvSpPr>
          <p:nvPr>
            <p:ph type="body" idx="1"/>
          </p:nvPr>
        </p:nvSpPr>
        <p:spPr>
          <a:xfrm>
            <a:off x="685800" y="1066800"/>
            <a:ext cx="7772400" cy="5105400"/>
          </a:xfrm>
        </p:spPr>
        <p:txBody>
          <a:bodyPr/>
          <a:lstStyle/>
          <a:p>
            <a:r>
              <a:rPr lang="en-US" sz="2400"/>
              <a:t>The </a:t>
            </a:r>
            <a:r>
              <a:rPr lang="en-US" sz="2400" u="sng"/>
              <a:t>language</a:t>
            </a:r>
            <a:r>
              <a:rPr lang="en-US" sz="2400"/>
              <a:t> of a CFG is the set of strings of terminals that can be generated from the start symbol by a </a:t>
            </a:r>
            <a:r>
              <a:rPr lang="en-US" sz="2400" u="sng"/>
              <a:t>derivation</a:t>
            </a:r>
            <a:r>
              <a:rPr lang="en-US" sz="2400"/>
              <a:t>:</a:t>
            </a:r>
          </a:p>
          <a:p>
            <a:pPr lvl="2">
              <a:buFontTx/>
              <a:buNone/>
            </a:pPr>
            <a:r>
              <a:rPr lang="en-US" b="0" i="1" noProof="1"/>
              <a:t>sentence</a:t>
            </a:r>
            <a:r>
              <a:rPr lang="en-US" b="0" noProof="1"/>
              <a:t> </a:t>
            </a:r>
            <a:r>
              <a:rPr lang="en-US" b="0" noProof="1">
                <a:sym typeface="Symbol" pitchFamily="18" charset="2"/>
              </a:rPr>
              <a:t></a:t>
            </a:r>
            <a:r>
              <a:rPr lang="en-US" b="0" noProof="1"/>
              <a:t> </a:t>
            </a:r>
            <a:r>
              <a:rPr lang="en-US" b="0" i="1" noProof="1"/>
              <a:t>noun-phrase</a:t>
            </a:r>
            <a:r>
              <a:rPr lang="en-US" b="0" noProof="1"/>
              <a:t> </a:t>
            </a:r>
            <a:r>
              <a:rPr lang="en-US" b="0" i="1" noProof="1"/>
              <a:t>verb-phrase </a:t>
            </a:r>
            <a:r>
              <a:rPr lang="en-US" noProof="1">
                <a:latin typeface="Courier New" pitchFamily="49" charset="0"/>
              </a:rPr>
              <a:t>.</a:t>
            </a:r>
            <a:r>
              <a:rPr lang="en-US" b="0" noProof="1"/>
              <a:t> (rule 1)</a:t>
            </a:r>
          </a:p>
          <a:p>
            <a:pPr lvl="2">
              <a:buFontTx/>
              <a:buNone/>
            </a:pPr>
            <a:r>
              <a:rPr lang="en-US" b="0" noProof="1">
                <a:sym typeface="Symbol" pitchFamily="18" charset="2"/>
              </a:rPr>
              <a:t></a:t>
            </a:r>
            <a:r>
              <a:rPr lang="en-US" b="0" noProof="1"/>
              <a:t> </a:t>
            </a:r>
            <a:r>
              <a:rPr lang="en-US" b="0" i="1" noProof="1"/>
              <a:t>article</a:t>
            </a:r>
            <a:r>
              <a:rPr lang="en-US" b="0" noProof="1"/>
              <a:t> </a:t>
            </a:r>
            <a:r>
              <a:rPr lang="en-US" b="0" i="1" noProof="1"/>
              <a:t>noun</a:t>
            </a:r>
            <a:r>
              <a:rPr lang="en-US" b="0" noProof="1"/>
              <a:t> </a:t>
            </a:r>
            <a:r>
              <a:rPr lang="en-US" b="0" i="1" noProof="1"/>
              <a:t>verb-phrase </a:t>
            </a:r>
            <a:r>
              <a:rPr lang="en-US" noProof="1">
                <a:latin typeface="Courier New" pitchFamily="49" charset="0"/>
              </a:rPr>
              <a:t>.</a:t>
            </a:r>
            <a:r>
              <a:rPr lang="en-US" b="0" noProof="1"/>
              <a:t> (rule 2)</a:t>
            </a:r>
          </a:p>
          <a:p>
            <a:pPr lvl="2">
              <a:buFontTx/>
              <a:buNone/>
            </a:pPr>
            <a:r>
              <a:rPr lang="en-US" b="0" noProof="1">
                <a:sym typeface="Symbol" pitchFamily="18" charset="2"/>
              </a:rPr>
              <a:t></a:t>
            </a:r>
            <a:r>
              <a:rPr lang="en-US" b="0" noProof="1"/>
              <a:t> </a:t>
            </a:r>
            <a:r>
              <a:rPr lang="en-US" noProof="1">
                <a:latin typeface="Courier New" pitchFamily="49" charset="0"/>
              </a:rPr>
              <a:t>the</a:t>
            </a:r>
            <a:r>
              <a:rPr lang="en-US" b="0" noProof="1"/>
              <a:t> </a:t>
            </a:r>
            <a:r>
              <a:rPr lang="en-US" b="0" i="1" noProof="1"/>
              <a:t>noun</a:t>
            </a:r>
            <a:r>
              <a:rPr lang="en-US" b="0" noProof="1"/>
              <a:t> </a:t>
            </a:r>
            <a:r>
              <a:rPr lang="en-US" b="0" i="1" noProof="1"/>
              <a:t>verb-phrase </a:t>
            </a:r>
            <a:r>
              <a:rPr lang="en-US" noProof="1">
                <a:latin typeface="Courier New" pitchFamily="49" charset="0"/>
              </a:rPr>
              <a:t>.</a:t>
            </a:r>
            <a:r>
              <a:rPr lang="en-US" b="0" noProof="1"/>
              <a:t> (rule 3)</a:t>
            </a:r>
          </a:p>
          <a:p>
            <a:pPr lvl="2">
              <a:buFontTx/>
              <a:buNone/>
            </a:pPr>
            <a:r>
              <a:rPr lang="en-US" b="0" noProof="1">
                <a:sym typeface="Symbol" pitchFamily="18" charset="2"/>
              </a:rPr>
              <a:t></a:t>
            </a:r>
            <a:r>
              <a:rPr lang="en-US" b="0" noProof="1"/>
              <a:t> </a:t>
            </a:r>
            <a:r>
              <a:rPr lang="en-US" noProof="1">
                <a:latin typeface="Courier New" pitchFamily="49" charset="0"/>
              </a:rPr>
              <a:t>the</a:t>
            </a:r>
            <a:r>
              <a:rPr lang="en-US" b="0" noProof="1"/>
              <a:t> </a:t>
            </a:r>
            <a:r>
              <a:rPr lang="en-US" noProof="1">
                <a:latin typeface="Courier New" pitchFamily="49" charset="0"/>
              </a:rPr>
              <a:t>girl</a:t>
            </a:r>
            <a:r>
              <a:rPr lang="en-US" b="0" noProof="1"/>
              <a:t> </a:t>
            </a:r>
            <a:r>
              <a:rPr lang="en-US" b="0" i="1" noProof="1"/>
              <a:t>verb-phrase </a:t>
            </a:r>
            <a:r>
              <a:rPr lang="en-US" noProof="1">
                <a:latin typeface="Courier New" pitchFamily="49" charset="0"/>
              </a:rPr>
              <a:t>.</a:t>
            </a:r>
            <a:r>
              <a:rPr lang="en-US" b="0" noProof="1"/>
              <a:t> (rule 4)</a:t>
            </a:r>
          </a:p>
          <a:p>
            <a:pPr lvl="2">
              <a:buFontTx/>
              <a:buNone/>
            </a:pPr>
            <a:r>
              <a:rPr lang="en-US" b="0" noProof="1">
                <a:sym typeface="Symbol" pitchFamily="18" charset="2"/>
              </a:rPr>
              <a:t></a:t>
            </a:r>
            <a:r>
              <a:rPr lang="en-US" b="0" noProof="1"/>
              <a:t> </a:t>
            </a:r>
            <a:r>
              <a:rPr lang="en-US" noProof="1">
                <a:latin typeface="Courier New" pitchFamily="49" charset="0"/>
              </a:rPr>
              <a:t>the</a:t>
            </a:r>
            <a:r>
              <a:rPr lang="en-US" b="0" noProof="1"/>
              <a:t> </a:t>
            </a:r>
            <a:r>
              <a:rPr lang="en-US" noProof="1">
                <a:latin typeface="Courier New" pitchFamily="49" charset="0"/>
              </a:rPr>
              <a:t>girl</a:t>
            </a:r>
            <a:r>
              <a:rPr lang="en-US" b="0" noProof="1"/>
              <a:t> </a:t>
            </a:r>
            <a:r>
              <a:rPr lang="en-US" b="0" i="1" noProof="1"/>
              <a:t>verb</a:t>
            </a:r>
            <a:r>
              <a:rPr lang="en-US" b="0" noProof="1"/>
              <a:t> </a:t>
            </a:r>
            <a:r>
              <a:rPr lang="en-US" b="0" i="1" noProof="1"/>
              <a:t>noun-phrase </a:t>
            </a:r>
            <a:r>
              <a:rPr lang="en-US" noProof="1">
                <a:latin typeface="Courier New" pitchFamily="49" charset="0"/>
              </a:rPr>
              <a:t>.</a:t>
            </a:r>
            <a:r>
              <a:rPr lang="en-US" b="0" noProof="1"/>
              <a:t> (rule 5)</a:t>
            </a:r>
          </a:p>
          <a:p>
            <a:pPr lvl="2">
              <a:buFontTx/>
              <a:buNone/>
            </a:pPr>
            <a:r>
              <a:rPr lang="en-US" b="0" noProof="1">
                <a:sym typeface="Symbol" pitchFamily="18" charset="2"/>
              </a:rPr>
              <a:t></a:t>
            </a:r>
            <a:r>
              <a:rPr lang="en-US" b="0" noProof="1"/>
              <a:t> </a:t>
            </a:r>
            <a:r>
              <a:rPr lang="en-US" noProof="1">
                <a:latin typeface="Courier New" pitchFamily="49" charset="0"/>
              </a:rPr>
              <a:t>the</a:t>
            </a:r>
            <a:r>
              <a:rPr lang="en-US" b="0" noProof="1"/>
              <a:t> </a:t>
            </a:r>
            <a:r>
              <a:rPr lang="en-US" noProof="1">
                <a:latin typeface="Courier New" pitchFamily="49" charset="0"/>
              </a:rPr>
              <a:t>girl</a:t>
            </a:r>
            <a:r>
              <a:rPr lang="en-US" b="0" noProof="1"/>
              <a:t> </a:t>
            </a:r>
            <a:r>
              <a:rPr lang="en-US" noProof="1">
                <a:latin typeface="Courier New" pitchFamily="49" charset="0"/>
              </a:rPr>
              <a:t>sees</a:t>
            </a:r>
            <a:r>
              <a:rPr lang="en-US" b="0" noProof="1"/>
              <a:t> </a:t>
            </a:r>
            <a:r>
              <a:rPr lang="en-US" b="0" i="1" noProof="1"/>
              <a:t>noun-phrase </a:t>
            </a:r>
            <a:r>
              <a:rPr lang="en-US" noProof="1">
                <a:latin typeface="Courier New" pitchFamily="49" charset="0"/>
              </a:rPr>
              <a:t>.</a:t>
            </a:r>
            <a:r>
              <a:rPr lang="en-US" b="0" noProof="1"/>
              <a:t> (rule 6)</a:t>
            </a:r>
          </a:p>
          <a:p>
            <a:pPr lvl="2">
              <a:buFontTx/>
              <a:buNone/>
            </a:pPr>
            <a:r>
              <a:rPr lang="en-US" b="0" noProof="1">
                <a:sym typeface="Symbol" pitchFamily="18" charset="2"/>
              </a:rPr>
              <a:t></a:t>
            </a:r>
            <a:r>
              <a:rPr lang="en-US" b="0" noProof="1"/>
              <a:t> </a:t>
            </a:r>
            <a:r>
              <a:rPr lang="en-US" noProof="1">
                <a:latin typeface="Courier New" pitchFamily="49" charset="0"/>
              </a:rPr>
              <a:t>the girl sees</a:t>
            </a:r>
            <a:r>
              <a:rPr lang="en-US" b="0" noProof="1"/>
              <a:t> </a:t>
            </a:r>
            <a:r>
              <a:rPr lang="en-US" b="0" i="1" noProof="1"/>
              <a:t>article</a:t>
            </a:r>
            <a:r>
              <a:rPr lang="en-US" b="0" noProof="1"/>
              <a:t> </a:t>
            </a:r>
            <a:r>
              <a:rPr lang="en-US" b="0" i="1" noProof="1"/>
              <a:t>noun </a:t>
            </a:r>
            <a:r>
              <a:rPr lang="en-US" noProof="1">
                <a:latin typeface="Courier New" pitchFamily="49" charset="0"/>
              </a:rPr>
              <a:t>.</a:t>
            </a:r>
            <a:r>
              <a:rPr lang="en-US" b="0" noProof="1"/>
              <a:t> (rule 2)</a:t>
            </a:r>
          </a:p>
          <a:p>
            <a:pPr lvl="2">
              <a:buFontTx/>
              <a:buNone/>
            </a:pPr>
            <a:r>
              <a:rPr lang="en-US" b="0" noProof="1">
                <a:sym typeface="Symbol" pitchFamily="18" charset="2"/>
              </a:rPr>
              <a:t></a:t>
            </a:r>
            <a:r>
              <a:rPr lang="en-US" b="0" noProof="1"/>
              <a:t> </a:t>
            </a:r>
            <a:r>
              <a:rPr lang="en-US" noProof="1">
                <a:latin typeface="Courier New" pitchFamily="49" charset="0"/>
              </a:rPr>
              <a:t>the girl sees a</a:t>
            </a:r>
            <a:r>
              <a:rPr lang="en-US" b="0" noProof="1"/>
              <a:t> </a:t>
            </a:r>
            <a:r>
              <a:rPr lang="en-US" b="0" i="1" noProof="1"/>
              <a:t>noun </a:t>
            </a:r>
            <a:r>
              <a:rPr lang="en-US" noProof="1">
                <a:latin typeface="Courier New" pitchFamily="49" charset="0"/>
              </a:rPr>
              <a:t>.</a:t>
            </a:r>
            <a:r>
              <a:rPr lang="en-US" b="0" noProof="1"/>
              <a:t> (rule 3)</a:t>
            </a:r>
          </a:p>
          <a:p>
            <a:pPr lvl="2">
              <a:buFontTx/>
              <a:buNone/>
            </a:pPr>
            <a:r>
              <a:rPr lang="en-US" b="0" noProof="1">
                <a:sym typeface="Symbol" pitchFamily="18" charset="2"/>
              </a:rPr>
              <a:t></a:t>
            </a:r>
            <a:r>
              <a:rPr lang="en-US" b="0" noProof="1"/>
              <a:t> </a:t>
            </a:r>
            <a:r>
              <a:rPr lang="en-US" noProof="1">
                <a:latin typeface="Courier New" pitchFamily="49" charset="0"/>
              </a:rPr>
              <a:t>the girl sees a dog .</a:t>
            </a:r>
            <a:r>
              <a:rPr lang="en-US" b="0" noProof="1"/>
              <a:t> (rule 4)</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9A3EA45E-4B11-449A-8299-B61507074B1C}" type="slidenum">
              <a:rPr lang="en-US"/>
              <a:pPr/>
              <a:t>15</a:t>
            </a:fld>
            <a:endParaRPr lang="en-US"/>
          </a:p>
        </p:txBody>
      </p:sp>
      <p:sp>
        <p:nvSpPr>
          <p:cNvPr id="209922" name="Rectangle 1026"/>
          <p:cNvSpPr>
            <a:spLocks noGrp="1" noChangeArrowheads="1"/>
          </p:cNvSpPr>
          <p:nvPr>
            <p:ph type="title"/>
          </p:nvPr>
        </p:nvSpPr>
        <p:spPr/>
        <p:txBody>
          <a:bodyPr/>
          <a:lstStyle/>
          <a:p>
            <a:r>
              <a:rPr lang="en-US"/>
              <a:t>CFGs can be recursive:</a:t>
            </a:r>
          </a:p>
        </p:txBody>
      </p:sp>
      <p:sp>
        <p:nvSpPr>
          <p:cNvPr id="209923" name="Rectangle 1027"/>
          <p:cNvSpPr>
            <a:spLocks noGrp="1" noChangeArrowheads="1"/>
          </p:cNvSpPr>
          <p:nvPr>
            <p:ph type="body" idx="1"/>
          </p:nvPr>
        </p:nvSpPr>
        <p:spPr>
          <a:xfrm>
            <a:off x="685800" y="1295400"/>
            <a:ext cx="7772400" cy="4267200"/>
          </a:xfrm>
        </p:spPr>
        <p:txBody>
          <a:bodyPr/>
          <a:lstStyle/>
          <a:p>
            <a:pPr marL="746125" lvl="1">
              <a:buFontTx/>
              <a:buNone/>
            </a:pPr>
            <a:r>
              <a:rPr lang="en-US" b="0" i="1" noProof="1"/>
              <a:t>expr</a:t>
            </a:r>
            <a:r>
              <a:rPr lang="en-US" b="0" noProof="1"/>
              <a:t>  </a:t>
            </a:r>
            <a:r>
              <a:rPr lang="en-US" b="0" noProof="1">
                <a:latin typeface="Symbol" pitchFamily="18" charset="2"/>
              </a:rPr>
              <a:t>®</a:t>
            </a:r>
            <a:r>
              <a:rPr lang="en-US" b="0" noProof="1"/>
              <a:t> </a:t>
            </a:r>
            <a:r>
              <a:rPr lang="en-US" b="0" i="1" noProof="1"/>
              <a:t>expr</a:t>
            </a:r>
            <a:r>
              <a:rPr lang="en-US" b="0" noProof="1"/>
              <a:t> </a:t>
            </a:r>
            <a:r>
              <a:rPr lang="en-US" noProof="1">
                <a:latin typeface="Courier New" pitchFamily="49" charset="0"/>
              </a:rPr>
              <a:t>+</a:t>
            </a:r>
            <a:r>
              <a:rPr lang="en-US" b="0" noProof="1"/>
              <a:t> </a:t>
            </a:r>
            <a:r>
              <a:rPr lang="en-US" b="0" i="1" noProof="1"/>
              <a:t>expr</a:t>
            </a:r>
            <a:r>
              <a:rPr lang="en-US" b="0" noProof="1"/>
              <a:t> |</a:t>
            </a:r>
            <a:r>
              <a:rPr lang="en-US" noProof="1">
                <a:latin typeface="Courier New" pitchFamily="49" charset="0"/>
              </a:rPr>
              <a:t> </a:t>
            </a:r>
            <a:r>
              <a:rPr lang="en-US" b="0" i="1" noProof="1"/>
              <a:t>expr</a:t>
            </a:r>
            <a:r>
              <a:rPr lang="en-US" b="0" noProof="1"/>
              <a:t> </a:t>
            </a:r>
            <a:r>
              <a:rPr lang="en-US" noProof="1">
                <a:latin typeface="Courier New" pitchFamily="49" charset="0"/>
                <a:sym typeface="Symbol" pitchFamily="18" charset="2"/>
              </a:rPr>
              <a:t></a:t>
            </a:r>
            <a:r>
              <a:rPr lang="en-US" b="0" noProof="1"/>
              <a:t> </a:t>
            </a:r>
            <a:r>
              <a:rPr lang="en-US" b="0" i="1" noProof="1"/>
              <a:t>expr </a:t>
            </a:r>
            <a:br>
              <a:rPr lang="en-US" b="0" i="1" noProof="1"/>
            </a:br>
            <a:r>
              <a:rPr lang="en-US" b="0" i="1" noProof="1"/>
              <a:t>		</a:t>
            </a:r>
            <a:r>
              <a:rPr lang="en-US" b="0" noProof="1"/>
              <a:t>| </a:t>
            </a:r>
            <a:r>
              <a:rPr lang="en-US" noProof="1">
                <a:latin typeface="Courier New" pitchFamily="49" charset="0"/>
              </a:rPr>
              <a:t>(</a:t>
            </a:r>
            <a:r>
              <a:rPr lang="en-US" b="0" noProof="1"/>
              <a:t> </a:t>
            </a:r>
            <a:r>
              <a:rPr lang="en-US" b="0" i="1" noProof="1"/>
              <a:t>expr </a:t>
            </a:r>
            <a:r>
              <a:rPr lang="en-US" noProof="1">
                <a:latin typeface="Courier New" pitchFamily="49" charset="0"/>
              </a:rPr>
              <a:t>)</a:t>
            </a:r>
            <a:r>
              <a:rPr lang="en-US" b="0" noProof="1"/>
              <a:t> | </a:t>
            </a:r>
            <a:r>
              <a:rPr lang="en-US" b="0" i="1" noProof="1"/>
              <a:t>number</a:t>
            </a:r>
            <a:endParaRPr lang="en-US" b="0" noProof="1"/>
          </a:p>
          <a:p>
            <a:pPr marL="746125" lvl="1">
              <a:buFontTx/>
              <a:buNone/>
            </a:pPr>
            <a:r>
              <a:rPr lang="en-US" b="0" i="1" noProof="1"/>
              <a:t>number</a:t>
            </a:r>
            <a:r>
              <a:rPr lang="en-US" b="0" noProof="1"/>
              <a:t> </a:t>
            </a:r>
            <a:r>
              <a:rPr lang="en-US" b="0" noProof="1">
                <a:latin typeface="Symbol" pitchFamily="18" charset="2"/>
              </a:rPr>
              <a:t>®</a:t>
            </a:r>
            <a:r>
              <a:rPr lang="en-US" b="0" noProof="1"/>
              <a:t> </a:t>
            </a:r>
            <a:r>
              <a:rPr lang="en-US" b="0" i="1" noProof="1"/>
              <a:t>number digit</a:t>
            </a:r>
            <a:r>
              <a:rPr lang="en-US" b="0" noProof="1"/>
              <a:t> |</a:t>
            </a:r>
            <a:r>
              <a:rPr lang="en-US" noProof="1">
                <a:latin typeface="Courier New" pitchFamily="49" charset="0"/>
              </a:rPr>
              <a:t> </a:t>
            </a:r>
            <a:r>
              <a:rPr lang="en-US" b="0" i="1" noProof="1"/>
              <a:t>digit</a:t>
            </a:r>
            <a:endParaRPr lang="en-US" b="0" noProof="1"/>
          </a:p>
          <a:p>
            <a:pPr marL="746125" lvl="1">
              <a:buFontTx/>
              <a:buNone/>
            </a:pPr>
            <a:r>
              <a:rPr lang="en-US" b="0" i="1" noProof="1"/>
              <a:t>digit </a:t>
            </a:r>
            <a:r>
              <a:rPr lang="en-US" b="0" noProof="1">
                <a:latin typeface="Symbol" pitchFamily="18" charset="2"/>
              </a:rPr>
              <a:t>®</a:t>
            </a:r>
            <a:r>
              <a:rPr lang="en-US" b="0" noProof="1"/>
              <a:t> </a:t>
            </a:r>
            <a:r>
              <a:rPr lang="en-US" noProof="1">
                <a:latin typeface="Courier New" pitchFamily="49" charset="0"/>
              </a:rPr>
              <a:t>0</a:t>
            </a:r>
            <a:r>
              <a:rPr lang="en-US" b="0" noProof="1"/>
              <a:t> | </a:t>
            </a:r>
            <a:r>
              <a:rPr lang="en-US" noProof="1">
                <a:latin typeface="Courier New" pitchFamily="49" charset="0"/>
              </a:rPr>
              <a:t>1</a:t>
            </a:r>
            <a:r>
              <a:rPr lang="en-US" b="0" noProof="1"/>
              <a:t> | </a:t>
            </a:r>
            <a:r>
              <a:rPr lang="en-US" noProof="1">
                <a:latin typeface="Courier New" pitchFamily="49" charset="0"/>
              </a:rPr>
              <a:t>2</a:t>
            </a:r>
            <a:r>
              <a:rPr lang="en-US" b="0" noProof="1"/>
              <a:t> | </a:t>
            </a:r>
            <a:r>
              <a:rPr lang="en-US" noProof="1">
                <a:latin typeface="Courier New" pitchFamily="49" charset="0"/>
              </a:rPr>
              <a:t>3</a:t>
            </a:r>
            <a:r>
              <a:rPr lang="en-US" b="0" noProof="1"/>
              <a:t> | </a:t>
            </a:r>
            <a:r>
              <a:rPr lang="en-US" noProof="1">
                <a:latin typeface="Courier New" pitchFamily="49" charset="0"/>
              </a:rPr>
              <a:t>4</a:t>
            </a:r>
            <a:r>
              <a:rPr lang="en-US" b="0" noProof="1"/>
              <a:t> | </a:t>
            </a:r>
            <a:r>
              <a:rPr lang="en-US" noProof="1">
                <a:latin typeface="Courier New" pitchFamily="49" charset="0"/>
              </a:rPr>
              <a:t>5</a:t>
            </a:r>
            <a:r>
              <a:rPr lang="en-US" b="0" noProof="1"/>
              <a:t> | </a:t>
            </a:r>
            <a:r>
              <a:rPr lang="en-US" noProof="1">
                <a:latin typeface="Courier New" pitchFamily="49" charset="0"/>
              </a:rPr>
              <a:t>6</a:t>
            </a:r>
            <a:r>
              <a:rPr lang="en-US" b="0" noProof="1"/>
              <a:t> | </a:t>
            </a:r>
            <a:r>
              <a:rPr lang="en-US" noProof="1">
                <a:latin typeface="Courier New" pitchFamily="49" charset="0"/>
              </a:rPr>
              <a:t>7</a:t>
            </a:r>
            <a:r>
              <a:rPr lang="en-US" b="0" noProof="1"/>
              <a:t> | </a:t>
            </a:r>
            <a:r>
              <a:rPr lang="en-US" noProof="1">
                <a:latin typeface="Courier New" pitchFamily="49" charset="0"/>
              </a:rPr>
              <a:t>8</a:t>
            </a:r>
            <a:r>
              <a:rPr lang="en-US" b="0" noProof="1"/>
              <a:t> | </a:t>
            </a:r>
            <a:r>
              <a:rPr lang="en-US" noProof="1">
                <a:latin typeface="Courier New" pitchFamily="49" charset="0"/>
              </a:rPr>
              <a:t>9</a:t>
            </a:r>
          </a:p>
          <a:p>
            <a:pPr>
              <a:buFont typeface="Wingdings" pitchFamily="2" charset="2"/>
              <a:buNone/>
            </a:pPr>
            <a:r>
              <a:rPr lang="en-US" sz="2800" noProof="1"/>
              <a:t>or</a:t>
            </a:r>
          </a:p>
          <a:p>
            <a:pPr marL="746125" lvl="1">
              <a:buFontTx/>
              <a:buNone/>
            </a:pPr>
            <a:r>
              <a:rPr lang="en-US" b="0" i="1" noProof="1"/>
              <a:t>expr</a:t>
            </a:r>
            <a:r>
              <a:rPr lang="en-US" b="0" noProof="1"/>
              <a:t>  </a:t>
            </a:r>
            <a:r>
              <a:rPr lang="en-US" b="0" noProof="1">
                <a:latin typeface="Symbol" pitchFamily="18" charset="2"/>
              </a:rPr>
              <a:t>®</a:t>
            </a:r>
            <a:r>
              <a:rPr lang="en-US" b="0" noProof="1"/>
              <a:t> </a:t>
            </a:r>
            <a:r>
              <a:rPr lang="en-US" b="0" i="1" noProof="1"/>
              <a:t>expr</a:t>
            </a:r>
            <a:r>
              <a:rPr lang="en-US" b="0" noProof="1"/>
              <a:t> </a:t>
            </a:r>
            <a:r>
              <a:rPr lang="en-US" noProof="1">
                <a:latin typeface="Courier New" pitchFamily="49" charset="0"/>
              </a:rPr>
              <a:t>+</a:t>
            </a:r>
            <a:r>
              <a:rPr lang="en-US" b="0" noProof="1"/>
              <a:t> </a:t>
            </a:r>
            <a:r>
              <a:rPr lang="en-US" b="0" i="1" noProof="1"/>
              <a:t>expr</a:t>
            </a:r>
            <a:r>
              <a:rPr lang="en-US" b="0" noProof="1"/>
              <a:t> |</a:t>
            </a:r>
            <a:r>
              <a:rPr lang="en-US" noProof="1">
                <a:latin typeface="Courier New" pitchFamily="49" charset="0"/>
              </a:rPr>
              <a:t> </a:t>
            </a:r>
            <a:r>
              <a:rPr lang="en-US" b="0" i="1" noProof="1"/>
              <a:t>expr</a:t>
            </a:r>
            <a:r>
              <a:rPr lang="en-US" b="0" noProof="1"/>
              <a:t> </a:t>
            </a:r>
            <a:r>
              <a:rPr lang="en-US" noProof="1">
                <a:latin typeface="Courier New" pitchFamily="49" charset="0"/>
                <a:sym typeface="Symbol" pitchFamily="18" charset="2"/>
              </a:rPr>
              <a:t></a:t>
            </a:r>
            <a:r>
              <a:rPr lang="en-US" b="0" noProof="1"/>
              <a:t> </a:t>
            </a:r>
            <a:r>
              <a:rPr lang="en-US" b="0" i="1" noProof="1"/>
              <a:t>expr </a:t>
            </a:r>
            <a:br>
              <a:rPr lang="en-US" b="0" i="1" noProof="1"/>
            </a:br>
            <a:r>
              <a:rPr lang="en-US" b="0" i="1" noProof="1"/>
              <a:t>		</a:t>
            </a:r>
            <a:r>
              <a:rPr lang="en-US" b="0" noProof="1"/>
              <a:t>| </a:t>
            </a:r>
            <a:r>
              <a:rPr lang="en-US" noProof="1">
                <a:latin typeface="Courier New" pitchFamily="49" charset="0"/>
              </a:rPr>
              <a:t>(</a:t>
            </a:r>
            <a:r>
              <a:rPr lang="en-US" b="0" noProof="1"/>
              <a:t> </a:t>
            </a:r>
            <a:r>
              <a:rPr lang="en-US" b="0" i="1" noProof="1"/>
              <a:t>expr </a:t>
            </a:r>
            <a:r>
              <a:rPr lang="en-US" noProof="1">
                <a:latin typeface="Courier New" pitchFamily="49" charset="0"/>
              </a:rPr>
              <a:t>)</a:t>
            </a:r>
            <a:r>
              <a:rPr lang="en-US" b="0" noProof="1"/>
              <a:t> | </a:t>
            </a:r>
            <a:r>
              <a:rPr lang="en-US" noProof="1">
                <a:latin typeface="Courier New" pitchFamily="49" charset="0"/>
              </a:rPr>
              <a:t>NUMBER</a:t>
            </a:r>
            <a:endParaRPr lang="en-US" b="0" noProof="1"/>
          </a:p>
          <a:p>
            <a:pPr marL="746125" lvl="1">
              <a:buFontTx/>
              <a:buNone/>
            </a:pPr>
            <a:r>
              <a:rPr lang="en-US" noProof="1">
                <a:latin typeface="Courier New" pitchFamily="49" charset="0"/>
              </a:rPr>
              <a:t>NUMBER = [0-9]+</a:t>
            </a:r>
            <a:endParaRPr lang="en-US" b="0" noProof="1"/>
          </a:p>
          <a:p>
            <a:pPr>
              <a:buFont typeface="Wingdings" pitchFamily="2" charset="2"/>
              <a:buNone/>
            </a:pPr>
            <a:endParaRPr 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19A59A55-2B7E-4A8A-962C-645F2C57C83C}" type="slidenum">
              <a:rPr lang="en-US"/>
              <a:pPr/>
              <a:t>16</a:t>
            </a:fld>
            <a:endParaRPr lang="en-US"/>
          </a:p>
        </p:txBody>
      </p:sp>
      <p:sp>
        <p:nvSpPr>
          <p:cNvPr id="210946" name="Rectangle 2"/>
          <p:cNvSpPr>
            <a:spLocks noGrp="1" noChangeArrowheads="1"/>
          </p:cNvSpPr>
          <p:nvPr>
            <p:ph type="title"/>
          </p:nvPr>
        </p:nvSpPr>
        <p:spPr/>
        <p:txBody>
          <a:bodyPr/>
          <a:lstStyle/>
          <a:p>
            <a:r>
              <a:rPr lang="en-US"/>
              <a:t>Notes:</a:t>
            </a:r>
          </a:p>
        </p:txBody>
      </p:sp>
      <p:sp>
        <p:nvSpPr>
          <p:cNvPr id="210947" name="Rectangle 3"/>
          <p:cNvSpPr>
            <a:spLocks noGrp="1" noChangeArrowheads="1"/>
          </p:cNvSpPr>
          <p:nvPr>
            <p:ph type="body" idx="1"/>
          </p:nvPr>
        </p:nvSpPr>
        <p:spPr/>
        <p:txBody>
          <a:bodyPr/>
          <a:lstStyle/>
          <a:p>
            <a:r>
              <a:rPr lang="en-US" sz="2800"/>
              <a:t>Recursion can be used to get simple repetition (Example 1):</a:t>
            </a:r>
          </a:p>
          <a:p>
            <a:pPr lvl="2">
              <a:buFontTx/>
              <a:buNone/>
            </a:pPr>
            <a:r>
              <a:rPr lang="en-US" b="0" i="1" noProof="1"/>
              <a:t>number</a:t>
            </a:r>
            <a:r>
              <a:rPr lang="en-US" b="0" noProof="1"/>
              <a:t>  </a:t>
            </a:r>
            <a:r>
              <a:rPr lang="en-US" b="0" noProof="1">
                <a:sym typeface="Symbol" pitchFamily="18" charset="2"/>
              </a:rPr>
              <a:t></a:t>
            </a:r>
            <a:r>
              <a:rPr lang="en-US" b="0" noProof="1"/>
              <a:t> </a:t>
            </a:r>
            <a:r>
              <a:rPr lang="en-US" b="0" i="1" noProof="1"/>
              <a:t>number</a:t>
            </a:r>
            <a:r>
              <a:rPr lang="en-US" b="0" noProof="1"/>
              <a:t> </a:t>
            </a:r>
            <a:r>
              <a:rPr lang="en-US" b="0" i="1" noProof="1"/>
              <a:t>digit </a:t>
            </a:r>
            <a:r>
              <a:rPr lang="en-US" b="0" noProof="1">
                <a:sym typeface="Symbol" pitchFamily="18" charset="2"/>
              </a:rPr>
              <a:t></a:t>
            </a:r>
            <a:r>
              <a:rPr lang="en-US" b="0" noProof="1"/>
              <a:t> </a:t>
            </a:r>
            <a:r>
              <a:rPr lang="en-US" b="0" i="1" noProof="1"/>
              <a:t>number</a:t>
            </a:r>
            <a:r>
              <a:rPr lang="en-US" b="0" noProof="1"/>
              <a:t> </a:t>
            </a:r>
            <a:r>
              <a:rPr lang="en-US" b="0" i="1" noProof="1"/>
              <a:t>digit</a:t>
            </a:r>
            <a:r>
              <a:rPr lang="en-US" b="0" noProof="1"/>
              <a:t> </a:t>
            </a:r>
            <a:r>
              <a:rPr lang="en-US" b="0" i="1" noProof="1"/>
              <a:t>digit</a:t>
            </a:r>
            <a:endParaRPr lang="en-US" b="0" noProof="1"/>
          </a:p>
          <a:p>
            <a:pPr lvl="2">
              <a:buFontTx/>
              <a:buNone/>
            </a:pPr>
            <a:r>
              <a:rPr lang="en-US" b="0" noProof="1">
                <a:sym typeface="Symbol" pitchFamily="18" charset="2"/>
              </a:rPr>
              <a:t></a:t>
            </a:r>
            <a:r>
              <a:rPr lang="en-US" b="0" noProof="1"/>
              <a:t> </a:t>
            </a:r>
            <a:r>
              <a:rPr lang="en-US" b="0" i="1" noProof="1"/>
              <a:t>digit</a:t>
            </a:r>
            <a:r>
              <a:rPr lang="en-US" b="0" noProof="1"/>
              <a:t> </a:t>
            </a:r>
            <a:r>
              <a:rPr lang="en-US" b="0" i="1" noProof="1"/>
              <a:t>digit</a:t>
            </a:r>
            <a:r>
              <a:rPr lang="en-US" b="0" noProof="1"/>
              <a:t> </a:t>
            </a:r>
            <a:r>
              <a:rPr lang="en-US" b="0" i="1" noProof="1"/>
              <a:t>digit </a:t>
            </a:r>
            <a:r>
              <a:rPr lang="en-US" b="0" noProof="1">
                <a:sym typeface="Symbol" pitchFamily="18" charset="2"/>
              </a:rPr>
              <a:t></a:t>
            </a:r>
            <a:r>
              <a:rPr lang="en-US" b="0" noProof="1"/>
              <a:t> </a:t>
            </a:r>
            <a:r>
              <a:rPr lang="en-US" noProof="1">
                <a:latin typeface="Courier New" pitchFamily="49" charset="0"/>
              </a:rPr>
              <a:t>2</a:t>
            </a:r>
            <a:r>
              <a:rPr lang="en-US" b="0" noProof="1"/>
              <a:t> </a:t>
            </a:r>
            <a:r>
              <a:rPr lang="en-US" b="0" i="1" noProof="1"/>
              <a:t>digit</a:t>
            </a:r>
            <a:r>
              <a:rPr lang="en-US" b="0" noProof="1"/>
              <a:t> </a:t>
            </a:r>
            <a:r>
              <a:rPr lang="en-US" b="0" i="1" noProof="1"/>
              <a:t>digit</a:t>
            </a:r>
            <a:endParaRPr lang="en-US" b="0" noProof="1"/>
          </a:p>
          <a:p>
            <a:pPr lvl="2">
              <a:buFontTx/>
              <a:buNone/>
            </a:pPr>
            <a:r>
              <a:rPr lang="en-US" b="0" noProof="1">
                <a:sym typeface="Symbol" pitchFamily="18" charset="2"/>
              </a:rPr>
              <a:t></a:t>
            </a:r>
            <a:r>
              <a:rPr lang="en-US" b="0" noProof="1"/>
              <a:t> </a:t>
            </a:r>
            <a:r>
              <a:rPr lang="en-US" noProof="1">
                <a:latin typeface="Courier New" pitchFamily="49" charset="0"/>
              </a:rPr>
              <a:t>23</a:t>
            </a:r>
            <a:r>
              <a:rPr lang="en-US" b="0" noProof="1"/>
              <a:t> </a:t>
            </a:r>
            <a:r>
              <a:rPr lang="en-US" b="0" i="1" noProof="1"/>
              <a:t>digit </a:t>
            </a:r>
            <a:r>
              <a:rPr lang="en-US" b="0" noProof="1">
                <a:sym typeface="Symbol" pitchFamily="18" charset="2"/>
              </a:rPr>
              <a:t></a:t>
            </a:r>
            <a:r>
              <a:rPr lang="en-US" b="0" noProof="1"/>
              <a:t> </a:t>
            </a:r>
            <a:r>
              <a:rPr lang="en-US" noProof="1">
                <a:latin typeface="Courier New" pitchFamily="49" charset="0"/>
              </a:rPr>
              <a:t>234</a:t>
            </a:r>
            <a:endParaRPr lang="en-US" b="0" noProof="1"/>
          </a:p>
          <a:p>
            <a:r>
              <a:rPr lang="en-US" sz="2800"/>
              <a:t>Recursion is more powerful than just simple repetition (Example 2):</a:t>
            </a:r>
          </a:p>
          <a:p>
            <a:pPr lvl="2">
              <a:buFontTx/>
              <a:buNone/>
            </a:pPr>
            <a:r>
              <a:rPr lang="en-US" b="0" i="1" noProof="1"/>
              <a:t>expr</a:t>
            </a:r>
            <a:r>
              <a:rPr lang="en-US" b="0" noProof="1"/>
              <a:t>  </a:t>
            </a:r>
            <a:r>
              <a:rPr lang="en-US" b="0" noProof="1">
                <a:sym typeface="Symbol" pitchFamily="18" charset="2"/>
              </a:rPr>
              <a:t></a:t>
            </a:r>
            <a:r>
              <a:rPr lang="en-US" b="0" noProof="1"/>
              <a:t> </a:t>
            </a:r>
            <a:r>
              <a:rPr lang="en-US" b="0" i="1" noProof="1"/>
              <a:t>expr</a:t>
            </a:r>
            <a:r>
              <a:rPr lang="en-US" b="0" noProof="1"/>
              <a:t> </a:t>
            </a:r>
            <a:r>
              <a:rPr lang="en-US" noProof="1">
                <a:latin typeface="Courier New" pitchFamily="49" charset="0"/>
              </a:rPr>
              <a:t>*</a:t>
            </a:r>
            <a:r>
              <a:rPr lang="en-US" b="0" noProof="1"/>
              <a:t> </a:t>
            </a:r>
            <a:r>
              <a:rPr lang="en-US" b="0" i="1" noProof="1"/>
              <a:t>expr</a:t>
            </a:r>
            <a:r>
              <a:rPr lang="en-US" b="0" noProof="1"/>
              <a:t> </a:t>
            </a:r>
            <a:r>
              <a:rPr lang="en-US" b="0" noProof="1">
                <a:sym typeface="Symbol" pitchFamily="18" charset="2"/>
              </a:rPr>
              <a:t></a:t>
            </a:r>
            <a:r>
              <a:rPr lang="en-US" b="0" noProof="1"/>
              <a:t> </a:t>
            </a:r>
            <a:r>
              <a:rPr lang="en-US" noProof="1">
                <a:latin typeface="Courier New" pitchFamily="49" charset="0"/>
              </a:rPr>
              <a:t>(</a:t>
            </a:r>
            <a:r>
              <a:rPr lang="en-US" b="0" noProof="1"/>
              <a:t> </a:t>
            </a:r>
            <a:r>
              <a:rPr lang="en-US" b="0" i="1" noProof="1"/>
              <a:t>expr</a:t>
            </a:r>
            <a:r>
              <a:rPr lang="en-US" b="0" noProof="1"/>
              <a:t> </a:t>
            </a:r>
            <a:r>
              <a:rPr lang="en-US" noProof="1">
                <a:latin typeface="Courier New" pitchFamily="49" charset="0"/>
              </a:rPr>
              <a:t>)</a:t>
            </a:r>
            <a:r>
              <a:rPr lang="en-US" b="0" noProof="1"/>
              <a:t> </a:t>
            </a:r>
            <a:r>
              <a:rPr lang="en-US" noProof="1">
                <a:latin typeface="Courier New" pitchFamily="49" charset="0"/>
              </a:rPr>
              <a:t>*</a:t>
            </a:r>
            <a:r>
              <a:rPr lang="en-US" b="0" noProof="1"/>
              <a:t> </a:t>
            </a:r>
            <a:r>
              <a:rPr lang="en-US" b="0" i="1" noProof="1"/>
              <a:t>expr</a:t>
            </a:r>
            <a:r>
              <a:rPr lang="en-US" b="0" noProof="1"/>
              <a:t> </a:t>
            </a:r>
          </a:p>
          <a:p>
            <a:pPr lvl="2">
              <a:buFontTx/>
              <a:buNone/>
            </a:pPr>
            <a:r>
              <a:rPr lang="en-US" b="0" noProof="1">
                <a:sym typeface="Symbol" pitchFamily="18" charset="2"/>
              </a:rPr>
              <a:t></a:t>
            </a:r>
            <a:r>
              <a:rPr lang="en-US" b="0" noProof="1"/>
              <a:t>  </a:t>
            </a:r>
            <a:r>
              <a:rPr lang="en-US" noProof="1">
                <a:latin typeface="Courier New" pitchFamily="49" charset="0"/>
              </a:rPr>
              <a:t>(</a:t>
            </a:r>
            <a:r>
              <a:rPr lang="en-US" b="0" noProof="1"/>
              <a:t> </a:t>
            </a:r>
            <a:r>
              <a:rPr lang="en-US" b="0" i="1" noProof="1"/>
              <a:t>expr</a:t>
            </a:r>
            <a:r>
              <a:rPr lang="en-US" b="0" noProof="1"/>
              <a:t> </a:t>
            </a:r>
            <a:r>
              <a:rPr lang="en-US" noProof="1">
                <a:latin typeface="Courier New" pitchFamily="49" charset="0"/>
              </a:rPr>
              <a:t>+</a:t>
            </a:r>
            <a:r>
              <a:rPr lang="en-US" b="0" noProof="1"/>
              <a:t> </a:t>
            </a:r>
            <a:r>
              <a:rPr lang="en-US" b="0" i="1" noProof="1"/>
              <a:t>expr</a:t>
            </a:r>
            <a:r>
              <a:rPr lang="en-US" b="0" noProof="1"/>
              <a:t> </a:t>
            </a:r>
            <a:r>
              <a:rPr lang="en-US" noProof="1">
                <a:latin typeface="Courier New" pitchFamily="49" charset="0"/>
              </a:rPr>
              <a:t>)</a:t>
            </a:r>
            <a:r>
              <a:rPr lang="en-US" b="0" noProof="1"/>
              <a:t> </a:t>
            </a:r>
            <a:r>
              <a:rPr lang="en-US" noProof="1">
                <a:latin typeface="Courier New" pitchFamily="49" charset="0"/>
              </a:rPr>
              <a:t>*</a:t>
            </a:r>
            <a:r>
              <a:rPr lang="en-US" b="0" noProof="1"/>
              <a:t> </a:t>
            </a:r>
            <a:r>
              <a:rPr lang="en-US" b="0" i="1" noProof="1"/>
              <a:t>expr</a:t>
            </a:r>
            <a:r>
              <a:rPr lang="en-US" b="0" noProof="1"/>
              <a:t> </a:t>
            </a:r>
            <a:r>
              <a:rPr lang="en-US" b="0" i="1" noProof="1"/>
              <a:t> </a:t>
            </a:r>
            <a:r>
              <a:rPr lang="en-US" b="0" noProof="1">
                <a:sym typeface="Symbol" pitchFamily="18" charset="2"/>
              </a:rPr>
              <a:t> ...</a:t>
            </a:r>
            <a:endParaRPr lang="en-US" b="0" noProof="1"/>
          </a:p>
          <a:p>
            <a:pPr lvl="2">
              <a:buFontTx/>
              <a:buNone/>
            </a:pPr>
            <a:r>
              <a:rPr lang="en-US" b="0" noProof="1">
                <a:sym typeface="Symbol" pitchFamily="18" charset="2"/>
              </a:rPr>
              <a:t> </a:t>
            </a:r>
            <a:r>
              <a:rPr lang="en-US" noProof="1">
                <a:latin typeface="Courier New" pitchFamily="49" charset="0"/>
                <a:sym typeface="Symbol" pitchFamily="18" charset="2"/>
              </a:rPr>
              <a:t>(2 + 3) * 4</a:t>
            </a:r>
            <a:endParaRPr lang="en-US">
              <a:latin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09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109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1094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1094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109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1094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1094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109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D858B9F3-1035-4859-8A38-2DEF8015C53F}" type="slidenum">
              <a:rPr lang="en-US"/>
              <a:pPr/>
              <a:t>17</a:t>
            </a:fld>
            <a:endParaRPr lang="en-US"/>
          </a:p>
        </p:txBody>
      </p:sp>
      <p:sp>
        <p:nvSpPr>
          <p:cNvPr id="211970" name="Rectangle 2050"/>
          <p:cNvSpPr>
            <a:spLocks noGrp="1" noChangeArrowheads="1"/>
          </p:cNvSpPr>
          <p:nvPr>
            <p:ph type="title"/>
          </p:nvPr>
        </p:nvSpPr>
        <p:spPr/>
        <p:txBody>
          <a:bodyPr/>
          <a:lstStyle/>
          <a:p>
            <a:r>
              <a:rPr lang="en-US"/>
              <a:t>Parse Trees</a:t>
            </a:r>
          </a:p>
        </p:txBody>
      </p:sp>
      <p:sp>
        <p:nvSpPr>
          <p:cNvPr id="211971" name="Rectangle 2051"/>
          <p:cNvSpPr>
            <a:spLocks noGrp="1" noChangeArrowheads="1"/>
          </p:cNvSpPr>
          <p:nvPr>
            <p:ph type="body" idx="1"/>
          </p:nvPr>
        </p:nvSpPr>
        <p:spPr/>
        <p:txBody>
          <a:bodyPr/>
          <a:lstStyle/>
          <a:p>
            <a:r>
              <a:rPr lang="en-US" sz="2800"/>
              <a:t>Derivations express the structure of syntax, but not very well: there can be lots of different derivations for the same structure, e.g. Example 1 could have been:</a:t>
            </a:r>
          </a:p>
          <a:p>
            <a:pPr lvl="2">
              <a:buFontTx/>
              <a:buNone/>
            </a:pPr>
            <a:r>
              <a:rPr lang="en-US" b="0" i="1" noProof="1"/>
              <a:t>number</a:t>
            </a:r>
            <a:r>
              <a:rPr lang="en-US" b="0" noProof="1"/>
              <a:t>  </a:t>
            </a:r>
            <a:r>
              <a:rPr lang="en-US" b="0" noProof="1">
                <a:sym typeface="Symbol" pitchFamily="18" charset="2"/>
              </a:rPr>
              <a:t></a:t>
            </a:r>
            <a:r>
              <a:rPr lang="en-US" b="0" noProof="1"/>
              <a:t> </a:t>
            </a:r>
            <a:r>
              <a:rPr lang="en-US" b="0" i="1" noProof="1"/>
              <a:t>number</a:t>
            </a:r>
            <a:r>
              <a:rPr lang="en-US" b="0" noProof="1"/>
              <a:t> </a:t>
            </a:r>
            <a:r>
              <a:rPr lang="en-US" b="0" i="1" noProof="1"/>
              <a:t>digit </a:t>
            </a:r>
            <a:r>
              <a:rPr lang="en-US" b="0" noProof="1">
                <a:sym typeface="Symbol" pitchFamily="18" charset="2"/>
              </a:rPr>
              <a:t></a:t>
            </a:r>
            <a:r>
              <a:rPr lang="en-US" b="0" noProof="1"/>
              <a:t> </a:t>
            </a:r>
            <a:r>
              <a:rPr lang="en-US" b="0" i="1" noProof="1"/>
              <a:t>number</a:t>
            </a:r>
            <a:r>
              <a:rPr lang="en-US" b="0" noProof="1"/>
              <a:t> </a:t>
            </a:r>
            <a:r>
              <a:rPr lang="en-US" noProof="1">
                <a:latin typeface="Courier New" pitchFamily="49" charset="0"/>
              </a:rPr>
              <a:t>4</a:t>
            </a:r>
            <a:endParaRPr lang="en-US" b="0" noProof="1"/>
          </a:p>
          <a:p>
            <a:pPr lvl="2">
              <a:buFontTx/>
              <a:buNone/>
            </a:pPr>
            <a:r>
              <a:rPr lang="en-US" b="0" noProof="1">
                <a:sym typeface="Symbol" pitchFamily="18" charset="2"/>
              </a:rPr>
              <a:t></a:t>
            </a:r>
            <a:r>
              <a:rPr lang="en-US" b="0" noProof="1"/>
              <a:t> </a:t>
            </a:r>
            <a:r>
              <a:rPr lang="en-US" b="0" i="1" noProof="1"/>
              <a:t>number</a:t>
            </a:r>
            <a:r>
              <a:rPr lang="en-US" b="0" noProof="1"/>
              <a:t> </a:t>
            </a:r>
            <a:r>
              <a:rPr lang="en-US" b="0" i="1" noProof="1"/>
              <a:t>digit</a:t>
            </a:r>
            <a:r>
              <a:rPr lang="en-US" b="0" noProof="1"/>
              <a:t> </a:t>
            </a:r>
            <a:r>
              <a:rPr lang="en-US" noProof="1">
                <a:latin typeface="Courier New" pitchFamily="49" charset="0"/>
              </a:rPr>
              <a:t>4</a:t>
            </a:r>
            <a:r>
              <a:rPr lang="en-US" b="0" i="1" noProof="1"/>
              <a:t> </a:t>
            </a:r>
            <a:r>
              <a:rPr lang="en-US" b="0" noProof="1">
                <a:sym typeface="Symbol" pitchFamily="18" charset="2"/>
              </a:rPr>
              <a:t></a:t>
            </a:r>
            <a:r>
              <a:rPr lang="en-US" b="0" noProof="1"/>
              <a:t> </a:t>
            </a:r>
            <a:r>
              <a:rPr lang="en-US" b="0" i="1" noProof="1"/>
              <a:t>number</a:t>
            </a:r>
            <a:r>
              <a:rPr lang="en-US" b="0" noProof="1"/>
              <a:t> </a:t>
            </a:r>
            <a:r>
              <a:rPr lang="en-US" noProof="1">
                <a:latin typeface="Courier New" pitchFamily="49" charset="0"/>
              </a:rPr>
              <a:t>34</a:t>
            </a:r>
            <a:endParaRPr lang="en-US" b="0" noProof="1"/>
          </a:p>
          <a:p>
            <a:pPr lvl="2">
              <a:buFontTx/>
              <a:buNone/>
            </a:pPr>
            <a:r>
              <a:rPr lang="en-US" b="0" noProof="1">
                <a:sym typeface="Symbol" pitchFamily="18" charset="2"/>
              </a:rPr>
              <a:t></a:t>
            </a:r>
            <a:r>
              <a:rPr lang="en-US" b="0" noProof="1"/>
              <a:t> </a:t>
            </a:r>
            <a:r>
              <a:rPr lang="en-US" b="0" i="1" noProof="1"/>
              <a:t>digit</a:t>
            </a:r>
            <a:r>
              <a:rPr lang="en-US" b="0" noProof="1"/>
              <a:t> </a:t>
            </a:r>
            <a:r>
              <a:rPr lang="en-US" noProof="1">
                <a:latin typeface="Courier New" pitchFamily="49" charset="0"/>
              </a:rPr>
              <a:t>34</a:t>
            </a:r>
            <a:r>
              <a:rPr lang="en-US" b="0" i="1" noProof="1"/>
              <a:t> </a:t>
            </a:r>
            <a:r>
              <a:rPr lang="en-US" b="0" noProof="1">
                <a:sym typeface="Symbol" pitchFamily="18" charset="2"/>
              </a:rPr>
              <a:t></a:t>
            </a:r>
            <a:r>
              <a:rPr lang="en-US" b="0" noProof="1"/>
              <a:t> </a:t>
            </a:r>
            <a:r>
              <a:rPr lang="en-US" noProof="1">
                <a:latin typeface="Courier New" pitchFamily="49" charset="0"/>
              </a:rPr>
              <a:t>234</a:t>
            </a:r>
            <a:endParaRPr lang="en-US" b="0" noProof="1"/>
          </a:p>
          <a:p>
            <a:r>
              <a:rPr lang="en-US" sz="2800"/>
              <a:t>A </a:t>
            </a:r>
            <a:r>
              <a:rPr lang="en-US" sz="2800" u="sng"/>
              <a:t>parse tree</a:t>
            </a:r>
            <a:r>
              <a:rPr lang="en-US" sz="2800"/>
              <a:t> better expresses the structure inherent in a derivation.</a:t>
            </a:r>
          </a:p>
          <a:p>
            <a:r>
              <a:rPr lang="en-US" sz="2800"/>
              <a:t>Two sample parse trees on next slide.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19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1197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119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1197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1197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119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r>
              <a:rPr lang="en-US"/>
              <a:t>Chapter 4</a:t>
            </a:r>
          </a:p>
        </p:txBody>
      </p:sp>
      <p:sp>
        <p:nvSpPr>
          <p:cNvPr id="8" name="Footer Placeholder 2"/>
          <p:cNvSpPr>
            <a:spLocks noGrp="1"/>
          </p:cNvSpPr>
          <p:nvPr>
            <p:ph type="ftr" sz="quarter" idx="11"/>
          </p:nvPr>
        </p:nvSpPr>
        <p:spPr/>
        <p:txBody>
          <a:bodyPr/>
          <a:lstStyle/>
          <a:p>
            <a:r>
              <a:rPr lang="en-US"/>
              <a:t>K. Louden, Programming Languages</a:t>
            </a:r>
          </a:p>
        </p:txBody>
      </p:sp>
      <p:sp>
        <p:nvSpPr>
          <p:cNvPr id="9" name="Slide Number Placeholder 3"/>
          <p:cNvSpPr>
            <a:spLocks noGrp="1"/>
          </p:cNvSpPr>
          <p:nvPr>
            <p:ph type="sldNum" sz="quarter" idx="12"/>
          </p:nvPr>
        </p:nvSpPr>
        <p:spPr/>
        <p:txBody>
          <a:bodyPr/>
          <a:lstStyle/>
          <a:p>
            <a:fld id="{4621CBF6-D51A-4CDF-86FE-1A44989AAD5C}" type="slidenum">
              <a:rPr lang="en-US"/>
              <a:pPr/>
              <a:t>18</a:t>
            </a:fld>
            <a:endParaRPr lang="en-US"/>
          </a:p>
        </p:txBody>
      </p:sp>
      <p:graphicFrame>
        <p:nvGraphicFramePr>
          <p:cNvPr id="241664" name="Object 1024"/>
          <p:cNvGraphicFramePr>
            <a:graphicFrameLocks noChangeAspect="1"/>
          </p:cNvGraphicFramePr>
          <p:nvPr/>
        </p:nvGraphicFramePr>
        <p:xfrm>
          <a:off x="-457200" y="330200"/>
          <a:ext cx="4724400" cy="4318000"/>
        </p:xfrm>
        <a:graphic>
          <a:graphicData uri="http://schemas.openxmlformats.org/presentationml/2006/ole">
            <p:oleObj spid="_x0000_s241664" name="Drawing" r:id="rId3" imgW="3000858" imgH="2734011" progId="MSDraw.Drawing.8.1">
              <p:embed/>
            </p:oleObj>
          </a:graphicData>
        </a:graphic>
      </p:graphicFrame>
      <p:sp>
        <p:nvSpPr>
          <p:cNvPr id="212995" name="Text Box 3"/>
          <p:cNvSpPr txBox="1">
            <a:spLocks noChangeArrowheads="1"/>
          </p:cNvSpPr>
          <p:nvPr/>
        </p:nvSpPr>
        <p:spPr bwMode="auto">
          <a:xfrm>
            <a:off x="304800" y="152400"/>
            <a:ext cx="1793875" cy="457200"/>
          </a:xfrm>
          <a:prstGeom prst="rect">
            <a:avLst/>
          </a:prstGeom>
          <a:noFill/>
          <a:ln w="12700" cap="sq">
            <a:noFill/>
            <a:miter lim="800000"/>
            <a:headEnd type="none" w="sm" len="sm"/>
            <a:tailEnd type="none" w="sm" len="sm"/>
          </a:ln>
          <a:effectLst/>
        </p:spPr>
        <p:txBody>
          <a:bodyPr wrap="none">
            <a:spAutoFit/>
          </a:bodyPr>
          <a:lstStyle/>
          <a:p>
            <a:r>
              <a:rPr lang="en-US" sz="2400" b="1">
                <a:latin typeface="Arial" charset="0"/>
              </a:rPr>
              <a:t>Example 1:</a:t>
            </a:r>
          </a:p>
        </p:txBody>
      </p:sp>
      <p:grpSp>
        <p:nvGrpSpPr>
          <p:cNvPr id="212996" name="Group 4"/>
          <p:cNvGrpSpPr>
            <a:grpSpLocks/>
          </p:cNvGrpSpPr>
          <p:nvPr/>
        </p:nvGrpSpPr>
        <p:grpSpPr bwMode="auto">
          <a:xfrm>
            <a:off x="3195638" y="177800"/>
            <a:ext cx="6329362" cy="5997575"/>
            <a:chOff x="2013" y="112"/>
            <a:chExt cx="3987" cy="3778"/>
          </a:xfrm>
        </p:grpSpPr>
        <p:graphicFrame>
          <p:nvGraphicFramePr>
            <p:cNvPr id="241665" name="Object 1025"/>
            <p:cNvGraphicFramePr>
              <a:graphicFrameLocks noChangeAspect="1"/>
            </p:cNvGraphicFramePr>
            <p:nvPr/>
          </p:nvGraphicFramePr>
          <p:xfrm>
            <a:off x="2013" y="192"/>
            <a:ext cx="3987" cy="3698"/>
          </p:xfrm>
          <a:graphic>
            <a:graphicData uri="http://schemas.openxmlformats.org/presentationml/2006/ole">
              <p:oleObj spid="_x0000_s241665" name="Drawing" r:id="rId4" imgW="3829552" imgH="3553097" progId="MSDraw.Drawing.8.1">
                <p:embed/>
              </p:oleObj>
            </a:graphicData>
          </a:graphic>
        </p:graphicFrame>
        <p:sp>
          <p:nvSpPr>
            <p:cNvPr id="212998" name="Text Box 6"/>
            <p:cNvSpPr txBox="1">
              <a:spLocks noChangeArrowheads="1"/>
            </p:cNvSpPr>
            <p:nvPr/>
          </p:nvSpPr>
          <p:spPr bwMode="auto">
            <a:xfrm>
              <a:off x="2880" y="112"/>
              <a:ext cx="1130" cy="288"/>
            </a:xfrm>
            <a:prstGeom prst="rect">
              <a:avLst/>
            </a:prstGeom>
            <a:noFill/>
            <a:ln w="12700" cap="sq">
              <a:noFill/>
              <a:miter lim="800000"/>
              <a:headEnd type="none" w="sm" len="sm"/>
              <a:tailEnd type="none" w="sm" len="sm"/>
            </a:ln>
            <a:effectLst/>
          </p:spPr>
          <p:txBody>
            <a:bodyPr wrap="none">
              <a:spAutoFit/>
            </a:bodyPr>
            <a:lstStyle/>
            <a:p>
              <a:r>
                <a:rPr lang="en-US" sz="2400" b="1">
                  <a:latin typeface="Arial" charset="0"/>
                </a:rPr>
                <a:t>Example 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29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Chapter 4</a:t>
            </a:r>
          </a:p>
        </p:txBody>
      </p:sp>
      <p:sp>
        <p:nvSpPr>
          <p:cNvPr id="6" name="Footer Placeholder 4"/>
          <p:cNvSpPr>
            <a:spLocks noGrp="1"/>
          </p:cNvSpPr>
          <p:nvPr>
            <p:ph type="ftr" sz="quarter" idx="11"/>
          </p:nvPr>
        </p:nvSpPr>
        <p:spPr/>
        <p:txBody>
          <a:bodyPr/>
          <a:lstStyle/>
          <a:p>
            <a:r>
              <a:rPr lang="en-US"/>
              <a:t>K. Louden, Programming Languages</a:t>
            </a:r>
          </a:p>
        </p:txBody>
      </p:sp>
      <p:sp>
        <p:nvSpPr>
          <p:cNvPr id="7" name="Slide Number Placeholder 5"/>
          <p:cNvSpPr>
            <a:spLocks noGrp="1"/>
          </p:cNvSpPr>
          <p:nvPr>
            <p:ph type="sldNum" sz="quarter" idx="12"/>
          </p:nvPr>
        </p:nvSpPr>
        <p:spPr/>
        <p:txBody>
          <a:bodyPr/>
          <a:lstStyle/>
          <a:p>
            <a:fld id="{B59D6773-6338-46D0-8D95-645314F47877}" type="slidenum">
              <a:rPr lang="en-US"/>
              <a:pPr/>
              <a:t>19</a:t>
            </a:fld>
            <a:endParaRPr lang="en-US"/>
          </a:p>
        </p:txBody>
      </p:sp>
      <p:sp>
        <p:nvSpPr>
          <p:cNvPr id="214018" name="Rectangle 2"/>
          <p:cNvSpPr>
            <a:spLocks noGrp="1" noChangeArrowheads="1"/>
          </p:cNvSpPr>
          <p:nvPr>
            <p:ph type="title"/>
          </p:nvPr>
        </p:nvSpPr>
        <p:spPr/>
        <p:txBody>
          <a:bodyPr/>
          <a:lstStyle/>
          <a:p>
            <a:r>
              <a:rPr lang="en-US"/>
              <a:t>Notes on Parse Trees</a:t>
            </a:r>
          </a:p>
        </p:txBody>
      </p:sp>
      <p:sp>
        <p:nvSpPr>
          <p:cNvPr id="214019" name="Rectangle 3"/>
          <p:cNvSpPr>
            <a:spLocks noGrp="1" noChangeArrowheads="1"/>
          </p:cNvSpPr>
          <p:nvPr>
            <p:ph type="body" idx="1"/>
          </p:nvPr>
        </p:nvSpPr>
        <p:spPr/>
        <p:txBody>
          <a:bodyPr/>
          <a:lstStyle/>
          <a:p>
            <a:r>
              <a:rPr lang="en-US" sz="2800"/>
              <a:t>Leaves are tokens, interior nodes are nonterminals, the root node is the start symbol.</a:t>
            </a:r>
          </a:p>
          <a:p>
            <a:r>
              <a:rPr lang="en-US" sz="2800"/>
              <a:t>Every replacement in a derivation using a grammar rule </a:t>
            </a:r>
            <a:r>
              <a:rPr lang="en-US" sz="2800" i="1"/>
              <a:t>A</a:t>
            </a:r>
            <a:r>
              <a:rPr lang="en-US" sz="2800"/>
              <a:t> </a:t>
            </a:r>
            <a:r>
              <a:rPr lang="en-US" sz="2800">
                <a:sym typeface="Symbol" pitchFamily="18" charset="2"/>
              </a:rPr>
              <a:t> </a:t>
            </a:r>
            <a:r>
              <a:rPr lang="en-US" sz="2800" i="1">
                <a:sym typeface="Symbol" pitchFamily="18" charset="2"/>
              </a:rPr>
              <a:t>xyz…</a:t>
            </a:r>
            <a:r>
              <a:rPr lang="en-US" sz="2800">
                <a:sym typeface="Symbol" pitchFamily="18" charset="2"/>
              </a:rPr>
              <a:t> corresponds to the creation of children at the node labeled </a:t>
            </a:r>
            <a:r>
              <a:rPr lang="en-US" sz="2800" i="1">
                <a:sym typeface="Symbol" pitchFamily="18" charset="2"/>
              </a:rPr>
              <a:t>A</a:t>
            </a:r>
            <a:r>
              <a:rPr lang="en-US" sz="2800">
                <a:sym typeface="Symbol" pitchFamily="18" charset="2"/>
              </a:rPr>
              <a:t>:</a:t>
            </a:r>
            <a:endParaRPr lang="en-US" sz="2800"/>
          </a:p>
        </p:txBody>
      </p:sp>
      <p:graphicFrame>
        <p:nvGraphicFramePr>
          <p:cNvPr id="242688" name="Object 0"/>
          <p:cNvGraphicFramePr>
            <a:graphicFrameLocks noChangeAspect="1"/>
          </p:cNvGraphicFramePr>
          <p:nvPr/>
        </p:nvGraphicFramePr>
        <p:xfrm>
          <a:off x="2514600" y="3705225"/>
          <a:ext cx="4572000" cy="3152775"/>
        </p:xfrm>
        <a:graphic>
          <a:graphicData uri="http://schemas.openxmlformats.org/presentationml/2006/ole">
            <p:oleObj spid="_x0000_s242688" name="Drawing" r:id="rId3" imgW="2353146" imgH="1629164" progId="MSDraw.Drawing.8.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40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40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2426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4B5FDCBA-2A5C-4B52-9FD8-20F10004EC17}" type="slidenum">
              <a:rPr lang="en-US"/>
              <a:pPr/>
              <a:t>2</a:t>
            </a:fld>
            <a:endParaRPr lang="en-US"/>
          </a:p>
        </p:txBody>
      </p:sp>
      <p:sp>
        <p:nvSpPr>
          <p:cNvPr id="197634" name="Rectangle 2"/>
          <p:cNvSpPr>
            <a:spLocks noGrp="1" noChangeArrowheads="1"/>
          </p:cNvSpPr>
          <p:nvPr>
            <p:ph type="title"/>
          </p:nvPr>
        </p:nvSpPr>
        <p:spPr>
          <a:xfrm>
            <a:off x="685800" y="-76200"/>
            <a:ext cx="7772400" cy="1143000"/>
          </a:xfrm>
        </p:spPr>
        <p:txBody>
          <a:bodyPr/>
          <a:lstStyle/>
          <a:p>
            <a:r>
              <a:rPr lang="en-US"/>
              <a:t>Introduction</a:t>
            </a:r>
          </a:p>
        </p:txBody>
      </p:sp>
      <p:sp>
        <p:nvSpPr>
          <p:cNvPr id="197635" name="Rectangle 3"/>
          <p:cNvSpPr>
            <a:spLocks noGrp="1" noChangeArrowheads="1"/>
          </p:cNvSpPr>
          <p:nvPr>
            <p:ph type="body" idx="1"/>
          </p:nvPr>
        </p:nvSpPr>
        <p:spPr>
          <a:xfrm>
            <a:off x="685800" y="1143000"/>
            <a:ext cx="7772400" cy="4800600"/>
          </a:xfrm>
        </p:spPr>
        <p:txBody>
          <a:bodyPr/>
          <a:lstStyle/>
          <a:p>
            <a:pPr>
              <a:lnSpc>
                <a:spcPct val="90000"/>
              </a:lnSpc>
            </a:pPr>
            <a:r>
              <a:rPr lang="en-US" sz="2400"/>
              <a:t>Syntax is the </a:t>
            </a:r>
            <a:r>
              <a:rPr lang="en-US" sz="2400" i="1"/>
              <a:t>structure</a:t>
            </a:r>
            <a:r>
              <a:rPr lang="en-US" sz="2400"/>
              <a:t> of a language, i.e., the form that each program or source code file must take.</a:t>
            </a:r>
          </a:p>
          <a:p>
            <a:pPr>
              <a:lnSpc>
                <a:spcPct val="90000"/>
              </a:lnSpc>
            </a:pPr>
            <a:r>
              <a:rPr lang="en-US" sz="2400"/>
              <a:t>Since the early 1960s, syntax has been given as a set of </a:t>
            </a:r>
            <a:r>
              <a:rPr lang="en-US" sz="2400" i="1"/>
              <a:t>grammar rules </a:t>
            </a:r>
            <a:r>
              <a:rPr lang="en-US" sz="2400"/>
              <a:t>in a form developed by Noam Chomsky, John Backus, and Peter Naur. (Context-free grammar, Backus Naur Form [BNF].)</a:t>
            </a:r>
          </a:p>
          <a:p>
            <a:pPr>
              <a:lnSpc>
                <a:spcPct val="90000"/>
              </a:lnSpc>
            </a:pPr>
            <a:r>
              <a:rPr lang="en-US" sz="2400"/>
              <a:t>Syntax includes the definition of the words, or </a:t>
            </a:r>
            <a:r>
              <a:rPr lang="en-US" sz="2400" i="1"/>
              <a:t>tokens</a:t>
            </a:r>
            <a:r>
              <a:rPr lang="en-US" sz="2400"/>
              <a:t>, of the language, which can be called its </a:t>
            </a:r>
            <a:r>
              <a:rPr lang="en-US" sz="2400" i="1"/>
              <a:t>lexical structure</a:t>
            </a:r>
            <a:r>
              <a:rPr lang="en-US" sz="2400"/>
              <a:t>.</a:t>
            </a:r>
          </a:p>
          <a:p>
            <a:pPr>
              <a:lnSpc>
                <a:spcPct val="90000"/>
              </a:lnSpc>
            </a:pPr>
            <a:r>
              <a:rPr lang="en-US" sz="2400"/>
              <a:t>Both lexical and syntactic structure have precise mathematical definitions that every computer scientist should know.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76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76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76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76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t>Chapter 4</a:t>
            </a:r>
          </a:p>
        </p:txBody>
      </p:sp>
      <p:sp>
        <p:nvSpPr>
          <p:cNvPr id="7" name="Footer Placeholder 4"/>
          <p:cNvSpPr>
            <a:spLocks noGrp="1"/>
          </p:cNvSpPr>
          <p:nvPr>
            <p:ph type="ftr" sz="quarter" idx="11"/>
          </p:nvPr>
        </p:nvSpPr>
        <p:spPr/>
        <p:txBody>
          <a:bodyPr/>
          <a:lstStyle/>
          <a:p>
            <a:r>
              <a:rPr lang="en-US"/>
              <a:t>K. Louden, Programming Languages</a:t>
            </a:r>
          </a:p>
        </p:txBody>
      </p:sp>
      <p:sp>
        <p:nvSpPr>
          <p:cNvPr id="8" name="Slide Number Placeholder 5"/>
          <p:cNvSpPr>
            <a:spLocks noGrp="1"/>
          </p:cNvSpPr>
          <p:nvPr>
            <p:ph type="sldNum" sz="quarter" idx="12"/>
          </p:nvPr>
        </p:nvSpPr>
        <p:spPr/>
        <p:txBody>
          <a:bodyPr/>
          <a:lstStyle/>
          <a:p>
            <a:fld id="{C97FC07F-0A85-498D-BDEE-BADAA32D185A}" type="slidenum">
              <a:rPr lang="en-US"/>
              <a:pPr/>
              <a:t>20</a:t>
            </a:fld>
            <a:endParaRPr lang="en-US"/>
          </a:p>
        </p:txBody>
      </p:sp>
      <p:sp>
        <p:nvSpPr>
          <p:cNvPr id="237570" name="Rectangle 1026"/>
          <p:cNvSpPr>
            <a:spLocks noGrp="1" noChangeArrowheads="1"/>
          </p:cNvSpPr>
          <p:nvPr>
            <p:ph type="title"/>
          </p:nvPr>
        </p:nvSpPr>
        <p:spPr/>
        <p:txBody>
          <a:bodyPr/>
          <a:lstStyle/>
          <a:p>
            <a:r>
              <a:rPr lang="en-US"/>
              <a:t>Abstract Syntax Trees</a:t>
            </a:r>
          </a:p>
        </p:txBody>
      </p:sp>
      <p:sp>
        <p:nvSpPr>
          <p:cNvPr id="237571" name="Rectangle 1027"/>
          <p:cNvSpPr>
            <a:spLocks noGrp="1" noChangeArrowheads="1"/>
          </p:cNvSpPr>
          <p:nvPr>
            <p:ph type="body" idx="1"/>
          </p:nvPr>
        </p:nvSpPr>
        <p:spPr>
          <a:xfrm>
            <a:off x="685800" y="1295400"/>
            <a:ext cx="7772400" cy="1600200"/>
          </a:xfrm>
        </p:spPr>
        <p:txBody>
          <a:bodyPr/>
          <a:lstStyle/>
          <a:p>
            <a:r>
              <a:rPr lang="en-US"/>
              <a:t>Parse trees are still too detailed in their structure, since every step in a derivation is expressed as nodes:</a:t>
            </a:r>
          </a:p>
        </p:txBody>
      </p:sp>
      <p:graphicFrame>
        <p:nvGraphicFramePr>
          <p:cNvPr id="243712" name="Object 1024"/>
          <p:cNvGraphicFramePr>
            <a:graphicFrameLocks noChangeAspect="1"/>
          </p:cNvGraphicFramePr>
          <p:nvPr/>
        </p:nvGraphicFramePr>
        <p:xfrm>
          <a:off x="5715000" y="2439988"/>
          <a:ext cx="2598738" cy="4265612"/>
        </p:xfrm>
        <a:graphic>
          <a:graphicData uri="http://schemas.openxmlformats.org/presentationml/2006/ole">
            <p:oleObj spid="_x0000_s243712" name="Drawing" r:id="rId3" imgW="1238707" imgH="2038887" progId="MSDraw.Drawing.8.1">
              <p:embed/>
            </p:oleObj>
          </a:graphicData>
        </a:graphic>
      </p:graphicFrame>
      <p:sp>
        <p:nvSpPr>
          <p:cNvPr id="237573" name="Rectangle 1029"/>
          <p:cNvSpPr>
            <a:spLocks noChangeArrowheads="1"/>
          </p:cNvSpPr>
          <p:nvPr/>
        </p:nvSpPr>
        <p:spPr bwMode="auto">
          <a:xfrm>
            <a:off x="685800" y="2971800"/>
            <a:ext cx="7772400" cy="3124200"/>
          </a:xfrm>
          <a:prstGeom prst="rect">
            <a:avLst/>
          </a:prstGeom>
          <a:noFill/>
          <a:ln w="9525">
            <a:noFill/>
            <a:miter lim="800000"/>
            <a:headEnd/>
            <a:tailEnd/>
          </a:ln>
          <a:effectLst/>
        </p:spPr>
        <p:txBody>
          <a:bodyPr lIns="92075" tIns="46038" rIns="92075" bIns="46038"/>
          <a:lstStyle/>
          <a:p>
            <a:pPr marL="342900" indent="-342900">
              <a:spcBef>
                <a:spcPct val="20000"/>
              </a:spcBef>
              <a:buClr>
                <a:schemeClr val="accent2"/>
              </a:buClr>
              <a:buSzPct val="80000"/>
              <a:buFont typeface="Wingdings" pitchFamily="2" charset="2"/>
              <a:buChar char="l"/>
            </a:pPr>
            <a:r>
              <a:rPr lang="en-US" sz="3200" b="1">
                <a:latin typeface="Arial" charset="0"/>
              </a:rPr>
              <a:t>We would really like this</a:t>
            </a:r>
            <a:br>
              <a:rPr lang="en-US" sz="3200" b="1">
                <a:latin typeface="Arial" charset="0"/>
              </a:rPr>
            </a:br>
            <a:r>
              <a:rPr lang="en-US" sz="3200" b="1">
                <a:latin typeface="Arial" charset="0"/>
              </a:rPr>
              <a:t>to be just a “2” node.</a:t>
            </a:r>
          </a:p>
          <a:p>
            <a:pPr marL="342900" indent="-342900">
              <a:spcBef>
                <a:spcPct val="20000"/>
              </a:spcBef>
              <a:buClr>
                <a:schemeClr val="accent2"/>
              </a:buClr>
              <a:buSzPct val="80000"/>
              <a:buFont typeface="Wingdings" pitchFamily="2" charset="2"/>
              <a:buChar char="l"/>
            </a:pPr>
            <a:r>
              <a:rPr lang="en-US" sz="3200" b="1">
                <a:latin typeface="Arial" charset="0"/>
              </a:rPr>
              <a:t>An (abstract) syntax tree</a:t>
            </a:r>
            <a:br>
              <a:rPr lang="en-US" sz="3200" b="1">
                <a:latin typeface="Arial" charset="0"/>
              </a:rPr>
            </a:br>
            <a:r>
              <a:rPr lang="en-US" sz="3200" b="1">
                <a:latin typeface="Arial" charset="0"/>
              </a:rPr>
              <a:t>condenses a parse tree</a:t>
            </a:r>
            <a:br>
              <a:rPr lang="en-US" sz="3200" b="1">
                <a:latin typeface="Arial" charset="0"/>
              </a:rPr>
            </a:br>
            <a:r>
              <a:rPr lang="en-US" sz="3200" b="1">
                <a:latin typeface="Arial" charset="0"/>
              </a:rPr>
              <a:t>to its essential structure,</a:t>
            </a:r>
            <a:br>
              <a:rPr lang="en-US" sz="3200" b="1">
                <a:latin typeface="Arial" charset="0"/>
              </a:rPr>
            </a:br>
            <a:r>
              <a:rPr lang="en-US" sz="3200" b="1">
                <a:latin typeface="Arial" charset="0"/>
              </a:rPr>
              <a:t>removing such “cascades.”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75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437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757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757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1" grpId="0" build="p" autoUpdateAnimBg="0"/>
      <p:bldP spid="23757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1"/>
          <p:cNvSpPr>
            <a:spLocks noGrp="1"/>
          </p:cNvSpPr>
          <p:nvPr>
            <p:ph type="dt" sz="half" idx="10"/>
          </p:nvPr>
        </p:nvSpPr>
        <p:spPr/>
        <p:txBody>
          <a:bodyPr/>
          <a:lstStyle/>
          <a:p>
            <a:r>
              <a:rPr lang="en-US"/>
              <a:t>Chapter 4</a:t>
            </a:r>
          </a:p>
        </p:txBody>
      </p:sp>
      <p:sp>
        <p:nvSpPr>
          <p:cNvPr id="10" name="Footer Placeholder 2"/>
          <p:cNvSpPr>
            <a:spLocks noGrp="1"/>
          </p:cNvSpPr>
          <p:nvPr>
            <p:ph type="ftr" sz="quarter" idx="11"/>
          </p:nvPr>
        </p:nvSpPr>
        <p:spPr/>
        <p:txBody>
          <a:bodyPr/>
          <a:lstStyle/>
          <a:p>
            <a:r>
              <a:rPr lang="en-US"/>
              <a:t>K. Louden, Programming Languages</a:t>
            </a:r>
          </a:p>
        </p:txBody>
      </p:sp>
      <p:sp>
        <p:nvSpPr>
          <p:cNvPr id="11" name="Slide Number Placeholder 3"/>
          <p:cNvSpPr>
            <a:spLocks noGrp="1"/>
          </p:cNvSpPr>
          <p:nvPr>
            <p:ph type="sldNum" sz="quarter" idx="12"/>
          </p:nvPr>
        </p:nvSpPr>
        <p:spPr/>
        <p:txBody>
          <a:bodyPr/>
          <a:lstStyle/>
          <a:p>
            <a:fld id="{4EBB59CB-2500-49B6-97FC-610910B0FA58}" type="slidenum">
              <a:rPr lang="en-US"/>
              <a:pPr/>
              <a:t>21</a:t>
            </a:fld>
            <a:endParaRPr lang="en-US"/>
          </a:p>
        </p:txBody>
      </p:sp>
      <p:grpSp>
        <p:nvGrpSpPr>
          <p:cNvPr id="216066" name="Group 2"/>
          <p:cNvGrpSpPr>
            <a:grpSpLocks/>
          </p:cNvGrpSpPr>
          <p:nvPr/>
        </p:nvGrpSpPr>
        <p:grpSpPr bwMode="auto">
          <a:xfrm>
            <a:off x="228600" y="711200"/>
            <a:ext cx="3290888" cy="3167063"/>
            <a:chOff x="144" y="448"/>
            <a:chExt cx="2073" cy="1995"/>
          </a:xfrm>
        </p:grpSpPr>
        <p:graphicFrame>
          <p:nvGraphicFramePr>
            <p:cNvPr id="244737" name="Object 1"/>
            <p:cNvGraphicFramePr>
              <a:graphicFrameLocks noChangeAspect="1"/>
            </p:cNvGraphicFramePr>
            <p:nvPr/>
          </p:nvGraphicFramePr>
          <p:xfrm>
            <a:off x="144" y="816"/>
            <a:ext cx="2073" cy="1627"/>
          </p:xfrm>
          <a:graphic>
            <a:graphicData uri="http://schemas.openxmlformats.org/presentationml/2006/ole">
              <p:oleObj spid="_x0000_s244737" name="Drawing" r:id="rId3" imgW="2086187" imgH="1638533" progId="MSDraw.Drawing.8.1">
                <p:embed/>
              </p:oleObj>
            </a:graphicData>
          </a:graphic>
        </p:graphicFrame>
        <p:sp>
          <p:nvSpPr>
            <p:cNvPr id="216068" name="Text Box 4"/>
            <p:cNvSpPr txBox="1">
              <a:spLocks noChangeArrowheads="1"/>
            </p:cNvSpPr>
            <p:nvPr/>
          </p:nvSpPr>
          <p:spPr bwMode="auto">
            <a:xfrm>
              <a:off x="192" y="448"/>
              <a:ext cx="1300" cy="327"/>
            </a:xfrm>
            <a:prstGeom prst="rect">
              <a:avLst/>
            </a:prstGeom>
            <a:noFill/>
            <a:ln w="12700" cap="sq">
              <a:noFill/>
              <a:miter lim="800000"/>
              <a:headEnd type="none" w="sm" len="sm"/>
              <a:tailEnd type="none" w="sm" len="sm"/>
            </a:ln>
            <a:effectLst/>
          </p:spPr>
          <p:txBody>
            <a:bodyPr wrap="none">
              <a:spAutoFit/>
            </a:bodyPr>
            <a:lstStyle/>
            <a:p>
              <a:r>
                <a:rPr lang="en-US" sz="2800" b="1">
                  <a:latin typeface="Arial" charset="0"/>
                </a:rPr>
                <a:t>Example 1:</a:t>
              </a:r>
            </a:p>
          </p:txBody>
        </p:sp>
      </p:grpSp>
      <p:grpSp>
        <p:nvGrpSpPr>
          <p:cNvPr id="216069" name="Group 5"/>
          <p:cNvGrpSpPr>
            <a:grpSpLocks/>
          </p:cNvGrpSpPr>
          <p:nvPr/>
        </p:nvGrpSpPr>
        <p:grpSpPr bwMode="auto">
          <a:xfrm>
            <a:off x="3829050" y="711200"/>
            <a:ext cx="5314950" cy="3748088"/>
            <a:chOff x="2412" y="448"/>
            <a:chExt cx="3348" cy="2361"/>
          </a:xfrm>
        </p:grpSpPr>
        <p:graphicFrame>
          <p:nvGraphicFramePr>
            <p:cNvPr id="244736" name="Object 0"/>
            <p:cNvGraphicFramePr>
              <a:graphicFrameLocks noChangeAspect="1"/>
            </p:cNvGraphicFramePr>
            <p:nvPr/>
          </p:nvGraphicFramePr>
          <p:xfrm>
            <a:off x="2412" y="816"/>
            <a:ext cx="3348" cy="1993"/>
          </p:xfrm>
          <a:graphic>
            <a:graphicData uri="http://schemas.openxmlformats.org/presentationml/2006/ole">
              <p:oleObj spid="_x0000_s244736" name="Drawing" r:id="rId4" imgW="2848412" imgH="1676730" progId="MSDraw.Drawing.8.1">
                <p:embed/>
              </p:oleObj>
            </a:graphicData>
          </a:graphic>
        </p:graphicFrame>
        <p:sp>
          <p:nvSpPr>
            <p:cNvPr id="216071" name="Text Box 7"/>
            <p:cNvSpPr txBox="1">
              <a:spLocks noChangeArrowheads="1"/>
            </p:cNvSpPr>
            <p:nvPr/>
          </p:nvSpPr>
          <p:spPr bwMode="auto">
            <a:xfrm>
              <a:off x="2880" y="448"/>
              <a:ext cx="1300" cy="327"/>
            </a:xfrm>
            <a:prstGeom prst="rect">
              <a:avLst/>
            </a:prstGeom>
            <a:noFill/>
            <a:ln w="12700" cap="sq">
              <a:noFill/>
              <a:miter lim="800000"/>
              <a:headEnd type="none" w="sm" len="sm"/>
              <a:tailEnd type="none" w="sm" len="sm"/>
            </a:ln>
            <a:effectLst/>
          </p:spPr>
          <p:txBody>
            <a:bodyPr wrap="none">
              <a:spAutoFit/>
            </a:bodyPr>
            <a:lstStyle/>
            <a:p>
              <a:r>
                <a:rPr lang="en-US" sz="2800" b="1">
                  <a:latin typeface="Arial" charset="0"/>
                </a:rPr>
                <a:t>Example 2:</a:t>
              </a:r>
            </a:p>
          </p:txBody>
        </p:sp>
      </p:grpSp>
      <p:sp>
        <p:nvSpPr>
          <p:cNvPr id="216072" name="Text Box 8"/>
          <p:cNvSpPr txBox="1">
            <a:spLocks noChangeArrowheads="1"/>
          </p:cNvSpPr>
          <p:nvPr/>
        </p:nvSpPr>
        <p:spPr bwMode="auto">
          <a:xfrm>
            <a:off x="685800" y="4724400"/>
            <a:ext cx="7391400" cy="946150"/>
          </a:xfrm>
          <a:prstGeom prst="rect">
            <a:avLst/>
          </a:prstGeom>
          <a:noFill/>
          <a:ln w="12700" cap="sq">
            <a:noFill/>
            <a:miter lim="800000"/>
            <a:headEnd type="none" w="sm" len="sm"/>
            <a:tailEnd type="none" w="sm" len="sm"/>
          </a:ln>
          <a:effectLst/>
        </p:spPr>
        <p:txBody>
          <a:bodyPr>
            <a:spAutoFit/>
          </a:bodyPr>
          <a:lstStyle/>
          <a:p>
            <a:r>
              <a:rPr lang="en-US" sz="2800" b="1">
                <a:latin typeface="Arial" charset="0"/>
              </a:rPr>
              <a:t>Note how much more compact -- even parentheses have disappeared!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60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607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72"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4707C6FC-F124-4CB6-81C7-CE5A4B2B9EFE}" type="slidenum">
              <a:rPr lang="en-US"/>
              <a:pPr/>
              <a:t>22</a:t>
            </a:fld>
            <a:endParaRPr lang="en-US"/>
          </a:p>
        </p:txBody>
      </p:sp>
      <p:sp>
        <p:nvSpPr>
          <p:cNvPr id="217090" name="Rectangle 2"/>
          <p:cNvSpPr>
            <a:spLocks noGrp="1" noChangeArrowheads="1"/>
          </p:cNvSpPr>
          <p:nvPr>
            <p:ph type="title"/>
          </p:nvPr>
        </p:nvSpPr>
        <p:spPr>
          <a:xfrm>
            <a:off x="685800" y="457200"/>
            <a:ext cx="7772400" cy="2133600"/>
          </a:xfrm>
        </p:spPr>
        <p:txBody>
          <a:bodyPr/>
          <a:lstStyle/>
          <a:p>
            <a:r>
              <a:rPr lang="en-US"/>
              <a:t>Principle of syntax-directed semantics (or semantics-based syntax):</a:t>
            </a:r>
          </a:p>
        </p:txBody>
      </p:sp>
      <p:sp>
        <p:nvSpPr>
          <p:cNvPr id="217091" name="Rectangle 3"/>
          <p:cNvSpPr>
            <a:spLocks noGrp="1" noChangeArrowheads="1"/>
          </p:cNvSpPr>
          <p:nvPr>
            <p:ph type="body" idx="1"/>
          </p:nvPr>
        </p:nvSpPr>
        <p:spPr>
          <a:xfrm>
            <a:off x="685800" y="2971800"/>
            <a:ext cx="7772400" cy="2362200"/>
          </a:xfrm>
        </p:spPr>
        <p:txBody>
          <a:bodyPr/>
          <a:lstStyle/>
          <a:p>
            <a:r>
              <a:rPr lang="en-US"/>
              <a:t>The parse tree and the abstract syntax tree must have a structure that corresponds to the computation to be performed.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70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2"/>
          <p:cNvSpPr>
            <a:spLocks noGrp="1"/>
          </p:cNvSpPr>
          <p:nvPr>
            <p:ph type="dt" sz="half" idx="10"/>
          </p:nvPr>
        </p:nvSpPr>
        <p:spPr/>
        <p:txBody>
          <a:bodyPr/>
          <a:lstStyle/>
          <a:p>
            <a:r>
              <a:rPr lang="en-US"/>
              <a:t>Chapter 4</a:t>
            </a:r>
          </a:p>
        </p:txBody>
      </p:sp>
      <p:sp>
        <p:nvSpPr>
          <p:cNvPr id="10" name="Footer Placeholder 3"/>
          <p:cNvSpPr>
            <a:spLocks noGrp="1"/>
          </p:cNvSpPr>
          <p:nvPr>
            <p:ph type="ftr" sz="quarter" idx="11"/>
          </p:nvPr>
        </p:nvSpPr>
        <p:spPr/>
        <p:txBody>
          <a:bodyPr/>
          <a:lstStyle/>
          <a:p>
            <a:r>
              <a:rPr lang="en-US"/>
              <a:t>K. Louden, Programming Languages</a:t>
            </a:r>
          </a:p>
        </p:txBody>
      </p:sp>
      <p:sp>
        <p:nvSpPr>
          <p:cNvPr id="11" name="Slide Number Placeholder 4"/>
          <p:cNvSpPr>
            <a:spLocks noGrp="1"/>
          </p:cNvSpPr>
          <p:nvPr>
            <p:ph type="sldNum" sz="quarter" idx="12"/>
          </p:nvPr>
        </p:nvSpPr>
        <p:spPr/>
        <p:txBody>
          <a:bodyPr/>
          <a:lstStyle/>
          <a:p>
            <a:fld id="{0308BCA8-F88D-4C7A-B52C-5D4BA746C8A8}" type="slidenum">
              <a:rPr lang="en-US"/>
              <a:pPr/>
              <a:t>23</a:t>
            </a:fld>
            <a:endParaRPr lang="en-US"/>
          </a:p>
        </p:txBody>
      </p:sp>
      <p:sp>
        <p:nvSpPr>
          <p:cNvPr id="218114" name="Rectangle 2"/>
          <p:cNvSpPr>
            <a:spLocks noGrp="1" noChangeArrowheads="1"/>
          </p:cNvSpPr>
          <p:nvPr>
            <p:ph type="title"/>
          </p:nvPr>
        </p:nvSpPr>
        <p:spPr/>
        <p:txBody>
          <a:bodyPr/>
          <a:lstStyle/>
          <a:p>
            <a:r>
              <a:rPr lang="en-US"/>
              <a:t>Example 1:</a:t>
            </a:r>
          </a:p>
        </p:txBody>
      </p:sp>
      <p:grpSp>
        <p:nvGrpSpPr>
          <p:cNvPr id="218115" name="Group 3"/>
          <p:cNvGrpSpPr>
            <a:grpSpLocks/>
          </p:cNvGrpSpPr>
          <p:nvPr/>
        </p:nvGrpSpPr>
        <p:grpSpPr bwMode="auto">
          <a:xfrm>
            <a:off x="-228600" y="1371600"/>
            <a:ext cx="5367338" cy="4876800"/>
            <a:chOff x="-144" y="864"/>
            <a:chExt cx="3381" cy="3072"/>
          </a:xfrm>
        </p:grpSpPr>
        <p:graphicFrame>
          <p:nvGraphicFramePr>
            <p:cNvPr id="245761" name="Object 1"/>
            <p:cNvGraphicFramePr>
              <a:graphicFrameLocks noChangeAspect="1"/>
            </p:cNvGraphicFramePr>
            <p:nvPr/>
          </p:nvGraphicFramePr>
          <p:xfrm>
            <a:off x="-144" y="1218"/>
            <a:ext cx="3381" cy="2718"/>
          </p:xfrm>
          <a:graphic>
            <a:graphicData uri="http://schemas.openxmlformats.org/presentationml/2006/ole">
              <p:oleObj spid="_x0000_s245761" name="Drawing" r:id="rId3" imgW="3400755" imgH="2734011" progId="MSDraw.Drawing.8.1">
                <p:embed/>
              </p:oleObj>
            </a:graphicData>
          </a:graphic>
        </p:graphicFrame>
        <p:sp>
          <p:nvSpPr>
            <p:cNvPr id="218117" name="Text Box 5"/>
            <p:cNvSpPr txBox="1">
              <a:spLocks noChangeArrowheads="1"/>
            </p:cNvSpPr>
            <p:nvPr/>
          </p:nvSpPr>
          <p:spPr bwMode="auto">
            <a:xfrm>
              <a:off x="384" y="864"/>
              <a:ext cx="1046" cy="288"/>
            </a:xfrm>
            <a:prstGeom prst="rect">
              <a:avLst/>
            </a:prstGeom>
            <a:noFill/>
            <a:ln w="12700" cap="sq">
              <a:noFill/>
              <a:miter lim="800000"/>
              <a:headEnd type="none" w="sm" len="sm"/>
              <a:tailEnd type="none" w="sm" len="sm"/>
            </a:ln>
            <a:effectLst/>
          </p:spPr>
          <p:txBody>
            <a:bodyPr wrap="none">
              <a:spAutoFit/>
            </a:bodyPr>
            <a:lstStyle/>
            <a:p>
              <a:r>
                <a:rPr lang="en-US" sz="2400" b="1">
                  <a:latin typeface="Arial" charset="0"/>
                </a:rPr>
                <a:t>Parse tree</a:t>
              </a:r>
            </a:p>
          </p:txBody>
        </p:sp>
      </p:grpSp>
      <p:grpSp>
        <p:nvGrpSpPr>
          <p:cNvPr id="218118" name="Group 6"/>
          <p:cNvGrpSpPr>
            <a:grpSpLocks/>
          </p:cNvGrpSpPr>
          <p:nvPr/>
        </p:nvGrpSpPr>
        <p:grpSpPr bwMode="auto">
          <a:xfrm>
            <a:off x="5167313" y="1371600"/>
            <a:ext cx="3679825" cy="3983038"/>
            <a:chOff x="3255" y="864"/>
            <a:chExt cx="2318" cy="2509"/>
          </a:xfrm>
        </p:grpSpPr>
        <p:graphicFrame>
          <p:nvGraphicFramePr>
            <p:cNvPr id="245760" name="Object 0"/>
            <p:cNvGraphicFramePr>
              <a:graphicFrameLocks noChangeAspect="1"/>
            </p:cNvGraphicFramePr>
            <p:nvPr/>
          </p:nvGraphicFramePr>
          <p:xfrm>
            <a:off x="3255" y="1300"/>
            <a:ext cx="2318" cy="2073"/>
          </p:xfrm>
          <a:graphic>
            <a:graphicData uri="http://schemas.openxmlformats.org/presentationml/2006/ole">
              <p:oleObj spid="_x0000_s245760" name="Drawing" r:id="rId4" imgW="2334000" imgH="2086454" progId="MSDraw.Drawing.8.1">
                <p:embed/>
              </p:oleObj>
            </a:graphicData>
          </a:graphic>
        </p:graphicFrame>
        <p:sp>
          <p:nvSpPr>
            <p:cNvPr id="218120" name="Text Box 8"/>
            <p:cNvSpPr txBox="1">
              <a:spLocks noChangeArrowheads="1"/>
            </p:cNvSpPr>
            <p:nvPr/>
          </p:nvSpPr>
          <p:spPr bwMode="auto">
            <a:xfrm>
              <a:off x="3274" y="864"/>
              <a:ext cx="1964" cy="288"/>
            </a:xfrm>
            <a:prstGeom prst="rect">
              <a:avLst/>
            </a:prstGeom>
            <a:noFill/>
            <a:ln w="12700" cap="sq">
              <a:noFill/>
              <a:miter lim="800000"/>
              <a:headEnd type="none" w="sm" len="sm"/>
              <a:tailEnd type="none" w="sm" len="sm"/>
            </a:ln>
            <a:effectLst/>
          </p:spPr>
          <p:txBody>
            <a:bodyPr wrap="none">
              <a:spAutoFit/>
            </a:bodyPr>
            <a:lstStyle/>
            <a:p>
              <a:r>
                <a:rPr lang="en-US" sz="2400" b="1">
                  <a:latin typeface="Arial" charset="0"/>
                </a:rPr>
                <a:t>Abstract syntax tree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81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18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2"/>
          <p:cNvSpPr>
            <a:spLocks noGrp="1"/>
          </p:cNvSpPr>
          <p:nvPr>
            <p:ph type="dt" sz="half" idx="10"/>
          </p:nvPr>
        </p:nvSpPr>
        <p:spPr/>
        <p:txBody>
          <a:bodyPr/>
          <a:lstStyle/>
          <a:p>
            <a:r>
              <a:rPr lang="en-US"/>
              <a:t>Chapter 4</a:t>
            </a:r>
          </a:p>
        </p:txBody>
      </p:sp>
      <p:sp>
        <p:nvSpPr>
          <p:cNvPr id="10" name="Footer Placeholder 3"/>
          <p:cNvSpPr>
            <a:spLocks noGrp="1"/>
          </p:cNvSpPr>
          <p:nvPr>
            <p:ph type="ftr" sz="quarter" idx="11"/>
          </p:nvPr>
        </p:nvSpPr>
        <p:spPr/>
        <p:txBody>
          <a:bodyPr/>
          <a:lstStyle/>
          <a:p>
            <a:r>
              <a:rPr lang="en-US"/>
              <a:t>K. Louden, Programming Languages</a:t>
            </a:r>
          </a:p>
        </p:txBody>
      </p:sp>
      <p:sp>
        <p:nvSpPr>
          <p:cNvPr id="11" name="Slide Number Placeholder 4"/>
          <p:cNvSpPr>
            <a:spLocks noGrp="1"/>
          </p:cNvSpPr>
          <p:nvPr>
            <p:ph type="sldNum" sz="quarter" idx="12"/>
          </p:nvPr>
        </p:nvSpPr>
        <p:spPr/>
        <p:txBody>
          <a:bodyPr/>
          <a:lstStyle/>
          <a:p>
            <a:fld id="{460BFF93-C4A0-4D4C-A960-9A1C357DE993}" type="slidenum">
              <a:rPr lang="en-US"/>
              <a:pPr/>
              <a:t>24</a:t>
            </a:fld>
            <a:endParaRPr lang="en-US"/>
          </a:p>
        </p:txBody>
      </p:sp>
      <p:sp>
        <p:nvSpPr>
          <p:cNvPr id="219138" name="Rectangle 2"/>
          <p:cNvSpPr>
            <a:spLocks noGrp="1" noChangeArrowheads="1"/>
          </p:cNvSpPr>
          <p:nvPr>
            <p:ph type="title"/>
          </p:nvPr>
        </p:nvSpPr>
        <p:spPr/>
        <p:txBody>
          <a:bodyPr/>
          <a:lstStyle/>
          <a:p>
            <a:r>
              <a:rPr lang="en-US"/>
              <a:t>Example 2:</a:t>
            </a:r>
          </a:p>
        </p:txBody>
      </p:sp>
      <p:grpSp>
        <p:nvGrpSpPr>
          <p:cNvPr id="219139" name="Group 3"/>
          <p:cNvGrpSpPr>
            <a:grpSpLocks/>
          </p:cNvGrpSpPr>
          <p:nvPr/>
        </p:nvGrpSpPr>
        <p:grpSpPr bwMode="auto">
          <a:xfrm>
            <a:off x="-304800" y="1371600"/>
            <a:ext cx="5410200" cy="5105400"/>
            <a:chOff x="-192" y="864"/>
            <a:chExt cx="3408" cy="3216"/>
          </a:xfrm>
        </p:grpSpPr>
        <p:graphicFrame>
          <p:nvGraphicFramePr>
            <p:cNvPr id="246785" name="Object 1"/>
            <p:cNvGraphicFramePr>
              <a:graphicFrameLocks noChangeAspect="1"/>
            </p:cNvGraphicFramePr>
            <p:nvPr/>
          </p:nvGraphicFramePr>
          <p:xfrm>
            <a:off x="-192" y="919"/>
            <a:ext cx="3408" cy="3161"/>
          </p:xfrm>
          <a:graphic>
            <a:graphicData uri="http://schemas.openxmlformats.org/presentationml/2006/ole">
              <p:oleObj spid="_x0000_s246785" name="Drawing" r:id="rId3" imgW="3838945" imgH="3562827" progId="MSDraw.Drawing.8.1">
                <p:embed/>
              </p:oleObj>
            </a:graphicData>
          </a:graphic>
        </p:graphicFrame>
        <p:sp>
          <p:nvSpPr>
            <p:cNvPr id="219141" name="Text Box 5"/>
            <p:cNvSpPr txBox="1">
              <a:spLocks noChangeArrowheads="1"/>
            </p:cNvSpPr>
            <p:nvPr/>
          </p:nvSpPr>
          <p:spPr bwMode="auto">
            <a:xfrm>
              <a:off x="384" y="864"/>
              <a:ext cx="1046" cy="288"/>
            </a:xfrm>
            <a:prstGeom prst="rect">
              <a:avLst/>
            </a:prstGeom>
            <a:noFill/>
            <a:ln w="12700" cap="sq">
              <a:noFill/>
              <a:miter lim="800000"/>
              <a:headEnd type="none" w="sm" len="sm"/>
              <a:tailEnd type="none" w="sm" len="sm"/>
            </a:ln>
            <a:effectLst/>
          </p:spPr>
          <p:txBody>
            <a:bodyPr wrap="none">
              <a:spAutoFit/>
            </a:bodyPr>
            <a:lstStyle/>
            <a:p>
              <a:r>
                <a:rPr lang="en-US" sz="2400" b="1">
                  <a:latin typeface="Arial" charset="0"/>
                </a:rPr>
                <a:t>Parse tree</a:t>
              </a:r>
            </a:p>
          </p:txBody>
        </p:sp>
      </p:grpSp>
      <p:grpSp>
        <p:nvGrpSpPr>
          <p:cNvPr id="219142" name="Group 6"/>
          <p:cNvGrpSpPr>
            <a:grpSpLocks/>
          </p:cNvGrpSpPr>
          <p:nvPr/>
        </p:nvGrpSpPr>
        <p:grpSpPr bwMode="auto">
          <a:xfrm>
            <a:off x="5124450" y="1371600"/>
            <a:ext cx="4400550" cy="3505200"/>
            <a:chOff x="3228" y="864"/>
            <a:chExt cx="2772" cy="2208"/>
          </a:xfrm>
        </p:grpSpPr>
        <p:sp>
          <p:nvSpPr>
            <p:cNvPr id="219143" name="Text Box 7"/>
            <p:cNvSpPr txBox="1">
              <a:spLocks noChangeArrowheads="1"/>
            </p:cNvSpPr>
            <p:nvPr/>
          </p:nvSpPr>
          <p:spPr bwMode="auto">
            <a:xfrm>
              <a:off x="3274" y="864"/>
              <a:ext cx="1964" cy="288"/>
            </a:xfrm>
            <a:prstGeom prst="rect">
              <a:avLst/>
            </a:prstGeom>
            <a:noFill/>
            <a:ln w="12700" cap="sq">
              <a:noFill/>
              <a:miter lim="800000"/>
              <a:headEnd type="none" w="sm" len="sm"/>
              <a:tailEnd type="none" w="sm" len="sm"/>
            </a:ln>
            <a:effectLst/>
          </p:spPr>
          <p:txBody>
            <a:bodyPr wrap="none">
              <a:spAutoFit/>
            </a:bodyPr>
            <a:lstStyle/>
            <a:p>
              <a:r>
                <a:rPr lang="en-US" sz="2400" b="1">
                  <a:latin typeface="Arial" charset="0"/>
                </a:rPr>
                <a:t>Abstract syntax tree</a:t>
              </a:r>
            </a:p>
          </p:txBody>
        </p:sp>
        <p:graphicFrame>
          <p:nvGraphicFramePr>
            <p:cNvPr id="246784" name="Object 0"/>
            <p:cNvGraphicFramePr>
              <a:graphicFrameLocks noChangeAspect="1"/>
            </p:cNvGraphicFramePr>
            <p:nvPr/>
          </p:nvGraphicFramePr>
          <p:xfrm>
            <a:off x="3228" y="1422"/>
            <a:ext cx="2772" cy="1650"/>
          </p:xfrm>
          <a:graphic>
            <a:graphicData uri="http://schemas.openxmlformats.org/presentationml/2006/ole">
              <p:oleObj spid="_x0000_s246784" name="Drawing" r:id="rId4" imgW="2848412" imgH="1676730" progId="MSDraw.Drawing.8.1">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9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19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C7E4BD7B-B711-4043-9623-602A12568AAA}" type="slidenum">
              <a:rPr lang="en-US"/>
              <a:pPr/>
              <a:t>25</a:t>
            </a:fld>
            <a:endParaRPr lang="en-US"/>
          </a:p>
        </p:txBody>
      </p:sp>
      <p:sp>
        <p:nvSpPr>
          <p:cNvPr id="220162" name="Rectangle 2"/>
          <p:cNvSpPr>
            <a:spLocks noGrp="1" noChangeArrowheads="1"/>
          </p:cNvSpPr>
          <p:nvPr>
            <p:ph type="title"/>
          </p:nvPr>
        </p:nvSpPr>
        <p:spPr>
          <a:xfrm>
            <a:off x="685800" y="-76200"/>
            <a:ext cx="7772400" cy="1143000"/>
          </a:xfrm>
        </p:spPr>
        <p:txBody>
          <a:bodyPr/>
          <a:lstStyle/>
          <a:p>
            <a:r>
              <a:rPr lang="en-US"/>
              <a:t>Ambiguity</a:t>
            </a:r>
          </a:p>
        </p:txBody>
      </p:sp>
      <p:sp>
        <p:nvSpPr>
          <p:cNvPr id="220163" name="Rectangle 3"/>
          <p:cNvSpPr>
            <a:spLocks noGrp="1" noChangeArrowheads="1"/>
          </p:cNvSpPr>
          <p:nvPr>
            <p:ph type="body" idx="1"/>
          </p:nvPr>
        </p:nvSpPr>
        <p:spPr>
          <a:xfrm>
            <a:off x="685800" y="1143000"/>
            <a:ext cx="8153400" cy="5105400"/>
          </a:xfrm>
        </p:spPr>
        <p:txBody>
          <a:bodyPr/>
          <a:lstStyle/>
          <a:p>
            <a:r>
              <a:rPr lang="en-US" sz="2800"/>
              <a:t>Grammars don’t always specify unique parse trees for every string in the language: a grammar is </a:t>
            </a:r>
            <a:r>
              <a:rPr lang="en-US" sz="2800" u="sng"/>
              <a:t>ambiguous</a:t>
            </a:r>
            <a:r>
              <a:rPr lang="en-US" sz="2800" i="1"/>
              <a:t> </a:t>
            </a:r>
            <a:r>
              <a:rPr lang="en-US" sz="2800"/>
              <a:t>if some string has two distinct parse (or abstract syntax) trees (not just two distinct derivations).</a:t>
            </a:r>
          </a:p>
          <a:p>
            <a:r>
              <a:rPr lang="en-US" sz="2800"/>
              <a:t>Ambiguity is usually bad and must be removed.</a:t>
            </a:r>
          </a:p>
          <a:p>
            <a:r>
              <a:rPr lang="en-US" sz="2800"/>
              <a:t>Semantics help in determining which parse tree is correct.</a:t>
            </a:r>
          </a:p>
          <a:p>
            <a:r>
              <a:rPr lang="en-US" sz="2800"/>
              <a:t>Often the grammar can be rewritten to make the correct choice.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01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01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01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01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Chapter 4</a:t>
            </a:r>
          </a:p>
        </p:txBody>
      </p:sp>
      <p:sp>
        <p:nvSpPr>
          <p:cNvPr id="6" name="Footer Placeholder 4"/>
          <p:cNvSpPr>
            <a:spLocks noGrp="1"/>
          </p:cNvSpPr>
          <p:nvPr>
            <p:ph type="ftr" sz="quarter" idx="11"/>
          </p:nvPr>
        </p:nvSpPr>
        <p:spPr/>
        <p:txBody>
          <a:bodyPr/>
          <a:lstStyle/>
          <a:p>
            <a:r>
              <a:rPr lang="en-US"/>
              <a:t>K. Louden, Programming Languages</a:t>
            </a:r>
          </a:p>
        </p:txBody>
      </p:sp>
      <p:sp>
        <p:nvSpPr>
          <p:cNvPr id="7" name="Slide Number Placeholder 5"/>
          <p:cNvSpPr>
            <a:spLocks noGrp="1"/>
          </p:cNvSpPr>
          <p:nvPr>
            <p:ph type="sldNum" sz="quarter" idx="12"/>
          </p:nvPr>
        </p:nvSpPr>
        <p:spPr/>
        <p:txBody>
          <a:bodyPr/>
          <a:lstStyle/>
          <a:p>
            <a:fld id="{BC1598F1-CC78-451C-841C-CE863A0A98A0}" type="slidenum">
              <a:rPr lang="en-US"/>
              <a:pPr/>
              <a:t>26</a:t>
            </a:fld>
            <a:endParaRPr lang="en-US"/>
          </a:p>
        </p:txBody>
      </p:sp>
      <p:sp>
        <p:nvSpPr>
          <p:cNvPr id="221186" name="Rectangle 2"/>
          <p:cNvSpPr>
            <a:spLocks noGrp="1" noChangeArrowheads="1"/>
          </p:cNvSpPr>
          <p:nvPr>
            <p:ph type="title"/>
          </p:nvPr>
        </p:nvSpPr>
        <p:spPr>
          <a:xfrm>
            <a:off x="685800" y="-152400"/>
            <a:ext cx="7772400" cy="1143000"/>
          </a:xfrm>
        </p:spPr>
        <p:txBody>
          <a:bodyPr/>
          <a:lstStyle/>
          <a:p>
            <a:r>
              <a:rPr lang="en-US"/>
              <a:t>Example of Ambiguity</a:t>
            </a:r>
          </a:p>
        </p:txBody>
      </p:sp>
      <p:sp>
        <p:nvSpPr>
          <p:cNvPr id="221187" name="Rectangle 3"/>
          <p:cNvSpPr>
            <a:spLocks noGrp="1" noChangeArrowheads="1"/>
          </p:cNvSpPr>
          <p:nvPr>
            <p:ph type="body" idx="1"/>
          </p:nvPr>
        </p:nvSpPr>
        <p:spPr>
          <a:xfrm>
            <a:off x="685800" y="914400"/>
            <a:ext cx="7772400" cy="2514600"/>
          </a:xfrm>
        </p:spPr>
        <p:txBody>
          <a:bodyPr/>
          <a:lstStyle/>
          <a:p>
            <a:r>
              <a:rPr lang="en-US" sz="2800"/>
              <a:t>Grammar:</a:t>
            </a:r>
          </a:p>
          <a:p>
            <a:pPr lvl="1">
              <a:buFontTx/>
              <a:buNone/>
            </a:pPr>
            <a:r>
              <a:rPr lang="en-US" sz="2400" b="0" i="1" noProof="1"/>
              <a:t>expr</a:t>
            </a:r>
            <a:r>
              <a:rPr lang="en-US" sz="2400" b="0" noProof="1"/>
              <a:t>  </a:t>
            </a:r>
            <a:r>
              <a:rPr lang="en-US" sz="2400" b="0" noProof="1">
                <a:latin typeface="Symbol" pitchFamily="18" charset="2"/>
              </a:rPr>
              <a:t>®</a:t>
            </a:r>
            <a:r>
              <a:rPr lang="en-US" sz="2400" b="0" noProof="1"/>
              <a:t> </a:t>
            </a:r>
            <a:r>
              <a:rPr lang="en-US" sz="2400" b="0" i="1" noProof="1"/>
              <a:t>expr</a:t>
            </a:r>
            <a:r>
              <a:rPr lang="en-US" sz="2400" b="0" noProof="1"/>
              <a:t> </a:t>
            </a:r>
            <a:r>
              <a:rPr lang="en-US" sz="2400" noProof="1">
                <a:latin typeface="Courier New" pitchFamily="49" charset="0"/>
              </a:rPr>
              <a:t>+</a:t>
            </a:r>
            <a:r>
              <a:rPr lang="en-US" sz="2400" b="0" noProof="1"/>
              <a:t> </a:t>
            </a:r>
            <a:r>
              <a:rPr lang="en-US" sz="2400" b="0" i="1" noProof="1"/>
              <a:t>expr</a:t>
            </a:r>
            <a:r>
              <a:rPr lang="en-US" sz="2400" b="0" noProof="1"/>
              <a:t> |</a:t>
            </a:r>
            <a:r>
              <a:rPr lang="en-US" sz="2400" noProof="1">
                <a:latin typeface="Courier New" pitchFamily="49" charset="0"/>
              </a:rPr>
              <a:t> </a:t>
            </a:r>
            <a:r>
              <a:rPr lang="en-US" sz="2400" b="0" i="1" noProof="1"/>
              <a:t>expr</a:t>
            </a:r>
            <a:r>
              <a:rPr lang="en-US" sz="2400" b="0" noProof="1"/>
              <a:t> </a:t>
            </a:r>
            <a:r>
              <a:rPr lang="en-US" sz="2400" noProof="1">
                <a:latin typeface="Courier New" pitchFamily="49" charset="0"/>
                <a:sym typeface="Symbol" pitchFamily="18" charset="2"/>
              </a:rPr>
              <a:t></a:t>
            </a:r>
            <a:r>
              <a:rPr lang="en-US" sz="2400" b="0" noProof="1"/>
              <a:t> </a:t>
            </a:r>
            <a:r>
              <a:rPr lang="en-US" sz="2400" b="0" i="1" noProof="1"/>
              <a:t>expr </a:t>
            </a:r>
            <a:br>
              <a:rPr lang="en-US" sz="2400" b="0" i="1" noProof="1"/>
            </a:br>
            <a:r>
              <a:rPr lang="en-US" sz="2400" b="0" i="1" noProof="1"/>
              <a:t>		</a:t>
            </a:r>
            <a:r>
              <a:rPr lang="en-US" sz="2400" b="0" noProof="1"/>
              <a:t>| </a:t>
            </a:r>
            <a:r>
              <a:rPr lang="en-US" sz="2400" noProof="1">
                <a:latin typeface="Courier New" pitchFamily="49" charset="0"/>
              </a:rPr>
              <a:t>(</a:t>
            </a:r>
            <a:r>
              <a:rPr lang="en-US" sz="2400" b="0" noProof="1"/>
              <a:t> </a:t>
            </a:r>
            <a:r>
              <a:rPr lang="en-US" sz="2400" b="0" i="1" noProof="1"/>
              <a:t>expr </a:t>
            </a:r>
            <a:r>
              <a:rPr lang="en-US" sz="2400" noProof="1">
                <a:latin typeface="Courier New" pitchFamily="49" charset="0"/>
              </a:rPr>
              <a:t>)</a:t>
            </a:r>
            <a:r>
              <a:rPr lang="en-US" sz="2400" b="0" noProof="1"/>
              <a:t> | </a:t>
            </a:r>
            <a:r>
              <a:rPr lang="en-US" sz="2400" noProof="1">
                <a:latin typeface="Courier New" pitchFamily="49" charset="0"/>
              </a:rPr>
              <a:t>NUMBER</a:t>
            </a:r>
          </a:p>
          <a:p>
            <a:r>
              <a:rPr lang="en-US" sz="2800"/>
              <a:t>Expression: </a:t>
            </a:r>
            <a:r>
              <a:rPr lang="en-US" sz="2400"/>
              <a:t>2 + 3 * 4</a:t>
            </a:r>
            <a:endParaRPr lang="en-US" sz="2800"/>
          </a:p>
          <a:p>
            <a:r>
              <a:rPr lang="en-US" sz="2800"/>
              <a:t>Parse trees:</a:t>
            </a:r>
            <a:endParaRPr lang="en-US" sz="2800">
              <a:latin typeface="Courier New" pitchFamily="49" charset="0"/>
            </a:endParaRPr>
          </a:p>
        </p:txBody>
      </p:sp>
      <p:graphicFrame>
        <p:nvGraphicFramePr>
          <p:cNvPr id="247808" name="Object 0"/>
          <p:cNvGraphicFramePr>
            <a:graphicFrameLocks noChangeAspect="1"/>
          </p:cNvGraphicFramePr>
          <p:nvPr/>
        </p:nvGraphicFramePr>
        <p:xfrm>
          <a:off x="1143000" y="3048000"/>
          <a:ext cx="7543800" cy="3400425"/>
        </p:xfrm>
        <a:graphic>
          <a:graphicData uri="http://schemas.openxmlformats.org/presentationml/2006/ole">
            <p:oleObj spid="_x0000_s247808" name="Drawing" r:id="rId3" imgW="4743862" imgH="2134020" progId="MSDraw.Drawing.8.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11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211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2118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2118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2478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Chapter 4</a:t>
            </a:r>
          </a:p>
        </p:txBody>
      </p:sp>
      <p:sp>
        <p:nvSpPr>
          <p:cNvPr id="6" name="Footer Placeholder 4"/>
          <p:cNvSpPr>
            <a:spLocks noGrp="1"/>
          </p:cNvSpPr>
          <p:nvPr>
            <p:ph type="ftr" sz="quarter" idx="11"/>
          </p:nvPr>
        </p:nvSpPr>
        <p:spPr/>
        <p:txBody>
          <a:bodyPr/>
          <a:lstStyle/>
          <a:p>
            <a:r>
              <a:rPr lang="en-US"/>
              <a:t>K. Louden, Programming Languages</a:t>
            </a:r>
          </a:p>
        </p:txBody>
      </p:sp>
      <p:sp>
        <p:nvSpPr>
          <p:cNvPr id="7" name="Slide Number Placeholder 5"/>
          <p:cNvSpPr>
            <a:spLocks noGrp="1"/>
          </p:cNvSpPr>
          <p:nvPr>
            <p:ph type="sldNum" sz="quarter" idx="12"/>
          </p:nvPr>
        </p:nvSpPr>
        <p:spPr/>
        <p:txBody>
          <a:bodyPr/>
          <a:lstStyle/>
          <a:p>
            <a:fld id="{80D7887E-EF15-4DA7-A7BA-8FB84496FC05}" type="slidenum">
              <a:rPr lang="en-US"/>
              <a:pPr/>
              <a:t>27</a:t>
            </a:fld>
            <a:endParaRPr lang="en-US"/>
          </a:p>
        </p:txBody>
      </p:sp>
      <p:sp>
        <p:nvSpPr>
          <p:cNvPr id="222210" name="Rectangle 2"/>
          <p:cNvSpPr>
            <a:spLocks noGrp="1" noChangeArrowheads="1"/>
          </p:cNvSpPr>
          <p:nvPr>
            <p:ph type="title"/>
          </p:nvPr>
        </p:nvSpPr>
        <p:spPr>
          <a:xfrm>
            <a:off x="685800" y="-152400"/>
            <a:ext cx="7772400" cy="1143000"/>
          </a:xfrm>
        </p:spPr>
        <p:txBody>
          <a:bodyPr/>
          <a:lstStyle/>
          <a:p>
            <a:r>
              <a:rPr lang="en-US"/>
              <a:t>Another Example of Ambiguity</a:t>
            </a:r>
          </a:p>
        </p:txBody>
      </p:sp>
      <p:sp>
        <p:nvSpPr>
          <p:cNvPr id="222211" name="Rectangle 3"/>
          <p:cNvSpPr>
            <a:spLocks noGrp="1" noChangeArrowheads="1"/>
          </p:cNvSpPr>
          <p:nvPr>
            <p:ph type="body" idx="1"/>
          </p:nvPr>
        </p:nvSpPr>
        <p:spPr>
          <a:xfrm>
            <a:off x="685800" y="914400"/>
            <a:ext cx="7772400" cy="2514600"/>
          </a:xfrm>
        </p:spPr>
        <p:txBody>
          <a:bodyPr/>
          <a:lstStyle/>
          <a:p>
            <a:r>
              <a:rPr lang="en-US" sz="2800"/>
              <a:t>Grammar (with subtraction):</a:t>
            </a:r>
          </a:p>
          <a:p>
            <a:pPr lvl="1">
              <a:buFontTx/>
              <a:buNone/>
            </a:pPr>
            <a:r>
              <a:rPr lang="en-US" sz="2400" b="0" i="1" noProof="1"/>
              <a:t>expr</a:t>
            </a:r>
            <a:r>
              <a:rPr lang="en-US" sz="2400" b="0" noProof="1"/>
              <a:t>  </a:t>
            </a:r>
            <a:r>
              <a:rPr lang="en-US" sz="2400" b="0" noProof="1">
                <a:latin typeface="Symbol" pitchFamily="18" charset="2"/>
              </a:rPr>
              <a:t>®</a:t>
            </a:r>
            <a:r>
              <a:rPr lang="en-US" sz="2400" b="0" noProof="1"/>
              <a:t> </a:t>
            </a:r>
            <a:r>
              <a:rPr lang="en-US" sz="2400" b="0" i="1" noProof="1"/>
              <a:t>expr</a:t>
            </a:r>
            <a:r>
              <a:rPr lang="en-US" sz="2400" b="0" noProof="1"/>
              <a:t> </a:t>
            </a:r>
            <a:r>
              <a:rPr lang="en-US" sz="2400" noProof="1">
                <a:latin typeface="Courier New" pitchFamily="49" charset="0"/>
              </a:rPr>
              <a:t>+</a:t>
            </a:r>
            <a:r>
              <a:rPr lang="en-US" sz="2400" b="0" noProof="1"/>
              <a:t> </a:t>
            </a:r>
            <a:r>
              <a:rPr lang="en-US" sz="2400" b="0" i="1" noProof="1"/>
              <a:t>expr</a:t>
            </a:r>
            <a:r>
              <a:rPr lang="en-US" sz="2400" b="0" noProof="1"/>
              <a:t> |</a:t>
            </a:r>
            <a:r>
              <a:rPr lang="en-US" sz="2400" noProof="1">
                <a:latin typeface="Courier New" pitchFamily="49" charset="0"/>
              </a:rPr>
              <a:t> </a:t>
            </a:r>
            <a:r>
              <a:rPr lang="en-US" sz="2400" b="0" i="1" noProof="1"/>
              <a:t>expr</a:t>
            </a:r>
            <a:r>
              <a:rPr lang="en-US" sz="2400" b="0" noProof="1"/>
              <a:t> </a:t>
            </a:r>
            <a:r>
              <a:rPr lang="en-US" sz="2400" noProof="1">
                <a:latin typeface="Courier New" pitchFamily="49" charset="0"/>
                <a:sym typeface="Symbol" pitchFamily="18" charset="2"/>
              </a:rPr>
              <a:t>-</a:t>
            </a:r>
            <a:r>
              <a:rPr lang="en-US" sz="2400" b="0" noProof="1"/>
              <a:t> </a:t>
            </a:r>
            <a:r>
              <a:rPr lang="en-US" sz="2400" b="0" i="1" noProof="1"/>
              <a:t>expr </a:t>
            </a:r>
            <a:br>
              <a:rPr lang="en-US" sz="2400" b="0" i="1" noProof="1"/>
            </a:br>
            <a:r>
              <a:rPr lang="en-US" sz="2400" b="0" i="1" noProof="1"/>
              <a:t>		</a:t>
            </a:r>
            <a:r>
              <a:rPr lang="en-US" sz="2400" b="0" noProof="1"/>
              <a:t>| </a:t>
            </a:r>
            <a:r>
              <a:rPr lang="en-US" sz="2400" noProof="1">
                <a:latin typeface="Courier New" pitchFamily="49" charset="0"/>
              </a:rPr>
              <a:t>(</a:t>
            </a:r>
            <a:r>
              <a:rPr lang="en-US" sz="2400" b="0" noProof="1"/>
              <a:t> </a:t>
            </a:r>
            <a:r>
              <a:rPr lang="en-US" sz="2400" b="0" i="1" noProof="1"/>
              <a:t>expr </a:t>
            </a:r>
            <a:r>
              <a:rPr lang="en-US" sz="2400" noProof="1">
                <a:latin typeface="Courier New" pitchFamily="49" charset="0"/>
              </a:rPr>
              <a:t>)</a:t>
            </a:r>
            <a:r>
              <a:rPr lang="en-US" sz="2400" b="0" noProof="1"/>
              <a:t> | </a:t>
            </a:r>
            <a:r>
              <a:rPr lang="en-US" sz="2400" noProof="1">
                <a:latin typeface="Courier New" pitchFamily="49" charset="0"/>
              </a:rPr>
              <a:t>NUMBER</a:t>
            </a:r>
          </a:p>
          <a:p>
            <a:r>
              <a:rPr lang="en-US" sz="2800"/>
              <a:t>Expression: </a:t>
            </a:r>
            <a:r>
              <a:rPr lang="en-US" sz="2400"/>
              <a:t>2 </a:t>
            </a:r>
            <a:r>
              <a:rPr lang="en-US" sz="2800" noProof="1">
                <a:latin typeface="Courier New" pitchFamily="49" charset="0"/>
                <a:sym typeface="Symbol" pitchFamily="18" charset="2"/>
              </a:rPr>
              <a:t>-</a:t>
            </a:r>
            <a:r>
              <a:rPr lang="en-US" sz="2400"/>
              <a:t> 3 </a:t>
            </a:r>
            <a:r>
              <a:rPr lang="en-US" sz="2800" noProof="1">
                <a:latin typeface="Courier New" pitchFamily="49" charset="0"/>
                <a:sym typeface="Symbol" pitchFamily="18" charset="2"/>
              </a:rPr>
              <a:t>-</a:t>
            </a:r>
            <a:r>
              <a:rPr lang="en-US" sz="2400"/>
              <a:t> 4</a:t>
            </a:r>
            <a:endParaRPr lang="en-US" sz="2800"/>
          </a:p>
          <a:p>
            <a:r>
              <a:rPr lang="en-US" sz="2800"/>
              <a:t>Parse trees:</a:t>
            </a:r>
          </a:p>
        </p:txBody>
      </p:sp>
      <p:graphicFrame>
        <p:nvGraphicFramePr>
          <p:cNvPr id="222212" name="Object 4"/>
          <p:cNvGraphicFramePr>
            <a:graphicFrameLocks noChangeAspect="1"/>
          </p:cNvGraphicFramePr>
          <p:nvPr/>
        </p:nvGraphicFramePr>
        <p:xfrm>
          <a:off x="1143000" y="3048000"/>
          <a:ext cx="7543800" cy="3400425"/>
        </p:xfrm>
        <a:graphic>
          <a:graphicData uri="http://schemas.openxmlformats.org/presentationml/2006/ole">
            <p:oleObj spid="_x0000_s222212" name="Drawing" r:id="rId3" imgW="4743862" imgH="2134020" progId="MSDraw.Drawing.8.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22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222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2221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2221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2222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89087B1C-2AB6-47C9-88AA-8939F76396A4}" type="slidenum">
              <a:rPr lang="en-US"/>
              <a:pPr/>
              <a:t>28</a:t>
            </a:fld>
            <a:endParaRPr lang="en-US"/>
          </a:p>
        </p:txBody>
      </p:sp>
      <p:sp>
        <p:nvSpPr>
          <p:cNvPr id="223234" name="Rectangle 2"/>
          <p:cNvSpPr>
            <a:spLocks noGrp="1" noChangeArrowheads="1"/>
          </p:cNvSpPr>
          <p:nvPr>
            <p:ph type="title"/>
          </p:nvPr>
        </p:nvSpPr>
        <p:spPr>
          <a:xfrm>
            <a:off x="609600" y="-76200"/>
            <a:ext cx="7772400" cy="1143000"/>
          </a:xfrm>
        </p:spPr>
        <p:txBody>
          <a:bodyPr/>
          <a:lstStyle/>
          <a:p>
            <a:r>
              <a:rPr lang="en-US"/>
              <a:t>Resolving these ambiguities</a:t>
            </a:r>
          </a:p>
        </p:txBody>
      </p:sp>
      <p:sp>
        <p:nvSpPr>
          <p:cNvPr id="223235" name="Rectangle 3"/>
          <p:cNvSpPr>
            <a:spLocks noGrp="1" noChangeArrowheads="1"/>
          </p:cNvSpPr>
          <p:nvPr>
            <p:ph type="body" idx="1"/>
          </p:nvPr>
        </p:nvSpPr>
        <p:spPr>
          <a:xfrm>
            <a:off x="685800" y="1066800"/>
            <a:ext cx="7772400" cy="5181600"/>
          </a:xfrm>
        </p:spPr>
        <p:txBody>
          <a:bodyPr/>
          <a:lstStyle/>
          <a:p>
            <a:r>
              <a:rPr lang="en-US" sz="2800"/>
              <a:t>The first example is a precedence issue, the second is an associativity issue.</a:t>
            </a:r>
          </a:p>
          <a:p>
            <a:r>
              <a:rPr lang="en-US" sz="2800"/>
              <a:t>Use recursion to specify associativity, new rules (a “precedence cascade”) to specify precedence:</a:t>
            </a:r>
          </a:p>
          <a:p>
            <a:pPr lvl="2">
              <a:buFontTx/>
              <a:buNone/>
            </a:pPr>
            <a:r>
              <a:rPr lang="en-US" sz="2800" b="0" i="1" noProof="1"/>
              <a:t>expr</a:t>
            </a:r>
            <a:r>
              <a:rPr lang="en-US" sz="2800" b="0" noProof="1"/>
              <a:t> </a:t>
            </a:r>
            <a:r>
              <a:rPr lang="en-US" sz="2800" b="0" noProof="1">
                <a:latin typeface="Symbol" pitchFamily="18" charset="2"/>
              </a:rPr>
              <a:t>®</a:t>
            </a:r>
            <a:r>
              <a:rPr lang="en-US" sz="2800" b="0" noProof="1"/>
              <a:t> </a:t>
            </a:r>
            <a:r>
              <a:rPr lang="en-US" sz="2800" b="0" i="1" noProof="1"/>
              <a:t>expr</a:t>
            </a:r>
            <a:r>
              <a:rPr lang="en-US" sz="2800" b="0" noProof="1"/>
              <a:t> </a:t>
            </a:r>
            <a:r>
              <a:rPr lang="en-US" sz="2800" noProof="1">
                <a:latin typeface="Courier New" pitchFamily="49" charset="0"/>
              </a:rPr>
              <a:t>+</a:t>
            </a:r>
            <a:r>
              <a:rPr lang="en-US" sz="2800" b="0" noProof="1"/>
              <a:t> </a:t>
            </a:r>
            <a:r>
              <a:rPr lang="en-US" sz="2800" b="0" i="1" noProof="1"/>
              <a:t>term</a:t>
            </a:r>
            <a:r>
              <a:rPr lang="en-US" sz="2800" b="0" noProof="1"/>
              <a:t> | </a:t>
            </a:r>
            <a:r>
              <a:rPr lang="en-US" sz="2800" b="0" i="1" noProof="1"/>
              <a:t>term</a:t>
            </a:r>
            <a:endParaRPr lang="en-US" sz="2800" b="0" noProof="1"/>
          </a:p>
          <a:p>
            <a:pPr lvl="2">
              <a:buFontTx/>
              <a:buNone/>
            </a:pPr>
            <a:r>
              <a:rPr lang="en-US" sz="2800" b="0" i="1" noProof="1"/>
              <a:t>term</a:t>
            </a:r>
            <a:r>
              <a:rPr lang="en-US" sz="2800" b="0" noProof="1"/>
              <a:t> </a:t>
            </a:r>
            <a:r>
              <a:rPr lang="en-US" sz="2800" b="0" noProof="1">
                <a:latin typeface="Symbol" pitchFamily="18" charset="2"/>
              </a:rPr>
              <a:t>®</a:t>
            </a:r>
            <a:r>
              <a:rPr lang="en-US" sz="2800" b="0" noProof="1"/>
              <a:t> </a:t>
            </a:r>
            <a:r>
              <a:rPr lang="en-US" sz="2800" b="0" i="1" noProof="1"/>
              <a:t>term</a:t>
            </a:r>
            <a:r>
              <a:rPr lang="en-US" sz="2800" b="0" noProof="1"/>
              <a:t> </a:t>
            </a:r>
            <a:r>
              <a:rPr lang="en-US" sz="2800" noProof="1">
                <a:latin typeface="Courier New" pitchFamily="49" charset="0"/>
              </a:rPr>
              <a:t>*</a:t>
            </a:r>
            <a:r>
              <a:rPr lang="en-US" sz="2800" b="0" noProof="1"/>
              <a:t> </a:t>
            </a:r>
            <a:r>
              <a:rPr lang="en-US" sz="2800" b="0" i="1" noProof="1"/>
              <a:t>factor</a:t>
            </a:r>
            <a:r>
              <a:rPr lang="en-US" sz="2800" b="0" noProof="1"/>
              <a:t> | </a:t>
            </a:r>
            <a:r>
              <a:rPr lang="en-US" sz="2800" b="0" i="1" noProof="1"/>
              <a:t>factor</a:t>
            </a:r>
            <a:endParaRPr lang="en-US" sz="2800" b="0" noProof="1"/>
          </a:p>
          <a:p>
            <a:pPr lvl="2">
              <a:buFontTx/>
              <a:buNone/>
            </a:pPr>
            <a:r>
              <a:rPr lang="en-US" sz="2800" b="0" i="1" noProof="1"/>
              <a:t>factor</a:t>
            </a:r>
            <a:r>
              <a:rPr lang="en-US" sz="2800" b="0" noProof="1">
                <a:latin typeface="Symbol" pitchFamily="18" charset="2"/>
              </a:rPr>
              <a:t>®</a:t>
            </a:r>
            <a:r>
              <a:rPr lang="en-US" sz="2800" b="0" noProof="1"/>
              <a:t> </a:t>
            </a:r>
            <a:r>
              <a:rPr lang="en-US" sz="2800" noProof="1">
                <a:latin typeface="Courier New" pitchFamily="49" charset="0"/>
              </a:rPr>
              <a:t>(</a:t>
            </a:r>
            <a:r>
              <a:rPr lang="en-US" sz="2800" b="0" noProof="1"/>
              <a:t> </a:t>
            </a:r>
            <a:r>
              <a:rPr lang="en-US" sz="2800" b="0" i="1" noProof="1"/>
              <a:t>expr </a:t>
            </a:r>
            <a:r>
              <a:rPr lang="en-US" sz="2800" noProof="1">
                <a:latin typeface="Courier New" pitchFamily="49" charset="0"/>
              </a:rPr>
              <a:t>)</a:t>
            </a:r>
            <a:r>
              <a:rPr lang="en-US" sz="2800" b="0" noProof="1"/>
              <a:t> | </a:t>
            </a:r>
            <a:r>
              <a:rPr lang="en-US" sz="2800" noProof="1">
                <a:latin typeface="Courier New" pitchFamily="49" charset="0"/>
              </a:rPr>
              <a:t>NUMBER</a:t>
            </a:r>
          </a:p>
          <a:p>
            <a:r>
              <a:rPr lang="en-US" sz="2800"/>
              <a:t>Note how left recursion expresses left associativity, and higher precedence means “lower” in the cascade.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32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323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232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2323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2323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232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6C06226D-9FAC-4672-B880-92CFA0A2CF86}" type="slidenum">
              <a:rPr lang="en-US"/>
              <a:pPr/>
              <a:t>29</a:t>
            </a:fld>
            <a:endParaRPr lang="en-US"/>
          </a:p>
        </p:txBody>
      </p:sp>
      <p:sp>
        <p:nvSpPr>
          <p:cNvPr id="224258" name="Rectangle 2"/>
          <p:cNvSpPr>
            <a:spLocks noGrp="1" noChangeArrowheads="1"/>
          </p:cNvSpPr>
          <p:nvPr>
            <p:ph type="title"/>
          </p:nvPr>
        </p:nvSpPr>
        <p:spPr>
          <a:xfrm>
            <a:off x="685800" y="304800"/>
            <a:ext cx="7772400" cy="1143000"/>
          </a:xfrm>
        </p:spPr>
        <p:txBody>
          <a:bodyPr/>
          <a:lstStyle/>
          <a:p>
            <a:r>
              <a:rPr lang="en-US"/>
              <a:t>Is there an alternative? Yes, but they both change the language:</a:t>
            </a:r>
          </a:p>
        </p:txBody>
      </p:sp>
      <p:sp>
        <p:nvSpPr>
          <p:cNvPr id="224259" name="Rectangle 3"/>
          <p:cNvSpPr>
            <a:spLocks noGrp="1" noChangeArrowheads="1"/>
          </p:cNvSpPr>
          <p:nvPr>
            <p:ph type="body" idx="1"/>
          </p:nvPr>
        </p:nvSpPr>
        <p:spPr>
          <a:xfrm>
            <a:off x="685800" y="1676400"/>
            <a:ext cx="7772400" cy="4648200"/>
          </a:xfrm>
        </p:spPr>
        <p:txBody>
          <a:bodyPr/>
          <a:lstStyle/>
          <a:p>
            <a:r>
              <a:rPr lang="en-US"/>
              <a:t>Fully-parenthesized expressions:</a:t>
            </a:r>
            <a:br>
              <a:rPr lang="en-US"/>
            </a:br>
            <a:r>
              <a:rPr lang="en-US" sz="2800" b="0" i="1" noProof="1"/>
              <a:t>expr</a:t>
            </a:r>
            <a:r>
              <a:rPr lang="en-US" sz="2800" b="0" noProof="1"/>
              <a:t>  </a:t>
            </a:r>
            <a:r>
              <a:rPr lang="en-US" sz="2800" b="0" noProof="1">
                <a:latin typeface="Symbol" pitchFamily="18" charset="2"/>
              </a:rPr>
              <a:t>®</a:t>
            </a:r>
            <a:r>
              <a:rPr lang="en-US" sz="2800" b="0" noProof="1"/>
              <a:t> </a:t>
            </a:r>
            <a:r>
              <a:rPr lang="en-US" sz="2800" noProof="1">
                <a:latin typeface="Courier New" pitchFamily="49" charset="0"/>
              </a:rPr>
              <a:t>(</a:t>
            </a:r>
            <a:r>
              <a:rPr lang="en-US" sz="2800" b="0" noProof="1"/>
              <a:t> </a:t>
            </a:r>
            <a:r>
              <a:rPr lang="en-US" sz="2800" b="0" i="1" noProof="1"/>
              <a:t>expr</a:t>
            </a:r>
            <a:r>
              <a:rPr lang="en-US" sz="2800" b="0" noProof="1"/>
              <a:t> </a:t>
            </a:r>
            <a:r>
              <a:rPr lang="en-US" sz="2800" noProof="1">
                <a:latin typeface="Courier New" pitchFamily="49" charset="0"/>
              </a:rPr>
              <a:t>+</a:t>
            </a:r>
            <a:r>
              <a:rPr lang="en-US" sz="2800" b="0" noProof="1"/>
              <a:t> </a:t>
            </a:r>
            <a:r>
              <a:rPr lang="en-US" sz="2800" b="0" i="1" noProof="1"/>
              <a:t>expr </a:t>
            </a:r>
            <a:r>
              <a:rPr lang="en-US" sz="2800" noProof="1">
                <a:latin typeface="Courier New" pitchFamily="49" charset="0"/>
              </a:rPr>
              <a:t>)</a:t>
            </a:r>
            <a:r>
              <a:rPr lang="en-US" sz="2800" b="0" noProof="1"/>
              <a:t> |</a:t>
            </a:r>
            <a:r>
              <a:rPr lang="en-US" sz="2800" noProof="1"/>
              <a:t> </a:t>
            </a:r>
            <a:r>
              <a:rPr lang="en-US" sz="2800" noProof="1">
                <a:latin typeface="Courier New" pitchFamily="49" charset="0"/>
              </a:rPr>
              <a:t>(</a:t>
            </a:r>
            <a:r>
              <a:rPr lang="en-US" sz="2800" b="0" noProof="1"/>
              <a:t> </a:t>
            </a:r>
            <a:r>
              <a:rPr lang="en-US" sz="2800" b="0" i="1" noProof="1"/>
              <a:t>expr</a:t>
            </a:r>
            <a:r>
              <a:rPr lang="en-US" sz="2800" b="0" noProof="1"/>
              <a:t> </a:t>
            </a:r>
            <a:r>
              <a:rPr lang="en-US" sz="2800" noProof="1">
                <a:latin typeface="Courier New" pitchFamily="49" charset="0"/>
                <a:sym typeface="Symbol" pitchFamily="18" charset="2"/>
              </a:rPr>
              <a:t>*</a:t>
            </a:r>
            <a:r>
              <a:rPr lang="en-US" sz="2800" b="0" noProof="1"/>
              <a:t> </a:t>
            </a:r>
            <a:r>
              <a:rPr lang="en-US" sz="2800" b="0" i="1" noProof="1"/>
              <a:t>expr </a:t>
            </a:r>
            <a:r>
              <a:rPr lang="en-US" sz="2800" noProof="1">
                <a:latin typeface="Courier New" pitchFamily="49" charset="0"/>
              </a:rPr>
              <a:t>)</a:t>
            </a:r>
            <a:r>
              <a:rPr lang="en-US" sz="2800" b="0" i="1" noProof="1"/>
              <a:t> </a:t>
            </a:r>
            <a:br>
              <a:rPr lang="en-US" sz="2800" b="0" i="1" noProof="1"/>
            </a:br>
            <a:r>
              <a:rPr lang="en-US" sz="2800" b="0" i="1" noProof="1"/>
              <a:t>		</a:t>
            </a:r>
            <a:r>
              <a:rPr lang="en-US" sz="2800" b="0" noProof="1"/>
              <a:t>| </a:t>
            </a:r>
            <a:r>
              <a:rPr lang="en-US" sz="2800" noProof="1">
                <a:latin typeface="Courier New" pitchFamily="49" charset="0"/>
              </a:rPr>
              <a:t>NUMBER</a:t>
            </a:r>
            <a:br>
              <a:rPr lang="en-US" sz="2800" noProof="1">
                <a:latin typeface="Courier New" pitchFamily="49" charset="0"/>
              </a:rPr>
            </a:br>
            <a:r>
              <a:rPr lang="en-US" sz="2800" noProof="1"/>
              <a:t>so: </a:t>
            </a:r>
            <a:r>
              <a:rPr lang="en-US" sz="2800" noProof="1">
                <a:latin typeface="Courier New" pitchFamily="49" charset="0"/>
              </a:rPr>
              <a:t>((</a:t>
            </a:r>
            <a:r>
              <a:rPr lang="en-US" sz="2800">
                <a:latin typeface="Courier New" pitchFamily="49" charset="0"/>
              </a:rPr>
              <a:t>2 </a:t>
            </a:r>
            <a:r>
              <a:rPr lang="en-US" sz="2800" noProof="1">
                <a:latin typeface="Courier New" pitchFamily="49" charset="0"/>
                <a:sym typeface="Symbol" pitchFamily="18" charset="2"/>
              </a:rPr>
              <a:t>+</a:t>
            </a:r>
            <a:r>
              <a:rPr lang="en-US" sz="2800">
                <a:latin typeface="Courier New" pitchFamily="49" charset="0"/>
              </a:rPr>
              <a:t> 3) </a:t>
            </a:r>
            <a:r>
              <a:rPr lang="en-US" sz="2800" noProof="1">
                <a:latin typeface="Courier New" pitchFamily="49" charset="0"/>
                <a:sym typeface="Symbol" pitchFamily="18" charset="2"/>
              </a:rPr>
              <a:t>*</a:t>
            </a:r>
            <a:r>
              <a:rPr lang="en-US" sz="2800">
                <a:latin typeface="Courier New" pitchFamily="49" charset="0"/>
              </a:rPr>
              <a:t> 4)</a:t>
            </a:r>
            <a:r>
              <a:rPr lang="en-US" sz="2800"/>
              <a:t/>
            </a:r>
            <a:br>
              <a:rPr lang="en-US" sz="2800"/>
            </a:br>
            <a:r>
              <a:rPr lang="en-US" sz="2800"/>
              <a:t>and: </a:t>
            </a:r>
            <a:r>
              <a:rPr lang="en-US" sz="2800">
                <a:latin typeface="Courier New" pitchFamily="49" charset="0"/>
              </a:rPr>
              <a:t>(2 + (3 * 4))</a:t>
            </a:r>
            <a:endParaRPr lang="en-US" sz="2800"/>
          </a:p>
          <a:p>
            <a:r>
              <a:rPr lang="en-US"/>
              <a:t>Prefix expressions:</a:t>
            </a:r>
            <a:br>
              <a:rPr lang="en-US"/>
            </a:br>
            <a:r>
              <a:rPr lang="en-US" sz="2800" b="0" i="1" noProof="1"/>
              <a:t>expr</a:t>
            </a:r>
            <a:r>
              <a:rPr lang="en-US" sz="2800" b="0" noProof="1"/>
              <a:t>  </a:t>
            </a:r>
            <a:r>
              <a:rPr lang="en-US" sz="2800" b="0" noProof="1">
                <a:latin typeface="Symbol" pitchFamily="18" charset="2"/>
              </a:rPr>
              <a:t>®</a:t>
            </a:r>
            <a:r>
              <a:rPr lang="en-US" sz="2800" b="0" noProof="1"/>
              <a:t> </a:t>
            </a:r>
            <a:r>
              <a:rPr lang="en-US" sz="2800" noProof="1">
                <a:latin typeface="Courier New" pitchFamily="49" charset="0"/>
              </a:rPr>
              <a:t>+</a:t>
            </a:r>
            <a:r>
              <a:rPr lang="en-US" sz="2800" b="0" noProof="1"/>
              <a:t> </a:t>
            </a:r>
            <a:r>
              <a:rPr lang="en-US" sz="2800" b="0" i="1" noProof="1"/>
              <a:t>expr</a:t>
            </a:r>
            <a:r>
              <a:rPr lang="en-US" sz="2800" b="0" noProof="1"/>
              <a:t> </a:t>
            </a:r>
            <a:r>
              <a:rPr lang="en-US" sz="2800" b="0" i="1" noProof="1"/>
              <a:t>expr</a:t>
            </a:r>
            <a:r>
              <a:rPr lang="en-US" sz="2800" b="0" noProof="1"/>
              <a:t> |</a:t>
            </a:r>
            <a:r>
              <a:rPr lang="en-US" sz="2800" noProof="1"/>
              <a:t> </a:t>
            </a:r>
            <a:r>
              <a:rPr lang="en-US" sz="2800">
                <a:latin typeface="Courier New" pitchFamily="49" charset="0"/>
              </a:rPr>
              <a:t>*</a:t>
            </a:r>
            <a:r>
              <a:rPr lang="en-US" sz="2800" noProof="1"/>
              <a:t> </a:t>
            </a:r>
            <a:r>
              <a:rPr lang="en-US" sz="2800" b="0" i="1" noProof="1"/>
              <a:t>expr</a:t>
            </a:r>
            <a:r>
              <a:rPr lang="en-US" sz="2800" b="0" noProof="1"/>
              <a:t> </a:t>
            </a:r>
            <a:r>
              <a:rPr lang="en-US" sz="2800" b="0" i="1" noProof="1"/>
              <a:t>expr </a:t>
            </a:r>
            <a:br>
              <a:rPr lang="en-US" sz="2800" b="0" i="1" noProof="1"/>
            </a:br>
            <a:r>
              <a:rPr lang="en-US" sz="2800" b="0" i="1" noProof="1"/>
              <a:t>		</a:t>
            </a:r>
            <a:r>
              <a:rPr lang="en-US" sz="2800" b="0" noProof="1"/>
              <a:t>| </a:t>
            </a:r>
            <a:r>
              <a:rPr lang="en-US" sz="2800" noProof="1">
                <a:latin typeface="Courier New" pitchFamily="49" charset="0"/>
              </a:rPr>
              <a:t>NUMBER</a:t>
            </a:r>
            <a:br>
              <a:rPr lang="en-US" sz="2800" noProof="1">
                <a:latin typeface="Courier New" pitchFamily="49" charset="0"/>
              </a:rPr>
            </a:br>
            <a:r>
              <a:rPr lang="en-US" sz="2800" noProof="1"/>
              <a:t>so: </a:t>
            </a:r>
            <a:r>
              <a:rPr lang="en-US" sz="2800" noProof="1">
                <a:latin typeface="Courier New" pitchFamily="49" charset="0"/>
                <a:sym typeface="Symbol" pitchFamily="18" charset="2"/>
              </a:rPr>
              <a:t>+</a:t>
            </a:r>
            <a:r>
              <a:rPr lang="en-US" sz="2800">
                <a:latin typeface="Courier New" pitchFamily="49" charset="0"/>
              </a:rPr>
              <a:t> </a:t>
            </a:r>
            <a:r>
              <a:rPr lang="en-US" sz="2800" noProof="1">
                <a:latin typeface="Courier New" pitchFamily="49" charset="0"/>
                <a:sym typeface="Symbol" pitchFamily="18" charset="2"/>
              </a:rPr>
              <a:t>+</a:t>
            </a:r>
            <a:r>
              <a:rPr lang="en-US" sz="2800">
                <a:latin typeface="Courier New" pitchFamily="49" charset="0"/>
              </a:rPr>
              <a:t> 2 3 4</a:t>
            </a:r>
            <a:r>
              <a:rPr lang="en-US" sz="2800"/>
              <a:t/>
            </a:r>
            <a:br>
              <a:rPr lang="en-US" sz="2800"/>
            </a:br>
            <a:r>
              <a:rPr lang="en-US" sz="2800"/>
              <a:t>and: </a:t>
            </a:r>
            <a:r>
              <a:rPr lang="en-US" sz="2800">
                <a:latin typeface="Courier New" pitchFamily="49" charset="0"/>
              </a:rPr>
              <a:t>+ 2 * 3 4</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4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42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5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0B80F099-9646-43DD-B3EC-B178A175244F}" type="slidenum">
              <a:rPr lang="en-US"/>
              <a:pPr/>
              <a:t>3</a:t>
            </a:fld>
            <a:endParaRPr lang="en-US"/>
          </a:p>
        </p:txBody>
      </p:sp>
      <p:sp>
        <p:nvSpPr>
          <p:cNvPr id="198658" name="Rectangle 2"/>
          <p:cNvSpPr>
            <a:spLocks noGrp="1" noChangeArrowheads="1"/>
          </p:cNvSpPr>
          <p:nvPr>
            <p:ph type="title"/>
          </p:nvPr>
        </p:nvSpPr>
        <p:spPr>
          <a:xfrm>
            <a:off x="685800" y="-76200"/>
            <a:ext cx="7772400" cy="1143000"/>
          </a:xfrm>
        </p:spPr>
        <p:txBody>
          <a:bodyPr/>
          <a:lstStyle/>
          <a:p>
            <a:r>
              <a:rPr lang="en-US"/>
              <a:t>Lexical Structure</a:t>
            </a:r>
          </a:p>
        </p:txBody>
      </p:sp>
      <p:sp>
        <p:nvSpPr>
          <p:cNvPr id="198659" name="Rectangle 3"/>
          <p:cNvSpPr>
            <a:spLocks noGrp="1" noChangeArrowheads="1"/>
          </p:cNvSpPr>
          <p:nvPr>
            <p:ph type="body" idx="1"/>
          </p:nvPr>
        </p:nvSpPr>
        <p:spPr>
          <a:xfrm>
            <a:off x="685800" y="914400"/>
            <a:ext cx="7772400" cy="5257800"/>
          </a:xfrm>
        </p:spPr>
        <p:txBody>
          <a:bodyPr/>
          <a:lstStyle/>
          <a:p>
            <a:r>
              <a:rPr lang="en-US" sz="2400"/>
              <a:t>Tokens are the building blocks of syntax: the “words” of the language.</a:t>
            </a:r>
          </a:p>
          <a:p>
            <a:r>
              <a:rPr lang="en-US" sz="2400"/>
              <a:t>Tokens are recognized by the first phase of a translator -- the </a:t>
            </a:r>
            <a:r>
              <a:rPr lang="en-US" sz="2400" u="sng"/>
              <a:t>scanner</a:t>
            </a:r>
            <a:r>
              <a:rPr lang="en-US" sz="2400"/>
              <a:t> -- which is the only part of the translator that deals directly with the input. The scanner groups the input characters into tokens. (Scanners are sometimes called </a:t>
            </a:r>
            <a:r>
              <a:rPr lang="en-US" sz="2400" u="sng"/>
              <a:t>lexers</a:t>
            </a:r>
            <a:r>
              <a:rPr lang="en-US" sz="2400"/>
              <a:t>.)</a:t>
            </a:r>
          </a:p>
          <a:p>
            <a:r>
              <a:rPr lang="en-US" sz="2400"/>
              <a:t>Tokens can be defined using either grammar rules or </a:t>
            </a:r>
            <a:r>
              <a:rPr lang="en-US" sz="2400" i="1"/>
              <a:t>regular expressions</a:t>
            </a:r>
            <a:r>
              <a:rPr lang="en-US" sz="2400"/>
              <a:t>.</a:t>
            </a:r>
          </a:p>
          <a:p>
            <a:r>
              <a:rPr lang="en-US" sz="2400"/>
              <a:t>Regular expressions are used in many areas of computer science to describe text patterns. One example: grep (“global regular expression print”).</a:t>
            </a:r>
          </a:p>
          <a:p>
            <a:r>
              <a:rPr lang="en-US" sz="2400"/>
              <a:t>Sample regular expression: </a:t>
            </a:r>
            <a:r>
              <a:rPr lang="en-US" sz="2000" noProof="1">
                <a:latin typeface="Courier New" pitchFamily="49" charset="0"/>
              </a:rPr>
              <a:t>[0-9]+(\.[0-9]+)?</a:t>
            </a:r>
            <a:endParaRPr lang="en-US">
              <a:latin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86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86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86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86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986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build="p"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F43E18BF-14EA-4D66-81AA-1B5DE31AEB26}" type="slidenum">
              <a:rPr lang="en-US"/>
              <a:pPr/>
              <a:t>30</a:t>
            </a:fld>
            <a:endParaRPr lang="en-US"/>
          </a:p>
        </p:txBody>
      </p:sp>
      <p:sp>
        <p:nvSpPr>
          <p:cNvPr id="225282" name="Rectangle 2"/>
          <p:cNvSpPr>
            <a:spLocks noGrp="1" noChangeArrowheads="1"/>
          </p:cNvSpPr>
          <p:nvPr>
            <p:ph type="title"/>
          </p:nvPr>
        </p:nvSpPr>
        <p:spPr>
          <a:xfrm>
            <a:off x="685800" y="304800"/>
            <a:ext cx="7772400" cy="1143000"/>
          </a:xfrm>
        </p:spPr>
        <p:txBody>
          <a:bodyPr/>
          <a:lstStyle/>
          <a:p>
            <a:r>
              <a:rPr lang="en-US"/>
              <a:t>Scheme uses prefix form, but keeps the parentheses. Why?</a:t>
            </a:r>
          </a:p>
        </p:txBody>
      </p:sp>
      <p:sp>
        <p:nvSpPr>
          <p:cNvPr id="225283" name="Rectangle 3"/>
          <p:cNvSpPr>
            <a:spLocks noGrp="1" noChangeArrowheads="1"/>
          </p:cNvSpPr>
          <p:nvPr>
            <p:ph type="body" idx="1"/>
          </p:nvPr>
        </p:nvSpPr>
        <p:spPr>
          <a:xfrm>
            <a:off x="685800" y="1905000"/>
            <a:ext cx="7772400" cy="3886200"/>
          </a:xfrm>
        </p:spPr>
        <p:txBody>
          <a:bodyPr/>
          <a:lstStyle/>
          <a:p>
            <a:r>
              <a:rPr lang="en-US"/>
              <a:t>Scheme allows any number of arguments to the arithmetic operators:</a:t>
            </a:r>
            <a:br>
              <a:rPr lang="en-US"/>
            </a:br>
            <a:r>
              <a:rPr lang="en-US" sz="2800" b="0" i="1" noProof="1"/>
              <a:t>expr</a:t>
            </a:r>
            <a:r>
              <a:rPr lang="en-US" sz="2800" b="0" noProof="1"/>
              <a:t>  </a:t>
            </a:r>
            <a:r>
              <a:rPr lang="en-US" sz="2800" b="0" noProof="1">
                <a:latin typeface="Symbol" pitchFamily="18" charset="2"/>
              </a:rPr>
              <a:t>®</a:t>
            </a:r>
            <a:r>
              <a:rPr lang="en-US" sz="2800" b="0" noProof="1"/>
              <a:t> </a:t>
            </a:r>
            <a:r>
              <a:rPr lang="en-US" sz="2800" noProof="1">
                <a:latin typeface="Courier New" pitchFamily="49" charset="0"/>
              </a:rPr>
              <a:t>(</a:t>
            </a:r>
            <a:r>
              <a:rPr lang="en-US" sz="2800" b="0" i="1" noProof="1"/>
              <a:t>op</a:t>
            </a:r>
            <a:r>
              <a:rPr lang="en-US" sz="2800" b="0" noProof="1"/>
              <a:t> </a:t>
            </a:r>
            <a:r>
              <a:rPr lang="en-US" sz="2800" b="0" i="1" noProof="1"/>
              <a:t>exprlist</a:t>
            </a:r>
            <a:r>
              <a:rPr lang="en-US" sz="2800" b="0" noProof="1"/>
              <a:t> </a:t>
            </a:r>
            <a:r>
              <a:rPr lang="en-US" sz="2800" noProof="1">
                <a:latin typeface="Courier New" pitchFamily="49" charset="0"/>
              </a:rPr>
              <a:t>)</a:t>
            </a:r>
            <a:r>
              <a:rPr lang="en-US" sz="2800" b="0" noProof="1"/>
              <a:t>| </a:t>
            </a:r>
            <a:r>
              <a:rPr lang="en-US" sz="2800" noProof="1">
                <a:latin typeface="Courier New" pitchFamily="49" charset="0"/>
              </a:rPr>
              <a:t>NUMBER</a:t>
            </a:r>
            <a:br>
              <a:rPr lang="en-US" sz="2800" noProof="1">
                <a:latin typeface="Courier New" pitchFamily="49" charset="0"/>
              </a:rPr>
            </a:br>
            <a:r>
              <a:rPr lang="en-US" sz="2800" b="0" i="1" noProof="1"/>
              <a:t>exprlist</a:t>
            </a:r>
            <a:r>
              <a:rPr lang="en-US" sz="2800" b="0" noProof="1"/>
              <a:t>  </a:t>
            </a:r>
            <a:r>
              <a:rPr lang="en-US" sz="2800" b="0" noProof="1">
                <a:latin typeface="Symbol" pitchFamily="18" charset="2"/>
              </a:rPr>
              <a:t>®</a:t>
            </a:r>
            <a:r>
              <a:rPr lang="en-US" sz="2800" b="0" noProof="1"/>
              <a:t> </a:t>
            </a:r>
            <a:r>
              <a:rPr lang="en-US" sz="2800" b="0" i="1" noProof="1"/>
              <a:t>exprlist expr</a:t>
            </a:r>
            <a:r>
              <a:rPr lang="en-US" sz="2800" b="0" noProof="1"/>
              <a:t> | </a:t>
            </a:r>
            <a:r>
              <a:rPr lang="en-US" sz="2800" b="0" i="1" noProof="1"/>
              <a:t>empty</a:t>
            </a:r>
            <a:br>
              <a:rPr lang="en-US" sz="2800" b="0" i="1" noProof="1"/>
            </a:br>
            <a:r>
              <a:rPr lang="en-US" sz="2800" b="0" i="1" noProof="1"/>
              <a:t>empty </a:t>
            </a:r>
            <a:r>
              <a:rPr lang="en-US" sz="2800" b="0" noProof="1"/>
              <a:t> </a:t>
            </a:r>
            <a:r>
              <a:rPr lang="en-US" sz="2800" b="0" noProof="1">
                <a:latin typeface="Symbol" pitchFamily="18" charset="2"/>
              </a:rPr>
              <a:t>®</a:t>
            </a:r>
            <a:r>
              <a:rPr lang="en-US" sz="2800" b="0" noProof="1"/>
              <a:t> </a:t>
            </a:r>
            <a:r>
              <a:rPr lang="en-US" sz="2800" noProof="1">
                <a:latin typeface="Courier New" pitchFamily="49" charset="0"/>
              </a:rPr>
              <a:t/>
            </a:r>
            <a:br>
              <a:rPr lang="en-US" sz="2800" noProof="1">
                <a:latin typeface="Courier New" pitchFamily="49" charset="0"/>
              </a:rPr>
            </a:br>
            <a:r>
              <a:rPr lang="en-US" sz="2800" noProof="1"/>
              <a:t>so:</a:t>
            </a:r>
            <a:r>
              <a:rPr lang="en-US" sz="2800" noProof="1">
                <a:latin typeface="Courier New" pitchFamily="49" charset="0"/>
              </a:rPr>
              <a:t> (+)</a:t>
            </a:r>
            <a:r>
              <a:rPr lang="en-US" sz="2800" noProof="1"/>
              <a:t>, </a:t>
            </a:r>
            <a:r>
              <a:rPr lang="en-US" sz="2800" noProof="1">
                <a:latin typeface="Courier New" pitchFamily="49" charset="0"/>
              </a:rPr>
              <a:t>(+ 1)</a:t>
            </a:r>
            <a:r>
              <a:rPr lang="en-US" sz="2800" noProof="1"/>
              <a:t>, </a:t>
            </a:r>
            <a:r>
              <a:rPr lang="en-US" sz="2800" noProof="1">
                <a:latin typeface="Courier New" pitchFamily="49" charset="0"/>
              </a:rPr>
              <a:t>(+ 1 2 3 4)</a:t>
            </a:r>
            <a:r>
              <a:rPr lang="en-US" sz="2800" noProof="1"/>
              <a:t>, etc.</a:t>
            </a:r>
            <a:br>
              <a:rPr lang="en-US" sz="2800" noProof="1"/>
            </a:br>
            <a:r>
              <a:rPr lang="en-US" sz="2800" noProof="1"/>
              <a:t>[</a:t>
            </a:r>
            <a:r>
              <a:rPr lang="en-US" sz="2800" noProof="1">
                <a:latin typeface="Courier New" pitchFamily="49" charset="0"/>
              </a:rPr>
              <a:t>-</a:t>
            </a:r>
            <a:r>
              <a:rPr lang="en-US" sz="2800" noProof="1"/>
              <a:t> and </a:t>
            </a:r>
            <a:r>
              <a:rPr lang="en-US" sz="2800" noProof="1">
                <a:latin typeface="Courier New" pitchFamily="49" charset="0"/>
              </a:rPr>
              <a:t>/</a:t>
            </a:r>
            <a:r>
              <a:rPr lang="en-US" sz="2800" noProof="1"/>
              <a:t> require at least one argument]</a:t>
            </a:r>
            <a:endParaRPr lang="en-US" sz="2800">
              <a:latin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28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3"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EC9AB197-A4AC-445C-B385-56CF57A1B5D9}" type="slidenum">
              <a:rPr lang="en-US"/>
              <a:pPr/>
              <a:t>31</a:t>
            </a:fld>
            <a:endParaRPr lang="en-US"/>
          </a:p>
        </p:txBody>
      </p:sp>
      <p:sp>
        <p:nvSpPr>
          <p:cNvPr id="226306" name="Rectangle 2"/>
          <p:cNvSpPr>
            <a:spLocks noGrp="1" noChangeArrowheads="1"/>
          </p:cNvSpPr>
          <p:nvPr>
            <p:ph type="title"/>
          </p:nvPr>
        </p:nvSpPr>
        <p:spPr/>
        <p:txBody>
          <a:bodyPr/>
          <a:lstStyle/>
          <a:p>
            <a:r>
              <a:rPr lang="en-US"/>
              <a:t>Unary Minus (Ex. 4.13(a), p.116)</a:t>
            </a:r>
          </a:p>
        </p:txBody>
      </p:sp>
      <p:sp>
        <p:nvSpPr>
          <p:cNvPr id="226307" name="Rectangle 3"/>
          <p:cNvSpPr>
            <a:spLocks noGrp="1" noChangeArrowheads="1"/>
          </p:cNvSpPr>
          <p:nvPr>
            <p:ph type="body" idx="1"/>
          </p:nvPr>
        </p:nvSpPr>
        <p:spPr/>
        <p:txBody>
          <a:bodyPr/>
          <a:lstStyle/>
          <a:p>
            <a:r>
              <a:rPr lang="en-US" sz="2800"/>
              <a:t>Add unary </a:t>
            </a:r>
            <a:r>
              <a:rPr lang="en-US" sz="2800">
                <a:latin typeface="Courier New" pitchFamily="49" charset="0"/>
              </a:rPr>
              <a:t>-</a:t>
            </a:r>
            <a:r>
              <a:rPr lang="en-US" sz="2800"/>
              <a:t> (negation) so that </a:t>
            </a:r>
            <a:r>
              <a:rPr lang="en-US" sz="2800" noProof="1"/>
              <a:t>at most one unary minus is allowed in each expression, and it must come at the beginning of an expression:</a:t>
            </a:r>
          </a:p>
          <a:p>
            <a:pPr lvl="1">
              <a:buFontTx/>
              <a:buNone/>
            </a:pPr>
            <a:r>
              <a:rPr lang="en-US" noProof="1">
                <a:latin typeface="Symbol" pitchFamily="18" charset="2"/>
              </a:rPr>
              <a:t>	</a:t>
            </a:r>
            <a:r>
              <a:rPr lang="en-US" noProof="1">
                <a:latin typeface="Courier New" pitchFamily="49" charset="0"/>
              </a:rPr>
              <a:t>-</a:t>
            </a:r>
            <a:r>
              <a:rPr lang="en-US" noProof="1"/>
              <a:t>2 + 3 is legal (and equals 1)</a:t>
            </a:r>
            <a:br>
              <a:rPr lang="en-US" noProof="1"/>
            </a:br>
            <a:r>
              <a:rPr lang="en-US" noProof="1">
                <a:latin typeface="Courier New" pitchFamily="49" charset="0"/>
              </a:rPr>
              <a:t>-</a:t>
            </a:r>
            <a:r>
              <a:rPr lang="en-US" noProof="1"/>
              <a:t>2 + (</a:t>
            </a:r>
            <a:r>
              <a:rPr lang="en-US" noProof="1">
                <a:latin typeface="Courier New" pitchFamily="49" charset="0"/>
              </a:rPr>
              <a:t>-</a:t>
            </a:r>
            <a:r>
              <a:rPr lang="en-US" noProof="1"/>
              <a:t>3) is legal</a:t>
            </a:r>
            <a:br>
              <a:rPr lang="en-US" noProof="1"/>
            </a:br>
            <a:r>
              <a:rPr lang="en-US" noProof="1">
                <a:latin typeface="Courier New" pitchFamily="49" charset="0"/>
              </a:rPr>
              <a:t>-</a:t>
            </a:r>
            <a:r>
              <a:rPr lang="en-US" noProof="1"/>
              <a:t>2 + </a:t>
            </a:r>
            <a:r>
              <a:rPr lang="en-US" noProof="1">
                <a:latin typeface="Courier New" pitchFamily="49" charset="0"/>
              </a:rPr>
              <a:t>-</a:t>
            </a:r>
            <a:r>
              <a:rPr lang="en-US" noProof="1"/>
              <a:t>3 is not legal</a:t>
            </a:r>
          </a:p>
          <a:p>
            <a:r>
              <a:rPr lang="en-US" sz="2800" noProof="1"/>
              <a:t>Answer:</a:t>
            </a:r>
            <a:br>
              <a:rPr lang="en-US" sz="2800" noProof="1"/>
            </a:br>
            <a:r>
              <a:rPr lang="en-US" sz="3600" b="0" i="1" noProof="1"/>
              <a:t>	</a:t>
            </a:r>
            <a:r>
              <a:rPr lang="en-US" sz="2800" i="1" noProof="1"/>
              <a:t>expr</a:t>
            </a:r>
            <a:r>
              <a:rPr lang="en-US" sz="2800" noProof="1"/>
              <a:t> </a:t>
            </a:r>
            <a:r>
              <a:rPr lang="en-US" sz="2800" noProof="1">
                <a:latin typeface="Symbol" pitchFamily="18" charset="2"/>
              </a:rPr>
              <a:t>®</a:t>
            </a:r>
            <a:r>
              <a:rPr lang="en-US" sz="2800" noProof="1"/>
              <a:t> </a:t>
            </a:r>
            <a:r>
              <a:rPr lang="en-US" sz="2800" i="1" noProof="1"/>
              <a:t>expr</a:t>
            </a:r>
            <a:r>
              <a:rPr lang="en-US" sz="2800" noProof="1"/>
              <a:t> </a:t>
            </a:r>
            <a:r>
              <a:rPr lang="en-US" sz="2800" noProof="1">
                <a:latin typeface="Courier New" pitchFamily="49" charset="0"/>
              </a:rPr>
              <a:t>+</a:t>
            </a:r>
            <a:r>
              <a:rPr lang="en-US" sz="2800" noProof="1"/>
              <a:t> </a:t>
            </a:r>
            <a:r>
              <a:rPr lang="en-US" sz="2800" i="1" noProof="1"/>
              <a:t>term</a:t>
            </a:r>
            <a:r>
              <a:rPr lang="en-US" sz="2800" noProof="1"/>
              <a:t> | </a:t>
            </a:r>
            <a:r>
              <a:rPr lang="en-US" sz="2800" i="1" noProof="1"/>
              <a:t>term | </a:t>
            </a:r>
            <a:r>
              <a:rPr lang="en-US" sz="2800" noProof="1">
                <a:latin typeface="Courier New" pitchFamily="49" charset="0"/>
              </a:rPr>
              <a:t>-</a:t>
            </a:r>
            <a:r>
              <a:rPr lang="en-US" sz="2800" i="1" noProof="1"/>
              <a:t> term</a:t>
            </a:r>
            <a:endParaRPr lang="en-US"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63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2630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263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DF287AC9-DF05-41BD-A59E-AD3BB3A4F2DB}" type="slidenum">
              <a:rPr lang="en-US"/>
              <a:pPr/>
              <a:t>32</a:t>
            </a:fld>
            <a:endParaRPr lang="en-US"/>
          </a:p>
        </p:txBody>
      </p:sp>
      <p:sp>
        <p:nvSpPr>
          <p:cNvPr id="227330" name="Rectangle 2"/>
          <p:cNvSpPr>
            <a:spLocks noGrp="1" noChangeArrowheads="1"/>
          </p:cNvSpPr>
          <p:nvPr>
            <p:ph type="title"/>
          </p:nvPr>
        </p:nvSpPr>
        <p:spPr/>
        <p:txBody>
          <a:bodyPr/>
          <a:lstStyle/>
          <a:p>
            <a:r>
              <a:rPr lang="en-US"/>
              <a:t>Extended BNF Notation</a:t>
            </a:r>
          </a:p>
        </p:txBody>
      </p:sp>
      <p:sp>
        <p:nvSpPr>
          <p:cNvPr id="227331" name="Rectangle 3"/>
          <p:cNvSpPr>
            <a:spLocks noGrp="1" noChangeArrowheads="1"/>
          </p:cNvSpPr>
          <p:nvPr>
            <p:ph type="body" idx="1"/>
          </p:nvPr>
        </p:nvSpPr>
        <p:spPr/>
        <p:txBody>
          <a:bodyPr/>
          <a:lstStyle/>
          <a:p>
            <a:r>
              <a:rPr lang="en-US" sz="2800"/>
              <a:t>Notation for repetition and optional features.</a:t>
            </a:r>
          </a:p>
          <a:p>
            <a:r>
              <a:rPr lang="en-US" sz="2800"/>
              <a:t>{…} expresses repetition:</a:t>
            </a:r>
            <a:br>
              <a:rPr lang="en-US" sz="2800"/>
            </a:br>
            <a:r>
              <a:rPr lang="en-US" sz="2800"/>
              <a:t> </a:t>
            </a:r>
            <a:r>
              <a:rPr lang="en-US" sz="2800" i="1" noProof="1"/>
              <a:t>expr</a:t>
            </a:r>
            <a:r>
              <a:rPr lang="en-US" sz="2800" noProof="1"/>
              <a:t> </a:t>
            </a:r>
            <a:r>
              <a:rPr lang="en-US" sz="2800" noProof="1">
                <a:latin typeface="Symbol" pitchFamily="18" charset="2"/>
              </a:rPr>
              <a:t>®</a:t>
            </a:r>
            <a:r>
              <a:rPr lang="en-US" sz="2800" noProof="1"/>
              <a:t> </a:t>
            </a:r>
            <a:r>
              <a:rPr lang="en-US" sz="2800" i="1" noProof="1"/>
              <a:t>expr</a:t>
            </a:r>
            <a:r>
              <a:rPr lang="en-US" sz="2800" noProof="1"/>
              <a:t> </a:t>
            </a:r>
            <a:r>
              <a:rPr lang="en-US" sz="2800" noProof="1">
                <a:latin typeface="Courier New" pitchFamily="49" charset="0"/>
              </a:rPr>
              <a:t>+</a:t>
            </a:r>
            <a:r>
              <a:rPr lang="en-US" sz="2800" noProof="1"/>
              <a:t> </a:t>
            </a:r>
            <a:r>
              <a:rPr lang="en-US" sz="2800" i="1" noProof="1"/>
              <a:t>term</a:t>
            </a:r>
            <a:r>
              <a:rPr lang="en-US" sz="2800" noProof="1"/>
              <a:t> | </a:t>
            </a:r>
            <a:r>
              <a:rPr lang="en-US" sz="2800" i="1" noProof="1"/>
              <a:t>term</a:t>
            </a:r>
            <a:r>
              <a:rPr lang="en-US" sz="2800" noProof="1"/>
              <a:t>     becomes</a:t>
            </a:r>
            <a:br>
              <a:rPr lang="en-US" sz="2800" noProof="1"/>
            </a:br>
            <a:r>
              <a:rPr lang="en-US" sz="2800" noProof="1"/>
              <a:t> </a:t>
            </a:r>
            <a:r>
              <a:rPr lang="en-US" sz="2800" i="1" noProof="1"/>
              <a:t>expr</a:t>
            </a:r>
            <a:r>
              <a:rPr lang="en-US" sz="2800" noProof="1"/>
              <a:t> </a:t>
            </a:r>
            <a:r>
              <a:rPr lang="en-US" sz="2800" noProof="1">
                <a:latin typeface="Symbol" pitchFamily="18" charset="2"/>
              </a:rPr>
              <a:t>®</a:t>
            </a:r>
            <a:r>
              <a:rPr lang="en-US" sz="2800" noProof="1"/>
              <a:t> </a:t>
            </a:r>
            <a:r>
              <a:rPr lang="en-US" sz="2800" i="1" noProof="1"/>
              <a:t>term</a:t>
            </a:r>
            <a:r>
              <a:rPr lang="en-US" sz="2800" noProof="1"/>
              <a:t>  { </a:t>
            </a:r>
            <a:r>
              <a:rPr lang="en-US" sz="2800" noProof="1">
                <a:latin typeface="Courier New" pitchFamily="49" charset="0"/>
              </a:rPr>
              <a:t>+</a:t>
            </a:r>
            <a:r>
              <a:rPr lang="en-US" sz="2800" noProof="1"/>
              <a:t> </a:t>
            </a:r>
            <a:r>
              <a:rPr lang="en-US" sz="2800" i="1" noProof="1"/>
              <a:t>term</a:t>
            </a:r>
            <a:r>
              <a:rPr lang="en-US" sz="2800" noProof="1"/>
              <a:t> }</a:t>
            </a:r>
          </a:p>
          <a:p>
            <a:r>
              <a:rPr lang="en-US" sz="2800" noProof="1"/>
              <a:t>[…] expresses optional features:</a:t>
            </a:r>
            <a:br>
              <a:rPr lang="en-US" sz="2800" noProof="1"/>
            </a:br>
            <a:r>
              <a:rPr lang="en-US" sz="2800" i="1" noProof="1"/>
              <a:t>if-stmt</a:t>
            </a:r>
            <a:r>
              <a:rPr lang="en-US" sz="2800" noProof="1"/>
              <a:t> </a:t>
            </a:r>
            <a:r>
              <a:rPr lang="en-US" sz="2800" noProof="1">
                <a:latin typeface="Symbol" pitchFamily="18" charset="2"/>
              </a:rPr>
              <a:t>® </a:t>
            </a:r>
            <a:r>
              <a:rPr lang="en-US" sz="2800" noProof="1">
                <a:latin typeface="Courier New" pitchFamily="49" charset="0"/>
              </a:rPr>
              <a:t>if(</a:t>
            </a:r>
            <a:r>
              <a:rPr lang="en-US" sz="2800" noProof="1"/>
              <a:t> </a:t>
            </a:r>
            <a:r>
              <a:rPr lang="en-US" sz="2800" i="1" noProof="1"/>
              <a:t>expr</a:t>
            </a:r>
            <a:r>
              <a:rPr lang="en-US" sz="2800" noProof="1"/>
              <a:t> </a:t>
            </a:r>
            <a:r>
              <a:rPr lang="en-US" sz="2800" noProof="1">
                <a:latin typeface="Courier New" pitchFamily="49" charset="0"/>
              </a:rPr>
              <a:t>)</a:t>
            </a:r>
            <a:r>
              <a:rPr lang="en-US" sz="2800" noProof="1"/>
              <a:t> </a:t>
            </a:r>
            <a:r>
              <a:rPr lang="en-US" sz="2800" i="1" noProof="1"/>
              <a:t>stmt</a:t>
            </a:r>
            <a:r>
              <a:rPr lang="en-US" sz="2800" noProof="1"/>
              <a:t> </a:t>
            </a:r>
            <a:br>
              <a:rPr lang="en-US" sz="2800" noProof="1"/>
            </a:br>
            <a:r>
              <a:rPr lang="en-US" sz="2800" noProof="1"/>
              <a:t>               | </a:t>
            </a:r>
            <a:r>
              <a:rPr lang="en-US" sz="2800" noProof="1">
                <a:latin typeface="Courier New" pitchFamily="49" charset="0"/>
              </a:rPr>
              <a:t>if(</a:t>
            </a:r>
            <a:r>
              <a:rPr lang="en-US" sz="2800" noProof="1"/>
              <a:t> </a:t>
            </a:r>
            <a:r>
              <a:rPr lang="en-US" sz="2800" i="1" noProof="1"/>
              <a:t>expr</a:t>
            </a:r>
            <a:r>
              <a:rPr lang="en-US" sz="2800" noProof="1"/>
              <a:t> </a:t>
            </a:r>
            <a:r>
              <a:rPr lang="en-US" sz="2800" noProof="1">
                <a:latin typeface="Courier New" pitchFamily="49" charset="0"/>
              </a:rPr>
              <a:t>)</a:t>
            </a:r>
            <a:r>
              <a:rPr lang="en-US" sz="2800" noProof="1"/>
              <a:t> </a:t>
            </a:r>
            <a:r>
              <a:rPr lang="en-US" sz="2800" i="1" noProof="1"/>
              <a:t>stmt</a:t>
            </a:r>
            <a:r>
              <a:rPr lang="en-US" sz="2800" noProof="1"/>
              <a:t> </a:t>
            </a:r>
            <a:r>
              <a:rPr lang="en-US" sz="2800" noProof="1">
                <a:latin typeface="Courier New" pitchFamily="49" charset="0"/>
              </a:rPr>
              <a:t>else</a:t>
            </a:r>
            <a:r>
              <a:rPr lang="en-US" sz="2800" noProof="1"/>
              <a:t> </a:t>
            </a:r>
            <a:r>
              <a:rPr lang="en-US" sz="2800" i="1" noProof="1"/>
              <a:t>stmt</a:t>
            </a:r>
            <a:br>
              <a:rPr lang="en-US" sz="2800" i="1" noProof="1"/>
            </a:br>
            <a:r>
              <a:rPr lang="en-US" sz="2800" noProof="1"/>
              <a:t>becomes</a:t>
            </a:r>
            <a:br>
              <a:rPr lang="en-US" sz="2800" noProof="1"/>
            </a:br>
            <a:r>
              <a:rPr lang="en-US" sz="2800" i="1" noProof="1"/>
              <a:t>if-stmt</a:t>
            </a:r>
            <a:r>
              <a:rPr lang="en-US" sz="2800" noProof="1"/>
              <a:t> </a:t>
            </a:r>
            <a:r>
              <a:rPr lang="en-US" sz="2800" noProof="1">
                <a:latin typeface="Symbol" pitchFamily="18" charset="2"/>
              </a:rPr>
              <a:t>® </a:t>
            </a:r>
            <a:r>
              <a:rPr lang="en-US" sz="2800" noProof="1">
                <a:latin typeface="Courier New" pitchFamily="49" charset="0"/>
              </a:rPr>
              <a:t>if(</a:t>
            </a:r>
            <a:r>
              <a:rPr lang="en-US" sz="2800" noProof="1"/>
              <a:t> </a:t>
            </a:r>
            <a:r>
              <a:rPr lang="en-US" sz="2800" i="1" noProof="1"/>
              <a:t>expr</a:t>
            </a:r>
            <a:r>
              <a:rPr lang="en-US" sz="2800" noProof="1"/>
              <a:t> </a:t>
            </a:r>
            <a:r>
              <a:rPr lang="en-US" sz="2800" noProof="1">
                <a:latin typeface="Courier New" pitchFamily="49" charset="0"/>
              </a:rPr>
              <a:t>)</a:t>
            </a:r>
            <a:r>
              <a:rPr lang="en-US" sz="2800" noProof="1"/>
              <a:t> </a:t>
            </a:r>
            <a:r>
              <a:rPr lang="en-US" sz="2800" i="1" noProof="1"/>
              <a:t>stmt</a:t>
            </a:r>
            <a:r>
              <a:rPr lang="en-US" sz="2800" noProof="1"/>
              <a:t> [ </a:t>
            </a:r>
            <a:r>
              <a:rPr lang="en-US" sz="2800" noProof="1">
                <a:latin typeface="Courier New" pitchFamily="49" charset="0"/>
              </a:rPr>
              <a:t>else</a:t>
            </a:r>
            <a:r>
              <a:rPr lang="en-US" sz="2800" noProof="1"/>
              <a:t> </a:t>
            </a:r>
            <a:r>
              <a:rPr lang="en-US" sz="2800" i="1" noProof="1"/>
              <a:t>stmt </a:t>
            </a:r>
            <a:r>
              <a:rPr lang="en-US" sz="2800" noProof="1"/>
              <a:t>]</a:t>
            </a:r>
            <a:endParaRPr lang="en-US" sz="2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7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7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73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70CAF5D0-B57C-4603-AADD-1CC24213E7B4}" type="slidenum">
              <a:rPr lang="en-US"/>
              <a:pPr/>
              <a:t>33</a:t>
            </a:fld>
            <a:endParaRPr lang="en-US"/>
          </a:p>
        </p:txBody>
      </p:sp>
      <p:sp>
        <p:nvSpPr>
          <p:cNvPr id="228354" name="Rectangle 2"/>
          <p:cNvSpPr>
            <a:spLocks noGrp="1" noChangeArrowheads="1"/>
          </p:cNvSpPr>
          <p:nvPr>
            <p:ph type="title"/>
          </p:nvPr>
        </p:nvSpPr>
        <p:spPr>
          <a:xfrm>
            <a:off x="685800" y="-76200"/>
            <a:ext cx="7772400" cy="1143000"/>
          </a:xfrm>
        </p:spPr>
        <p:txBody>
          <a:bodyPr/>
          <a:lstStyle/>
          <a:p>
            <a:r>
              <a:rPr lang="en-US"/>
              <a:t>Notes on use of EBNF</a:t>
            </a:r>
          </a:p>
        </p:txBody>
      </p:sp>
      <p:sp>
        <p:nvSpPr>
          <p:cNvPr id="228355" name="Rectangle 3"/>
          <p:cNvSpPr>
            <a:spLocks noGrp="1" noChangeArrowheads="1"/>
          </p:cNvSpPr>
          <p:nvPr>
            <p:ph type="body" idx="1"/>
          </p:nvPr>
        </p:nvSpPr>
        <p:spPr>
          <a:xfrm>
            <a:off x="685800" y="1143000"/>
            <a:ext cx="7772400" cy="4953000"/>
          </a:xfrm>
        </p:spPr>
        <p:txBody>
          <a:bodyPr/>
          <a:lstStyle/>
          <a:p>
            <a:r>
              <a:rPr lang="en-US" sz="2400"/>
              <a:t>Use {…} only for left recursive rules:</a:t>
            </a:r>
            <a:br>
              <a:rPr lang="en-US" sz="2400"/>
            </a:br>
            <a:r>
              <a:rPr lang="en-US" sz="2400" i="1" noProof="1"/>
              <a:t>expr</a:t>
            </a:r>
            <a:r>
              <a:rPr lang="en-US" sz="2400" noProof="1"/>
              <a:t> </a:t>
            </a:r>
            <a:r>
              <a:rPr lang="en-US" sz="2400" noProof="1">
                <a:latin typeface="Symbol" pitchFamily="18" charset="2"/>
              </a:rPr>
              <a:t>®</a:t>
            </a:r>
            <a:r>
              <a:rPr lang="en-US" sz="2400" noProof="1"/>
              <a:t> </a:t>
            </a:r>
            <a:r>
              <a:rPr lang="en-US" sz="2400" i="1" noProof="1"/>
              <a:t>term</a:t>
            </a:r>
            <a:r>
              <a:rPr lang="en-US" sz="2400" noProof="1"/>
              <a:t> </a:t>
            </a:r>
            <a:r>
              <a:rPr lang="en-US" sz="2400" noProof="1">
                <a:latin typeface="Courier New" pitchFamily="49" charset="0"/>
              </a:rPr>
              <a:t>+</a:t>
            </a:r>
            <a:r>
              <a:rPr lang="en-US" sz="2400" noProof="1"/>
              <a:t> </a:t>
            </a:r>
            <a:r>
              <a:rPr lang="en-US" sz="2400" i="1" noProof="1"/>
              <a:t>expr</a:t>
            </a:r>
            <a:r>
              <a:rPr lang="en-US" sz="2400" noProof="1"/>
              <a:t> | </a:t>
            </a:r>
            <a:r>
              <a:rPr lang="en-US" sz="2400" i="1" noProof="1"/>
              <a:t>term</a:t>
            </a:r>
            <a:br>
              <a:rPr lang="en-US" sz="2400" i="1" noProof="1"/>
            </a:br>
            <a:r>
              <a:rPr lang="en-US" sz="2400" noProof="1"/>
              <a:t>should become </a:t>
            </a:r>
            <a:r>
              <a:rPr lang="en-US" sz="2400" i="1" noProof="1"/>
              <a:t>expr</a:t>
            </a:r>
            <a:r>
              <a:rPr lang="en-US" sz="2400" noProof="1"/>
              <a:t> </a:t>
            </a:r>
            <a:r>
              <a:rPr lang="en-US" sz="2400" noProof="1">
                <a:latin typeface="Symbol" pitchFamily="18" charset="2"/>
              </a:rPr>
              <a:t>®</a:t>
            </a:r>
            <a:r>
              <a:rPr lang="en-US" sz="2400" noProof="1"/>
              <a:t> </a:t>
            </a:r>
            <a:r>
              <a:rPr lang="en-US" sz="2400" i="1" noProof="1"/>
              <a:t>term</a:t>
            </a:r>
            <a:r>
              <a:rPr lang="en-US" sz="2400" noProof="1"/>
              <a:t> [ </a:t>
            </a:r>
            <a:r>
              <a:rPr lang="en-US" sz="2400" noProof="1">
                <a:latin typeface="Courier New" pitchFamily="49" charset="0"/>
              </a:rPr>
              <a:t>+</a:t>
            </a:r>
            <a:r>
              <a:rPr lang="en-US" sz="2400" noProof="1"/>
              <a:t> </a:t>
            </a:r>
            <a:r>
              <a:rPr lang="en-US" sz="2400" i="1" noProof="1"/>
              <a:t>expr</a:t>
            </a:r>
            <a:r>
              <a:rPr lang="en-US" sz="2400" noProof="1"/>
              <a:t> ]</a:t>
            </a:r>
          </a:p>
          <a:p>
            <a:r>
              <a:rPr lang="en-US" sz="2400"/>
              <a:t>Do not start a rule with {…}: write</a:t>
            </a:r>
            <a:br>
              <a:rPr lang="en-US" sz="2400"/>
            </a:br>
            <a:r>
              <a:rPr lang="en-US" sz="2400" i="1" noProof="1"/>
              <a:t>expr</a:t>
            </a:r>
            <a:r>
              <a:rPr lang="en-US" sz="2400" noProof="1"/>
              <a:t> </a:t>
            </a:r>
            <a:r>
              <a:rPr lang="en-US" sz="2400" noProof="1">
                <a:latin typeface="Symbol" pitchFamily="18" charset="2"/>
              </a:rPr>
              <a:t>®</a:t>
            </a:r>
            <a:r>
              <a:rPr lang="en-US" sz="2400" noProof="1"/>
              <a:t> </a:t>
            </a:r>
            <a:r>
              <a:rPr lang="en-US" sz="2400" i="1" noProof="1"/>
              <a:t>term</a:t>
            </a:r>
            <a:r>
              <a:rPr lang="en-US" sz="2400" noProof="1"/>
              <a:t>  { </a:t>
            </a:r>
            <a:r>
              <a:rPr lang="en-US" sz="2400" noProof="1">
                <a:latin typeface="Courier New" pitchFamily="49" charset="0"/>
              </a:rPr>
              <a:t>+</a:t>
            </a:r>
            <a:r>
              <a:rPr lang="en-US" sz="2400" noProof="1"/>
              <a:t> </a:t>
            </a:r>
            <a:r>
              <a:rPr lang="en-US" sz="2400" i="1" noProof="1"/>
              <a:t>term</a:t>
            </a:r>
            <a:r>
              <a:rPr lang="en-US" sz="2400" noProof="1"/>
              <a:t> }, not</a:t>
            </a:r>
            <a:br>
              <a:rPr lang="en-US" sz="2400" noProof="1"/>
            </a:br>
            <a:r>
              <a:rPr lang="en-US" sz="2400" i="1" noProof="1"/>
              <a:t>expr</a:t>
            </a:r>
            <a:r>
              <a:rPr lang="en-US" sz="2400" noProof="1"/>
              <a:t> </a:t>
            </a:r>
            <a:r>
              <a:rPr lang="en-US" sz="2400" noProof="1">
                <a:latin typeface="Symbol" pitchFamily="18" charset="2"/>
              </a:rPr>
              <a:t>®</a:t>
            </a:r>
            <a:r>
              <a:rPr lang="en-US" sz="2400" noProof="1"/>
              <a:t> { </a:t>
            </a:r>
            <a:r>
              <a:rPr lang="en-US" sz="2400" i="1" noProof="1"/>
              <a:t>term</a:t>
            </a:r>
            <a:r>
              <a:rPr lang="en-US" sz="2400" noProof="1"/>
              <a:t>  </a:t>
            </a:r>
            <a:r>
              <a:rPr lang="en-US" sz="2400" noProof="1">
                <a:latin typeface="Courier New" pitchFamily="49" charset="0"/>
              </a:rPr>
              <a:t>+</a:t>
            </a:r>
            <a:r>
              <a:rPr lang="en-US" sz="2400" noProof="1"/>
              <a:t> } </a:t>
            </a:r>
            <a:r>
              <a:rPr lang="en-US" sz="2400" i="1" noProof="1"/>
              <a:t>term</a:t>
            </a:r>
          </a:p>
          <a:p>
            <a:r>
              <a:rPr lang="en-US" sz="2400" noProof="1"/>
              <a:t>Exception to previous rule: simple token repetition, e.g. </a:t>
            </a:r>
            <a:r>
              <a:rPr lang="en-US" sz="2400" i="1" noProof="1"/>
              <a:t>expr</a:t>
            </a:r>
            <a:r>
              <a:rPr lang="en-US" sz="2400" noProof="1"/>
              <a:t> </a:t>
            </a:r>
            <a:r>
              <a:rPr lang="en-US" sz="2400" noProof="1">
                <a:latin typeface="Symbol" pitchFamily="18" charset="2"/>
              </a:rPr>
              <a:t>®</a:t>
            </a:r>
            <a:r>
              <a:rPr lang="en-US" sz="2400" noProof="1"/>
              <a:t> { </a:t>
            </a:r>
            <a:r>
              <a:rPr lang="en-US" sz="2400" noProof="1">
                <a:latin typeface="Courier New" pitchFamily="49" charset="0"/>
              </a:rPr>
              <a:t>-</a:t>
            </a:r>
            <a:r>
              <a:rPr lang="en-US" sz="2400" noProof="1"/>
              <a:t> } </a:t>
            </a:r>
            <a:r>
              <a:rPr lang="en-US" sz="2400" i="1" noProof="1"/>
              <a:t>term …</a:t>
            </a:r>
          </a:p>
          <a:p>
            <a:r>
              <a:rPr lang="en-US" sz="2400" noProof="1"/>
              <a:t>Square brackets can be used anywhere, however:</a:t>
            </a:r>
            <a:br>
              <a:rPr lang="en-US" sz="2400" noProof="1"/>
            </a:br>
            <a:r>
              <a:rPr lang="en-US" sz="2400" i="1" noProof="1"/>
              <a:t>expr</a:t>
            </a:r>
            <a:r>
              <a:rPr lang="en-US" sz="2400" noProof="1"/>
              <a:t> </a:t>
            </a:r>
            <a:r>
              <a:rPr lang="en-US" sz="2400" noProof="1">
                <a:latin typeface="Symbol" pitchFamily="18" charset="2"/>
              </a:rPr>
              <a:t>®</a:t>
            </a:r>
            <a:r>
              <a:rPr lang="en-US" sz="2400" noProof="1"/>
              <a:t> </a:t>
            </a:r>
            <a:r>
              <a:rPr lang="en-US" sz="2400" i="1" noProof="1"/>
              <a:t>expr</a:t>
            </a:r>
            <a:r>
              <a:rPr lang="en-US" sz="2400" noProof="1"/>
              <a:t> </a:t>
            </a:r>
            <a:r>
              <a:rPr lang="en-US" sz="2400" noProof="1">
                <a:latin typeface="Courier New" pitchFamily="49" charset="0"/>
              </a:rPr>
              <a:t>+</a:t>
            </a:r>
            <a:r>
              <a:rPr lang="en-US" sz="2400" noProof="1"/>
              <a:t> </a:t>
            </a:r>
            <a:r>
              <a:rPr lang="en-US" sz="2400" i="1" noProof="1"/>
              <a:t>term</a:t>
            </a:r>
            <a:r>
              <a:rPr lang="en-US" sz="2400" noProof="1"/>
              <a:t> | </a:t>
            </a:r>
            <a:r>
              <a:rPr lang="en-US" sz="2400" i="1" noProof="1"/>
              <a:t>term | unaryop term</a:t>
            </a:r>
            <a:br>
              <a:rPr lang="en-US" sz="2400" i="1" noProof="1"/>
            </a:br>
            <a:r>
              <a:rPr lang="en-US" sz="2400" noProof="1"/>
              <a:t>should be written as</a:t>
            </a:r>
            <a:br>
              <a:rPr lang="en-US" sz="2400" noProof="1"/>
            </a:br>
            <a:r>
              <a:rPr lang="en-US" sz="2400" i="1" noProof="1"/>
              <a:t>expr</a:t>
            </a:r>
            <a:r>
              <a:rPr lang="en-US" sz="2400" noProof="1"/>
              <a:t> </a:t>
            </a:r>
            <a:r>
              <a:rPr lang="en-US" sz="2400" noProof="1">
                <a:latin typeface="Symbol" pitchFamily="18" charset="2"/>
              </a:rPr>
              <a:t>®</a:t>
            </a:r>
            <a:r>
              <a:rPr lang="en-US" sz="2400" noProof="1"/>
              <a:t> [ </a:t>
            </a:r>
            <a:r>
              <a:rPr lang="en-US" sz="2400" i="1" noProof="1"/>
              <a:t>unaryop</a:t>
            </a:r>
            <a:r>
              <a:rPr lang="en-US" sz="2400" noProof="1"/>
              <a:t> ] </a:t>
            </a:r>
            <a:r>
              <a:rPr lang="en-US" sz="2400" i="1" noProof="1"/>
              <a:t>term</a:t>
            </a:r>
            <a:r>
              <a:rPr lang="en-US" sz="2400" noProof="1"/>
              <a:t>  { </a:t>
            </a:r>
            <a:r>
              <a:rPr lang="en-US" sz="2400" noProof="1">
                <a:latin typeface="Courier New" pitchFamily="49" charset="0"/>
              </a:rPr>
              <a:t>+</a:t>
            </a:r>
            <a:r>
              <a:rPr lang="en-US" sz="2400" noProof="1"/>
              <a:t> </a:t>
            </a:r>
            <a:r>
              <a:rPr lang="en-US" sz="2400" i="1" noProof="1"/>
              <a:t>term</a:t>
            </a:r>
            <a:r>
              <a:rPr lang="en-US" sz="2400" noProof="1"/>
              <a:t> }</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83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83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83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83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Chapter 4</a:t>
            </a:r>
          </a:p>
        </p:txBody>
      </p:sp>
      <p:sp>
        <p:nvSpPr>
          <p:cNvPr id="6" name="Footer Placeholder 4"/>
          <p:cNvSpPr>
            <a:spLocks noGrp="1"/>
          </p:cNvSpPr>
          <p:nvPr>
            <p:ph type="ftr" sz="quarter" idx="11"/>
          </p:nvPr>
        </p:nvSpPr>
        <p:spPr/>
        <p:txBody>
          <a:bodyPr/>
          <a:lstStyle/>
          <a:p>
            <a:r>
              <a:rPr lang="en-US"/>
              <a:t>K. Louden, Programming Languages</a:t>
            </a:r>
          </a:p>
        </p:txBody>
      </p:sp>
      <p:sp>
        <p:nvSpPr>
          <p:cNvPr id="7" name="Slide Number Placeholder 5"/>
          <p:cNvSpPr>
            <a:spLocks noGrp="1"/>
          </p:cNvSpPr>
          <p:nvPr>
            <p:ph type="sldNum" sz="quarter" idx="12"/>
          </p:nvPr>
        </p:nvSpPr>
        <p:spPr/>
        <p:txBody>
          <a:bodyPr/>
          <a:lstStyle/>
          <a:p>
            <a:fld id="{B8E34F43-FC17-43BB-A3D4-E94C8734CDA4}" type="slidenum">
              <a:rPr lang="en-US"/>
              <a:pPr/>
              <a:t>34</a:t>
            </a:fld>
            <a:endParaRPr lang="en-US"/>
          </a:p>
        </p:txBody>
      </p:sp>
      <p:sp>
        <p:nvSpPr>
          <p:cNvPr id="232450" name="Rectangle 2"/>
          <p:cNvSpPr>
            <a:spLocks noGrp="1" noChangeArrowheads="1"/>
          </p:cNvSpPr>
          <p:nvPr>
            <p:ph type="title"/>
          </p:nvPr>
        </p:nvSpPr>
        <p:spPr/>
        <p:txBody>
          <a:bodyPr/>
          <a:lstStyle/>
          <a:p>
            <a:r>
              <a:rPr lang="en-US"/>
              <a:t>Syntax Diagrams</a:t>
            </a:r>
          </a:p>
        </p:txBody>
      </p:sp>
      <p:sp>
        <p:nvSpPr>
          <p:cNvPr id="232451" name="Rectangle 3"/>
          <p:cNvSpPr>
            <a:spLocks noGrp="1" noChangeArrowheads="1"/>
          </p:cNvSpPr>
          <p:nvPr>
            <p:ph type="body" idx="1"/>
          </p:nvPr>
        </p:nvSpPr>
        <p:spPr>
          <a:xfrm>
            <a:off x="685800" y="1295400"/>
            <a:ext cx="7772400" cy="2438400"/>
          </a:xfrm>
        </p:spPr>
        <p:txBody>
          <a:bodyPr/>
          <a:lstStyle/>
          <a:p>
            <a:r>
              <a:rPr lang="en-US"/>
              <a:t>An alternative to EBNF.</a:t>
            </a:r>
          </a:p>
          <a:p>
            <a:r>
              <a:rPr lang="en-US"/>
              <a:t>Rarely seen any more: EBNF is much more compact.</a:t>
            </a:r>
          </a:p>
          <a:p>
            <a:r>
              <a:rPr lang="en-US"/>
              <a:t>Example (if-statement, p. 101):</a:t>
            </a:r>
          </a:p>
        </p:txBody>
      </p:sp>
      <p:graphicFrame>
        <p:nvGraphicFramePr>
          <p:cNvPr id="248832" name="Object 0"/>
          <p:cNvGraphicFramePr>
            <a:graphicFrameLocks noChangeAspect="1"/>
          </p:cNvGraphicFramePr>
          <p:nvPr/>
        </p:nvGraphicFramePr>
        <p:xfrm>
          <a:off x="304800" y="3905250"/>
          <a:ext cx="8610600" cy="1962150"/>
        </p:xfrm>
        <a:graphic>
          <a:graphicData uri="http://schemas.openxmlformats.org/presentationml/2006/ole">
            <p:oleObj spid="_x0000_s248832" name="Drawing" r:id="rId3" imgW="5848548" imgH="1334033" progId="MSDraw.Drawing.8.1">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2E39C760-A8F0-425F-8D00-6B356D08198E}" type="slidenum">
              <a:rPr lang="en-US"/>
              <a:pPr/>
              <a:t>35</a:t>
            </a:fld>
            <a:endParaRPr lang="en-US"/>
          </a:p>
        </p:txBody>
      </p:sp>
      <p:sp>
        <p:nvSpPr>
          <p:cNvPr id="240642" name="Rectangle 2"/>
          <p:cNvSpPr>
            <a:spLocks noGrp="1" noChangeArrowheads="1"/>
          </p:cNvSpPr>
          <p:nvPr>
            <p:ph type="title"/>
          </p:nvPr>
        </p:nvSpPr>
        <p:spPr>
          <a:xfrm>
            <a:off x="685800" y="0"/>
            <a:ext cx="7772400" cy="1143000"/>
          </a:xfrm>
        </p:spPr>
        <p:txBody>
          <a:bodyPr/>
          <a:lstStyle/>
          <a:p>
            <a:r>
              <a:rPr lang="en-US"/>
              <a:t>Standard Grammar Categories</a:t>
            </a:r>
          </a:p>
        </p:txBody>
      </p:sp>
      <p:sp>
        <p:nvSpPr>
          <p:cNvPr id="240643" name="Rectangle 3"/>
          <p:cNvSpPr>
            <a:spLocks noGrp="1" noChangeArrowheads="1"/>
          </p:cNvSpPr>
          <p:nvPr>
            <p:ph type="body" idx="1"/>
          </p:nvPr>
        </p:nvSpPr>
        <p:spPr>
          <a:xfrm>
            <a:off x="685800" y="1066800"/>
            <a:ext cx="7772400" cy="5181600"/>
          </a:xfrm>
        </p:spPr>
        <p:txBody>
          <a:bodyPr/>
          <a:lstStyle/>
          <a:p>
            <a:pPr>
              <a:spcBef>
                <a:spcPct val="15000"/>
              </a:spcBef>
            </a:pPr>
            <a:r>
              <a:rPr lang="en-US" sz="2400" u="sng" noProof="1"/>
              <a:t>Declarations</a:t>
            </a:r>
            <a:r>
              <a:rPr lang="en-US" sz="2400" noProof="1"/>
              <a:t>, sometimes called </a:t>
            </a:r>
            <a:r>
              <a:rPr lang="en-US" sz="2400" i="1" noProof="1"/>
              <a:t>definitions</a:t>
            </a:r>
            <a:r>
              <a:rPr lang="en-US" sz="2400" noProof="1"/>
              <a:t>. Java example:</a:t>
            </a:r>
          </a:p>
          <a:p>
            <a:pPr lvl="1">
              <a:buFontTx/>
              <a:buNone/>
            </a:pPr>
            <a:r>
              <a:rPr lang="en-US" sz="2400" i="1">
                <a:latin typeface="Times New Roman" charset="0"/>
              </a:rPr>
              <a:t>ClassDeclaration: </a:t>
            </a:r>
            <a:r>
              <a:rPr lang="en-US" sz="2400">
                <a:latin typeface="Courier New" pitchFamily="49" charset="0"/>
              </a:rPr>
              <a:t>class</a:t>
            </a:r>
            <a:r>
              <a:rPr lang="en-US" sz="2400" i="1">
                <a:latin typeface="Times New Roman" charset="0"/>
              </a:rPr>
              <a:t> Identifier [ </a:t>
            </a:r>
            <a:r>
              <a:rPr lang="en-US" sz="2400">
                <a:latin typeface="Courier New" pitchFamily="49" charset="0"/>
              </a:rPr>
              <a:t>extends</a:t>
            </a:r>
            <a:r>
              <a:rPr lang="en-US" sz="2400" i="1">
                <a:latin typeface="Times New Roman" charset="0"/>
              </a:rPr>
              <a:t> Type] </a:t>
            </a:r>
            <a:br>
              <a:rPr lang="en-US" sz="2400" i="1">
                <a:latin typeface="Times New Roman" charset="0"/>
              </a:rPr>
            </a:br>
            <a:r>
              <a:rPr lang="en-US" sz="2400" i="1">
                <a:latin typeface="Times New Roman" charset="0"/>
              </a:rPr>
              <a:t>			[ </a:t>
            </a:r>
            <a:r>
              <a:rPr lang="en-US" sz="2400">
                <a:latin typeface="Courier New" pitchFamily="49" charset="0"/>
              </a:rPr>
              <a:t>implements</a:t>
            </a:r>
            <a:r>
              <a:rPr lang="en-US" sz="2400" i="1">
                <a:latin typeface="Times New Roman" charset="0"/>
              </a:rPr>
              <a:t> TypeList ] ClassBody</a:t>
            </a:r>
            <a:endParaRPr lang="en-US" sz="2400" noProof="1"/>
          </a:p>
          <a:p>
            <a:pPr>
              <a:spcBef>
                <a:spcPct val="15000"/>
              </a:spcBef>
            </a:pPr>
            <a:r>
              <a:rPr lang="en-US" sz="2400" u="sng" noProof="1"/>
              <a:t>Statements</a:t>
            </a:r>
            <a:r>
              <a:rPr lang="en-US" sz="2400" noProof="1"/>
              <a:t>. Java example:</a:t>
            </a:r>
          </a:p>
          <a:p>
            <a:pPr lvl="1">
              <a:spcBef>
                <a:spcPct val="15000"/>
              </a:spcBef>
              <a:buFontTx/>
              <a:buNone/>
            </a:pPr>
            <a:r>
              <a:rPr lang="en-US" sz="2400" i="1">
                <a:latin typeface="Times New Roman" charset="0"/>
              </a:rPr>
              <a:t>Statement: </a:t>
            </a:r>
            <a:r>
              <a:rPr lang="en-US" sz="2400">
                <a:latin typeface="Courier New" pitchFamily="49" charset="0"/>
              </a:rPr>
              <a:t>throw</a:t>
            </a:r>
            <a:r>
              <a:rPr lang="en-US" sz="2400" i="1">
                <a:latin typeface="Times New Roman" charset="0"/>
              </a:rPr>
              <a:t> Expression </a:t>
            </a:r>
            <a:r>
              <a:rPr lang="en-US" sz="2400">
                <a:latin typeface="Courier New" pitchFamily="49" charset="0"/>
              </a:rPr>
              <a:t>;</a:t>
            </a:r>
            <a:r>
              <a:rPr lang="en-US" sz="2400" i="1">
                <a:latin typeface="Times New Roman" charset="0"/>
              </a:rPr>
              <a:t> | … (other options)</a:t>
            </a:r>
            <a:endParaRPr lang="en-US" sz="2400" i="1" noProof="1">
              <a:latin typeface="Times New Roman" charset="0"/>
            </a:endParaRPr>
          </a:p>
          <a:p>
            <a:pPr>
              <a:spcBef>
                <a:spcPct val="15000"/>
              </a:spcBef>
            </a:pPr>
            <a:r>
              <a:rPr lang="en-US" sz="2400" u="sng" noProof="1"/>
              <a:t>Expressions</a:t>
            </a:r>
            <a:r>
              <a:rPr lang="en-US" sz="2400" noProof="1"/>
              <a:t>, such as the running expression grammar example in this chapter.</a:t>
            </a:r>
          </a:p>
          <a:p>
            <a:pPr>
              <a:spcBef>
                <a:spcPct val="15000"/>
              </a:spcBef>
            </a:pPr>
            <a:r>
              <a:rPr lang="en-US" sz="2400" u="sng" noProof="1"/>
              <a:t>Sequences</a:t>
            </a:r>
            <a:r>
              <a:rPr lang="en-US" sz="2400" noProof="1"/>
              <a:t> of things (expressions, statements, declarations). Java example:</a:t>
            </a:r>
          </a:p>
          <a:p>
            <a:pPr lvl="1">
              <a:spcBef>
                <a:spcPct val="15000"/>
              </a:spcBef>
              <a:buFontTx/>
              <a:buNone/>
            </a:pPr>
            <a:r>
              <a:rPr lang="en-US" sz="2400" i="1">
                <a:latin typeface="Times New Roman" charset="0"/>
              </a:rPr>
              <a:t>Block: </a:t>
            </a:r>
            <a:r>
              <a:rPr lang="en-US" sz="2400">
                <a:latin typeface="Courier New" pitchFamily="49" charset="0"/>
              </a:rPr>
              <a:t>{</a:t>
            </a:r>
            <a:r>
              <a:rPr lang="en-US" sz="2400" i="1">
                <a:latin typeface="Times New Roman" charset="0"/>
              </a:rPr>
              <a:t> BlockStatements </a:t>
            </a:r>
            <a:r>
              <a:rPr lang="en-US" sz="2400">
                <a:latin typeface="Courier New" pitchFamily="49" charset="0"/>
              </a:rPr>
              <a:t>}</a:t>
            </a:r>
            <a:endParaRPr lang="en-US" sz="2400" i="1">
              <a:latin typeface="Times New Roman" charset="0"/>
            </a:endParaRPr>
          </a:p>
          <a:p>
            <a:pPr lvl="1">
              <a:spcBef>
                <a:spcPct val="15000"/>
              </a:spcBef>
              <a:buFontTx/>
              <a:buNone/>
            </a:pPr>
            <a:r>
              <a:rPr lang="en-US" sz="2400" i="1">
                <a:latin typeface="Times New Roman" charset="0"/>
              </a:rPr>
              <a:t>BlockStatements: { BlockStatement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406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406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406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406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406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4064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4064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406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D8CB86CA-AEA8-45A3-A15C-1C8ED151F278}" type="slidenum">
              <a:rPr lang="en-US"/>
              <a:pPr/>
              <a:t>36</a:t>
            </a:fld>
            <a:endParaRPr lang="en-US"/>
          </a:p>
        </p:txBody>
      </p:sp>
      <p:sp>
        <p:nvSpPr>
          <p:cNvPr id="229378" name="Rectangle 2"/>
          <p:cNvSpPr>
            <a:spLocks noGrp="1" noChangeArrowheads="1"/>
          </p:cNvSpPr>
          <p:nvPr>
            <p:ph type="title"/>
          </p:nvPr>
        </p:nvSpPr>
        <p:spPr>
          <a:xfrm>
            <a:off x="685800" y="-152400"/>
            <a:ext cx="7772400" cy="1143000"/>
          </a:xfrm>
        </p:spPr>
        <p:txBody>
          <a:bodyPr/>
          <a:lstStyle/>
          <a:p>
            <a:r>
              <a:rPr lang="en-US"/>
              <a:t>Parsing</a:t>
            </a:r>
          </a:p>
        </p:txBody>
      </p:sp>
      <p:sp>
        <p:nvSpPr>
          <p:cNvPr id="229379" name="Rectangle 3"/>
          <p:cNvSpPr>
            <a:spLocks noGrp="1" noChangeArrowheads="1"/>
          </p:cNvSpPr>
          <p:nvPr>
            <p:ph type="body" idx="1"/>
          </p:nvPr>
        </p:nvSpPr>
        <p:spPr>
          <a:xfrm>
            <a:off x="685800" y="838200"/>
            <a:ext cx="7772400" cy="5334000"/>
          </a:xfrm>
        </p:spPr>
        <p:txBody>
          <a:bodyPr/>
          <a:lstStyle/>
          <a:p>
            <a:r>
              <a:rPr lang="en-US" sz="2800"/>
              <a:t>Only an overview here - see a compiler course: there are many algorithms and tools.</a:t>
            </a:r>
          </a:p>
          <a:p>
            <a:r>
              <a:rPr lang="en-US" sz="2800"/>
              <a:t>Hand-written parsers almost always use an algorithm called recursive-descent that every computer professional should know.</a:t>
            </a:r>
          </a:p>
          <a:p>
            <a:r>
              <a:rPr lang="en-US" sz="2800"/>
              <a:t>Based on EBNF, it models the grammar with a function for every nonterminal: the body of the function is given by the right-hand side of the grammar rule(s) for that nonterminal: tokens are matched from the input, and nonterminals are “called.”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93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93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93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r>
              <a:rPr lang="en-US"/>
              <a:t>Chapter 4</a:t>
            </a:r>
          </a:p>
        </p:txBody>
      </p:sp>
      <p:sp>
        <p:nvSpPr>
          <p:cNvPr id="9" name="Footer Placeholder 4"/>
          <p:cNvSpPr>
            <a:spLocks noGrp="1"/>
          </p:cNvSpPr>
          <p:nvPr>
            <p:ph type="ftr" sz="quarter" idx="11"/>
          </p:nvPr>
        </p:nvSpPr>
        <p:spPr/>
        <p:txBody>
          <a:bodyPr/>
          <a:lstStyle/>
          <a:p>
            <a:r>
              <a:rPr lang="en-US"/>
              <a:t>K. Louden, Programming Languages</a:t>
            </a:r>
          </a:p>
        </p:txBody>
      </p:sp>
      <p:sp>
        <p:nvSpPr>
          <p:cNvPr id="10" name="Slide Number Placeholder 5"/>
          <p:cNvSpPr>
            <a:spLocks noGrp="1"/>
          </p:cNvSpPr>
          <p:nvPr>
            <p:ph type="sldNum" sz="quarter" idx="12"/>
          </p:nvPr>
        </p:nvSpPr>
        <p:spPr/>
        <p:txBody>
          <a:bodyPr/>
          <a:lstStyle/>
          <a:p>
            <a:fld id="{88D5472C-E907-4E86-90E3-1C1E578F4D00}" type="slidenum">
              <a:rPr lang="en-US"/>
              <a:pPr/>
              <a:t>37</a:t>
            </a:fld>
            <a:endParaRPr lang="en-US"/>
          </a:p>
        </p:txBody>
      </p:sp>
      <p:sp>
        <p:nvSpPr>
          <p:cNvPr id="230402" name="Rectangle 2"/>
          <p:cNvSpPr>
            <a:spLocks noGrp="1" noChangeArrowheads="1"/>
          </p:cNvSpPr>
          <p:nvPr>
            <p:ph type="title"/>
          </p:nvPr>
        </p:nvSpPr>
        <p:spPr>
          <a:xfrm>
            <a:off x="685800" y="-76200"/>
            <a:ext cx="7772400" cy="1143000"/>
          </a:xfrm>
        </p:spPr>
        <p:txBody>
          <a:bodyPr/>
          <a:lstStyle/>
          <a:p>
            <a:r>
              <a:rPr lang="en-US"/>
              <a:t>Recursive-descent example</a:t>
            </a:r>
          </a:p>
        </p:txBody>
      </p:sp>
      <p:sp>
        <p:nvSpPr>
          <p:cNvPr id="230403" name="Rectangle 3"/>
          <p:cNvSpPr>
            <a:spLocks noGrp="1" noChangeArrowheads="1"/>
          </p:cNvSpPr>
          <p:nvPr>
            <p:ph type="body" idx="1"/>
          </p:nvPr>
        </p:nvSpPr>
        <p:spPr>
          <a:xfrm>
            <a:off x="685800" y="990600"/>
            <a:ext cx="7772400" cy="2590800"/>
          </a:xfrm>
        </p:spPr>
        <p:txBody>
          <a:bodyPr/>
          <a:lstStyle/>
          <a:p>
            <a:r>
              <a:rPr lang="en-US" sz="2400"/>
              <a:t>Grammar:</a:t>
            </a:r>
            <a:br>
              <a:rPr lang="en-US" sz="2400"/>
            </a:br>
            <a:r>
              <a:rPr lang="en-US" sz="2400" i="1" noProof="1"/>
              <a:t>expr</a:t>
            </a:r>
            <a:r>
              <a:rPr lang="en-US" sz="2400" noProof="1"/>
              <a:t> </a:t>
            </a:r>
            <a:r>
              <a:rPr lang="en-US" sz="2400" noProof="1">
                <a:latin typeface="Symbol" pitchFamily="18" charset="2"/>
              </a:rPr>
              <a:t>®</a:t>
            </a:r>
            <a:r>
              <a:rPr lang="en-US" sz="2400" noProof="1"/>
              <a:t> </a:t>
            </a:r>
            <a:r>
              <a:rPr lang="en-US" sz="2400" i="1" noProof="1"/>
              <a:t>term</a:t>
            </a:r>
            <a:r>
              <a:rPr lang="en-US" sz="2400" noProof="1"/>
              <a:t> { </a:t>
            </a:r>
            <a:r>
              <a:rPr lang="en-US" sz="2400" noProof="1">
                <a:latin typeface="Courier New" pitchFamily="49" charset="0"/>
              </a:rPr>
              <a:t>+</a:t>
            </a:r>
            <a:r>
              <a:rPr lang="en-US" sz="2400" noProof="1"/>
              <a:t> </a:t>
            </a:r>
            <a:r>
              <a:rPr lang="en-US" sz="2400" i="1" noProof="1"/>
              <a:t>term</a:t>
            </a:r>
            <a:r>
              <a:rPr lang="en-US" sz="2400" noProof="1"/>
              <a:t> }</a:t>
            </a:r>
            <a:br>
              <a:rPr lang="en-US" sz="2400" noProof="1"/>
            </a:br>
            <a:r>
              <a:rPr lang="en-US" sz="2400" i="1" noProof="1"/>
              <a:t>term</a:t>
            </a:r>
            <a:r>
              <a:rPr lang="en-US" sz="2400" noProof="1"/>
              <a:t> </a:t>
            </a:r>
            <a:r>
              <a:rPr lang="en-US" sz="2400" noProof="1">
                <a:latin typeface="Symbol" pitchFamily="18" charset="2"/>
              </a:rPr>
              <a:t>®</a:t>
            </a:r>
            <a:r>
              <a:rPr lang="en-US" sz="2400" noProof="1"/>
              <a:t> </a:t>
            </a:r>
            <a:r>
              <a:rPr lang="en-US" sz="2400" i="1" noProof="1"/>
              <a:t>factor</a:t>
            </a:r>
            <a:r>
              <a:rPr lang="en-US" sz="2400" noProof="1"/>
              <a:t> { </a:t>
            </a:r>
            <a:r>
              <a:rPr lang="en-US" sz="2400" noProof="1">
                <a:latin typeface="Courier New" pitchFamily="49" charset="0"/>
                <a:sym typeface="Symbol" pitchFamily="18" charset="2"/>
              </a:rPr>
              <a:t></a:t>
            </a:r>
            <a:r>
              <a:rPr lang="en-US" sz="2400" noProof="1"/>
              <a:t> </a:t>
            </a:r>
            <a:r>
              <a:rPr lang="en-US" sz="2400" i="1" noProof="1"/>
              <a:t>factor </a:t>
            </a:r>
            <a:r>
              <a:rPr lang="en-US" sz="2400" noProof="1"/>
              <a:t>}</a:t>
            </a:r>
            <a:br>
              <a:rPr lang="en-US" sz="2400" noProof="1"/>
            </a:br>
            <a:r>
              <a:rPr lang="en-US" sz="2400" i="1" noProof="1"/>
              <a:t>factor</a:t>
            </a:r>
            <a:r>
              <a:rPr lang="en-US" sz="2400" noProof="1"/>
              <a:t> </a:t>
            </a:r>
            <a:r>
              <a:rPr lang="en-US" sz="2400" noProof="1">
                <a:latin typeface="Symbol" pitchFamily="18" charset="2"/>
              </a:rPr>
              <a:t>®</a:t>
            </a:r>
            <a:r>
              <a:rPr lang="en-US" sz="2400" noProof="1"/>
              <a:t> </a:t>
            </a:r>
            <a:r>
              <a:rPr lang="en-US" sz="2400" noProof="1">
                <a:latin typeface="Courier New" pitchFamily="49" charset="0"/>
              </a:rPr>
              <a:t>(</a:t>
            </a:r>
            <a:r>
              <a:rPr lang="en-US" sz="2400" noProof="1"/>
              <a:t> </a:t>
            </a:r>
            <a:r>
              <a:rPr lang="en-US" sz="2400" i="1" noProof="1"/>
              <a:t>expr </a:t>
            </a:r>
            <a:r>
              <a:rPr lang="en-US" sz="2400" noProof="1">
                <a:latin typeface="Courier New" pitchFamily="49" charset="0"/>
              </a:rPr>
              <a:t>)</a:t>
            </a:r>
            <a:r>
              <a:rPr lang="en-US" sz="2400" noProof="1"/>
              <a:t> | </a:t>
            </a:r>
            <a:r>
              <a:rPr lang="en-US" sz="2400" i="1" noProof="1"/>
              <a:t>number</a:t>
            </a:r>
          </a:p>
          <a:p>
            <a:r>
              <a:rPr lang="en-US" sz="2400" noProof="1"/>
              <a:t>Code sketch (see Fig. 4.12, pp. 105-107 for a complete example):</a:t>
            </a:r>
            <a:endParaRPr lang="en-US" sz="2400"/>
          </a:p>
        </p:txBody>
      </p:sp>
      <p:sp>
        <p:nvSpPr>
          <p:cNvPr id="230404" name="Text Box 4"/>
          <p:cNvSpPr txBox="1">
            <a:spLocks noChangeArrowheads="1"/>
          </p:cNvSpPr>
          <p:nvPr/>
        </p:nvSpPr>
        <p:spPr bwMode="auto">
          <a:xfrm>
            <a:off x="1143000" y="3976688"/>
            <a:ext cx="2911475" cy="1890712"/>
          </a:xfrm>
          <a:prstGeom prst="rect">
            <a:avLst/>
          </a:prstGeom>
          <a:noFill/>
          <a:ln w="12700" cap="sq">
            <a:noFill/>
            <a:miter lim="800000"/>
            <a:headEnd type="none" w="sm" len="sm"/>
            <a:tailEnd type="none" w="sm" len="sm"/>
          </a:ln>
          <a:effectLst/>
        </p:spPr>
        <p:txBody>
          <a:bodyPr wrap="none"/>
          <a:lstStyle/>
          <a:p>
            <a:endParaRPr lang="en-US"/>
          </a:p>
        </p:txBody>
      </p:sp>
      <p:sp>
        <p:nvSpPr>
          <p:cNvPr id="230405" name="Text Box 5"/>
          <p:cNvSpPr txBox="1">
            <a:spLocks noChangeArrowheads="1"/>
          </p:cNvSpPr>
          <p:nvPr/>
        </p:nvSpPr>
        <p:spPr bwMode="auto">
          <a:xfrm>
            <a:off x="4648200" y="4114800"/>
            <a:ext cx="2911475" cy="1890713"/>
          </a:xfrm>
          <a:prstGeom prst="rect">
            <a:avLst/>
          </a:prstGeom>
          <a:noFill/>
          <a:ln w="12700" cap="sq">
            <a:noFill/>
            <a:miter lim="800000"/>
            <a:headEnd type="none" w="sm" len="sm"/>
            <a:tailEnd type="none" w="sm" len="sm"/>
          </a:ln>
          <a:effectLst/>
        </p:spPr>
        <p:txBody>
          <a:bodyPr wrap="none"/>
          <a:lstStyle/>
          <a:p>
            <a:endParaRPr lang="en-US"/>
          </a:p>
        </p:txBody>
      </p:sp>
      <p:sp>
        <p:nvSpPr>
          <p:cNvPr id="230406" name="Text Box 6"/>
          <p:cNvSpPr txBox="1">
            <a:spLocks noChangeArrowheads="1"/>
          </p:cNvSpPr>
          <p:nvPr/>
        </p:nvSpPr>
        <p:spPr bwMode="auto">
          <a:xfrm>
            <a:off x="762000" y="3448050"/>
            <a:ext cx="4200525" cy="2647950"/>
          </a:xfrm>
          <a:prstGeom prst="rect">
            <a:avLst/>
          </a:prstGeom>
          <a:noFill/>
          <a:ln w="12700" cap="sq">
            <a:noFill/>
            <a:miter lim="800000"/>
            <a:headEnd type="none" w="sm" len="sm"/>
            <a:tailEnd type="none" w="sm" len="sm"/>
          </a:ln>
          <a:effectLst/>
        </p:spPr>
        <p:txBody>
          <a:bodyPr wrap="none">
            <a:spAutoFit/>
          </a:bodyPr>
          <a:lstStyle/>
          <a:p>
            <a:r>
              <a:rPr lang="en-US" sz="2400" b="1">
                <a:latin typeface="Courier New" pitchFamily="49" charset="0"/>
              </a:rPr>
              <a:t>expr()</a:t>
            </a:r>
          </a:p>
          <a:p>
            <a:r>
              <a:rPr lang="en-US" sz="2400" b="1">
                <a:latin typeface="Courier New" pitchFamily="49" charset="0"/>
              </a:rPr>
              <a:t>{ term();</a:t>
            </a:r>
          </a:p>
          <a:p>
            <a:r>
              <a:rPr lang="en-US" sz="2400" b="1">
                <a:latin typeface="Courier New" pitchFamily="49" charset="0"/>
              </a:rPr>
              <a:t>  while (token == ‘+’)</a:t>
            </a:r>
          </a:p>
          <a:p>
            <a:r>
              <a:rPr lang="en-US" sz="2400" b="1">
                <a:latin typeface="Courier New" pitchFamily="49" charset="0"/>
              </a:rPr>
              <a:t>  { match(token);</a:t>
            </a:r>
          </a:p>
          <a:p>
            <a:r>
              <a:rPr lang="en-US" sz="2400" b="1">
                <a:latin typeface="Courier New" pitchFamily="49" charset="0"/>
              </a:rPr>
              <a:t>    term();</a:t>
            </a:r>
          </a:p>
          <a:p>
            <a:r>
              <a:rPr lang="en-US" sz="2400" b="1">
                <a:latin typeface="Courier New" pitchFamily="49" charset="0"/>
              </a:rPr>
              <a:t>  }</a:t>
            </a:r>
          </a:p>
          <a:p>
            <a:r>
              <a:rPr lang="en-US" sz="2400" b="1">
                <a:latin typeface="Courier New" pitchFamily="49" charset="0"/>
              </a:rPr>
              <a:t>}</a:t>
            </a:r>
          </a:p>
        </p:txBody>
      </p:sp>
      <p:sp>
        <p:nvSpPr>
          <p:cNvPr id="230407" name="Text Box 7"/>
          <p:cNvSpPr txBox="1">
            <a:spLocks noChangeArrowheads="1"/>
          </p:cNvSpPr>
          <p:nvPr/>
        </p:nvSpPr>
        <p:spPr bwMode="auto">
          <a:xfrm>
            <a:off x="5029200" y="3159125"/>
            <a:ext cx="3652838" cy="3013075"/>
          </a:xfrm>
          <a:prstGeom prst="rect">
            <a:avLst/>
          </a:prstGeom>
          <a:noFill/>
          <a:ln w="12700" cap="sq">
            <a:noFill/>
            <a:miter lim="800000"/>
            <a:headEnd type="none" w="sm" len="sm"/>
            <a:tailEnd type="none" w="sm" len="sm"/>
          </a:ln>
          <a:effectLst/>
        </p:spPr>
        <p:txBody>
          <a:bodyPr wrap="none">
            <a:spAutoFit/>
          </a:bodyPr>
          <a:lstStyle/>
          <a:p>
            <a:r>
              <a:rPr lang="en-US" sz="2400" b="1">
                <a:latin typeface="Courier New" pitchFamily="49" charset="0"/>
              </a:rPr>
              <a:t>factor()</a:t>
            </a:r>
          </a:p>
          <a:p>
            <a:r>
              <a:rPr lang="en-US" sz="2400" b="1">
                <a:latin typeface="Courier New" pitchFamily="49" charset="0"/>
              </a:rPr>
              <a:t>{ if (token == ‘(‘)</a:t>
            </a:r>
          </a:p>
          <a:p>
            <a:r>
              <a:rPr lang="en-US" sz="2400" b="1">
                <a:latin typeface="Courier New" pitchFamily="49" charset="0"/>
              </a:rPr>
              <a:t>  { match(token);</a:t>
            </a:r>
          </a:p>
          <a:p>
            <a:r>
              <a:rPr lang="en-US" sz="2400" b="1">
                <a:latin typeface="Courier New" pitchFamily="49" charset="0"/>
              </a:rPr>
              <a:t>    expr();</a:t>
            </a:r>
          </a:p>
          <a:p>
            <a:r>
              <a:rPr lang="en-US" sz="2400" b="1">
                <a:latin typeface="Courier New" pitchFamily="49" charset="0"/>
              </a:rPr>
              <a:t>    match(‘)’);</a:t>
            </a:r>
          </a:p>
          <a:p>
            <a:r>
              <a:rPr lang="en-US" sz="2400" b="1">
                <a:latin typeface="Courier New" pitchFamily="49" charset="0"/>
              </a:rPr>
              <a:t>  }</a:t>
            </a:r>
          </a:p>
          <a:p>
            <a:r>
              <a:rPr lang="en-US" sz="2400" b="1">
                <a:latin typeface="Courier New" pitchFamily="49" charset="0"/>
              </a:rPr>
              <a:t>  else number();</a:t>
            </a:r>
          </a:p>
          <a:p>
            <a:r>
              <a:rPr lang="en-US" sz="2400" b="1">
                <a:latin typeface="Courier New" pitchFamily="49"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0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0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04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04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3" grpId="0" build="p" autoUpdateAnimBg="0"/>
      <p:bldP spid="230406" grpId="0" autoUpdateAnimBg="0"/>
      <p:bldP spid="230407"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6A537F5E-7D16-4521-A66B-B9816F6536B6}" type="slidenum">
              <a:rPr lang="en-US"/>
              <a:pPr/>
              <a:t>38</a:t>
            </a:fld>
            <a:endParaRPr lang="en-US"/>
          </a:p>
        </p:txBody>
      </p:sp>
      <p:sp>
        <p:nvSpPr>
          <p:cNvPr id="233474" name="Rectangle 2"/>
          <p:cNvSpPr>
            <a:spLocks noGrp="1" noChangeArrowheads="1"/>
          </p:cNvSpPr>
          <p:nvPr>
            <p:ph type="title"/>
          </p:nvPr>
        </p:nvSpPr>
        <p:spPr/>
        <p:txBody>
          <a:bodyPr/>
          <a:lstStyle/>
          <a:p>
            <a:r>
              <a:rPr lang="en-US"/>
              <a:t>The Parsing Problem</a:t>
            </a:r>
          </a:p>
        </p:txBody>
      </p:sp>
      <p:sp>
        <p:nvSpPr>
          <p:cNvPr id="233475" name="Rectangle 3"/>
          <p:cNvSpPr>
            <a:spLocks noGrp="1" noChangeArrowheads="1"/>
          </p:cNvSpPr>
          <p:nvPr>
            <p:ph type="body" idx="1"/>
          </p:nvPr>
        </p:nvSpPr>
        <p:spPr/>
        <p:txBody>
          <a:bodyPr/>
          <a:lstStyle/>
          <a:p>
            <a:pPr>
              <a:spcBef>
                <a:spcPct val="50000"/>
              </a:spcBef>
            </a:pPr>
            <a:r>
              <a:rPr lang="en-US" sz="2800"/>
              <a:t>Making decisions on what to expect next in a parse based on the next input token can be tricky.</a:t>
            </a:r>
          </a:p>
          <a:p>
            <a:pPr>
              <a:spcBef>
                <a:spcPct val="50000"/>
              </a:spcBef>
            </a:pPr>
            <a:r>
              <a:rPr lang="en-US" sz="2800"/>
              <a:t>In difficult situations, we must compute the </a:t>
            </a:r>
            <a:r>
              <a:rPr lang="en-US" sz="2800" u="sng"/>
              <a:t>First</a:t>
            </a:r>
            <a:r>
              <a:rPr lang="en-US" sz="2800"/>
              <a:t> symbols of grammar rule choices: given </a:t>
            </a:r>
            <a:r>
              <a:rPr lang="en-US" sz="2800" i="1" noProof="1"/>
              <a:t>A</a:t>
            </a:r>
            <a:r>
              <a:rPr lang="en-US" sz="2800" noProof="1"/>
              <a:t> </a:t>
            </a:r>
            <a:r>
              <a:rPr lang="en-US" sz="2800" noProof="1">
                <a:latin typeface="Symbol" pitchFamily="18" charset="2"/>
              </a:rPr>
              <a:t>®</a:t>
            </a:r>
            <a:r>
              <a:rPr lang="en-US" sz="2800" noProof="1">
                <a:latin typeface="Courier New" pitchFamily="49" charset="0"/>
              </a:rPr>
              <a:t> </a:t>
            </a:r>
            <a:r>
              <a:rPr lang="en-US" sz="2800" noProof="1">
                <a:sym typeface="Symbol" pitchFamily="18" charset="2"/>
              </a:rPr>
              <a:t></a:t>
            </a:r>
            <a:r>
              <a:rPr lang="en-US" sz="2800" baseline="-25000" noProof="1"/>
              <a:t>1</a:t>
            </a:r>
            <a:r>
              <a:rPr lang="en-US" sz="2800" noProof="1"/>
              <a:t> | </a:t>
            </a:r>
            <a:r>
              <a:rPr lang="en-US" sz="2800" noProof="1">
                <a:sym typeface="Symbol" pitchFamily="18" charset="2"/>
              </a:rPr>
              <a:t></a:t>
            </a:r>
            <a:r>
              <a:rPr lang="en-US" sz="2800" baseline="-25000" noProof="1"/>
              <a:t>2</a:t>
            </a:r>
            <a:r>
              <a:rPr lang="en-US" sz="2800"/>
              <a:t> we can decide which </a:t>
            </a:r>
            <a:r>
              <a:rPr lang="en-US" sz="2800" noProof="1">
                <a:sym typeface="Symbol" pitchFamily="18" charset="2"/>
              </a:rPr>
              <a:t></a:t>
            </a:r>
            <a:r>
              <a:rPr lang="en-US" sz="2800" i="1" baseline="-25000" noProof="1"/>
              <a:t>i</a:t>
            </a:r>
            <a:r>
              <a:rPr lang="en-US" sz="2800"/>
              <a:t> to use only if </a:t>
            </a:r>
            <a:r>
              <a:rPr lang="en-US" sz="2800" noProof="1"/>
              <a:t>First(</a:t>
            </a:r>
            <a:r>
              <a:rPr lang="en-US" sz="2800" noProof="1">
                <a:latin typeface="Courier New" pitchFamily="49" charset="0"/>
                <a:sym typeface="Symbol" pitchFamily="18" charset="2"/>
              </a:rPr>
              <a:t></a:t>
            </a:r>
            <a:r>
              <a:rPr lang="en-US" sz="2800" baseline="-25000" noProof="1">
                <a:latin typeface="Courier New" pitchFamily="49" charset="0"/>
              </a:rPr>
              <a:t>1</a:t>
            </a:r>
            <a:r>
              <a:rPr lang="en-US" sz="2800" noProof="1"/>
              <a:t>) </a:t>
            </a:r>
            <a:r>
              <a:rPr lang="en-US" sz="2800">
                <a:sym typeface="Symbol" pitchFamily="18" charset="2"/>
              </a:rPr>
              <a:t></a:t>
            </a:r>
            <a:r>
              <a:rPr lang="en-US" sz="2800" noProof="1"/>
              <a:t> First(</a:t>
            </a:r>
            <a:r>
              <a:rPr lang="en-US" sz="2800" noProof="1">
                <a:latin typeface="Courier New" pitchFamily="49" charset="0"/>
                <a:sym typeface="Symbol" pitchFamily="18" charset="2"/>
              </a:rPr>
              <a:t></a:t>
            </a:r>
            <a:r>
              <a:rPr lang="en-US" sz="2800" baseline="-25000" noProof="1">
                <a:latin typeface="Courier New" pitchFamily="49" charset="0"/>
              </a:rPr>
              <a:t>2</a:t>
            </a:r>
            <a:r>
              <a:rPr lang="en-US" sz="2800" noProof="1"/>
              <a:t>)</a:t>
            </a:r>
            <a:r>
              <a:rPr lang="en-US" sz="2800" b="0" noProof="1"/>
              <a:t> </a:t>
            </a:r>
            <a:r>
              <a:rPr lang="en-US" sz="2800"/>
              <a:t>is empty.</a:t>
            </a:r>
          </a:p>
          <a:p>
            <a:pPr>
              <a:spcBef>
                <a:spcPct val="50000"/>
              </a:spcBef>
            </a:pPr>
            <a:r>
              <a:rPr lang="en-US" sz="2800"/>
              <a:t>Example: First(</a:t>
            </a:r>
            <a:r>
              <a:rPr lang="en-US" sz="2800" i="1"/>
              <a:t>expr</a:t>
            </a:r>
            <a:r>
              <a:rPr lang="en-US" sz="2800"/>
              <a:t>) = { </a:t>
            </a:r>
            <a:r>
              <a:rPr lang="en-US" sz="2800">
                <a:latin typeface="Courier New" pitchFamily="49" charset="0"/>
              </a:rPr>
              <a:t>( NUMBER</a:t>
            </a:r>
            <a:r>
              <a:rPr lang="en-US"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34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34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34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AB579A98-370B-4BCD-A053-53871BD66F56}" type="slidenum">
              <a:rPr lang="en-US"/>
              <a:pPr/>
              <a:t>39</a:t>
            </a:fld>
            <a:endParaRPr lang="en-US"/>
          </a:p>
        </p:txBody>
      </p:sp>
      <p:sp>
        <p:nvSpPr>
          <p:cNvPr id="235522" name="Rectangle 2"/>
          <p:cNvSpPr>
            <a:spLocks noGrp="1" noChangeArrowheads="1"/>
          </p:cNvSpPr>
          <p:nvPr>
            <p:ph type="title"/>
          </p:nvPr>
        </p:nvSpPr>
        <p:spPr/>
        <p:txBody>
          <a:bodyPr/>
          <a:lstStyle/>
          <a:p>
            <a:r>
              <a:rPr lang="en-US"/>
              <a:t>The Parsing Problem (cont.)</a:t>
            </a:r>
          </a:p>
        </p:txBody>
      </p:sp>
      <p:sp>
        <p:nvSpPr>
          <p:cNvPr id="235523" name="Rectangle 3"/>
          <p:cNvSpPr>
            <a:spLocks noGrp="1" noChangeArrowheads="1"/>
          </p:cNvSpPr>
          <p:nvPr>
            <p:ph type="body" idx="1"/>
          </p:nvPr>
        </p:nvSpPr>
        <p:spPr>
          <a:xfrm>
            <a:off x="685800" y="1219200"/>
            <a:ext cx="7772400" cy="4572000"/>
          </a:xfrm>
        </p:spPr>
        <p:txBody>
          <a:bodyPr/>
          <a:lstStyle/>
          <a:p>
            <a:pPr>
              <a:spcBef>
                <a:spcPct val="50000"/>
              </a:spcBef>
            </a:pPr>
            <a:r>
              <a:rPr lang="en-US" sz="2800"/>
              <a:t>Additional problem: trying to decide whether an optional construct is actually present.</a:t>
            </a:r>
          </a:p>
          <a:p>
            <a:pPr>
              <a:spcBef>
                <a:spcPct val="50000"/>
              </a:spcBef>
            </a:pPr>
            <a:r>
              <a:rPr lang="en-US" sz="2800"/>
              <a:t>May have to compute </a:t>
            </a:r>
            <a:r>
              <a:rPr lang="en-US" sz="2800" u="sng"/>
              <a:t>Follow</a:t>
            </a:r>
            <a:r>
              <a:rPr lang="en-US" sz="2800"/>
              <a:t> sets of nonterminals: if </a:t>
            </a:r>
            <a:r>
              <a:rPr lang="en-US" sz="2800" i="1"/>
              <a:t>A</a:t>
            </a:r>
            <a:r>
              <a:rPr lang="en-US" sz="2800"/>
              <a:t> is optional, then First(</a:t>
            </a:r>
            <a:r>
              <a:rPr lang="en-US" sz="2800" i="1"/>
              <a:t>A</a:t>
            </a:r>
            <a:r>
              <a:rPr lang="en-US" sz="2800"/>
              <a:t>) </a:t>
            </a:r>
            <a:r>
              <a:rPr lang="en-US" sz="2800">
                <a:sym typeface="Symbol" pitchFamily="18" charset="2"/>
              </a:rPr>
              <a:t> </a:t>
            </a:r>
            <a:r>
              <a:rPr lang="en-US" sz="2800"/>
              <a:t>Follow(</a:t>
            </a:r>
            <a:r>
              <a:rPr lang="en-US" sz="2800" i="1"/>
              <a:t>A</a:t>
            </a:r>
            <a:r>
              <a:rPr lang="en-US" sz="2800"/>
              <a:t>) should be empty.</a:t>
            </a:r>
          </a:p>
          <a:p>
            <a:pPr>
              <a:spcBef>
                <a:spcPct val="50000"/>
              </a:spcBef>
            </a:pPr>
            <a:r>
              <a:rPr lang="en-US" sz="2800"/>
              <a:t>Example: Exercise 4.49, p. 121, where </a:t>
            </a:r>
            <a:r>
              <a:rPr lang="en-US" sz="2800" i="1"/>
              <a:t>list</a:t>
            </a:r>
            <a:r>
              <a:rPr lang="en-US" sz="2800"/>
              <a:t> is optional: </a:t>
            </a:r>
            <a:r>
              <a:rPr lang="en-US" b="0" i="1" noProof="1"/>
              <a:t>list</a:t>
            </a:r>
            <a:r>
              <a:rPr lang="en-US" b="0" noProof="1"/>
              <a:t> </a:t>
            </a:r>
            <a:r>
              <a:rPr lang="en-US" b="0" noProof="1">
                <a:latin typeface="Symbol" pitchFamily="18" charset="2"/>
              </a:rPr>
              <a:t>®</a:t>
            </a:r>
            <a:r>
              <a:rPr lang="en-US" b="0" noProof="1"/>
              <a:t> </a:t>
            </a:r>
            <a:r>
              <a:rPr lang="en-US" b="0" i="1" noProof="1"/>
              <a:t>expr</a:t>
            </a:r>
            <a:r>
              <a:rPr lang="en-US" b="0" noProof="1"/>
              <a:t> [ </a:t>
            </a:r>
            <a:r>
              <a:rPr lang="en-US" b="0" i="1" noProof="1"/>
              <a:t>list </a:t>
            </a:r>
            <a:r>
              <a:rPr lang="en-US" b="0" noProof="1"/>
              <a:t>] </a:t>
            </a:r>
            <a:r>
              <a:rPr lang="en-US" sz="2800"/>
              <a:t>. (See solution in posted answers.)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5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C3C691F1-AFF1-4BB0-BEA8-8AA40B4434C6}" type="slidenum">
              <a:rPr lang="en-US"/>
              <a:pPr/>
              <a:t>4</a:t>
            </a:fld>
            <a:endParaRPr lang="en-US"/>
          </a:p>
        </p:txBody>
      </p:sp>
      <p:sp>
        <p:nvSpPr>
          <p:cNvPr id="199682" name="Rectangle 2"/>
          <p:cNvSpPr>
            <a:spLocks noGrp="1" noChangeArrowheads="1"/>
          </p:cNvSpPr>
          <p:nvPr>
            <p:ph type="title"/>
          </p:nvPr>
        </p:nvSpPr>
        <p:spPr/>
        <p:txBody>
          <a:bodyPr/>
          <a:lstStyle/>
          <a:p>
            <a:r>
              <a:rPr lang="en-US"/>
              <a:t>Standard Token Categories</a:t>
            </a:r>
          </a:p>
        </p:txBody>
      </p:sp>
      <p:sp>
        <p:nvSpPr>
          <p:cNvPr id="199683" name="Rectangle 3"/>
          <p:cNvSpPr>
            <a:spLocks noGrp="1" noChangeArrowheads="1"/>
          </p:cNvSpPr>
          <p:nvPr>
            <p:ph type="body" idx="1"/>
          </p:nvPr>
        </p:nvSpPr>
        <p:spPr>
          <a:xfrm>
            <a:off x="685800" y="1447800"/>
            <a:ext cx="7772400" cy="4267200"/>
          </a:xfrm>
        </p:spPr>
        <p:txBody>
          <a:bodyPr/>
          <a:lstStyle/>
          <a:p>
            <a:pPr>
              <a:spcBef>
                <a:spcPct val="50000"/>
              </a:spcBef>
            </a:pPr>
            <a:r>
              <a:rPr lang="en-US" sz="2800" u="sng" noProof="1"/>
              <a:t>Reserved words</a:t>
            </a:r>
            <a:r>
              <a:rPr lang="en-US" sz="2800" noProof="1"/>
              <a:t>, sometimes called </a:t>
            </a:r>
            <a:r>
              <a:rPr lang="en-US" sz="2800" i="1" noProof="1"/>
              <a:t>keywords</a:t>
            </a:r>
            <a:r>
              <a:rPr lang="en-US" sz="2800" noProof="1"/>
              <a:t>, such as </a:t>
            </a:r>
            <a:r>
              <a:rPr lang="en-US" sz="2800" noProof="1">
                <a:latin typeface="Courier New" pitchFamily="49" charset="0"/>
              </a:rPr>
              <a:t>if</a:t>
            </a:r>
            <a:r>
              <a:rPr lang="en-US" sz="2800" noProof="1"/>
              <a:t> and </a:t>
            </a:r>
            <a:r>
              <a:rPr lang="en-US" sz="2800" noProof="1">
                <a:latin typeface="Courier New" pitchFamily="49" charset="0"/>
              </a:rPr>
              <a:t>while</a:t>
            </a:r>
            <a:endParaRPr lang="en-US" sz="2800" noProof="1"/>
          </a:p>
          <a:p>
            <a:pPr>
              <a:spcBef>
                <a:spcPct val="50000"/>
              </a:spcBef>
            </a:pPr>
            <a:r>
              <a:rPr lang="en-US" sz="2800" u="sng" noProof="1"/>
              <a:t>Literals</a:t>
            </a:r>
            <a:r>
              <a:rPr lang="en-US" sz="2800" i="1" noProof="1"/>
              <a:t> </a:t>
            </a:r>
            <a:r>
              <a:rPr lang="en-US" sz="2800" noProof="1"/>
              <a:t>or </a:t>
            </a:r>
            <a:r>
              <a:rPr lang="en-US" sz="2800" u="sng" noProof="1"/>
              <a:t>constants</a:t>
            </a:r>
            <a:r>
              <a:rPr lang="en-US" sz="2800" noProof="1"/>
              <a:t>, such as </a:t>
            </a:r>
            <a:r>
              <a:rPr lang="en-US" sz="2800" noProof="1">
                <a:latin typeface="Courier New" pitchFamily="49" charset="0"/>
              </a:rPr>
              <a:t>42</a:t>
            </a:r>
            <a:r>
              <a:rPr lang="en-US" sz="2800" noProof="1"/>
              <a:t> (a numeric literal) or </a:t>
            </a:r>
            <a:r>
              <a:rPr lang="en-US" sz="2800" noProof="1">
                <a:latin typeface="Courier New" pitchFamily="49" charset="0"/>
              </a:rPr>
              <a:t>"hello"</a:t>
            </a:r>
            <a:r>
              <a:rPr lang="en-US" sz="2800" noProof="1"/>
              <a:t> (a string literal)</a:t>
            </a:r>
          </a:p>
          <a:p>
            <a:pPr>
              <a:spcBef>
                <a:spcPct val="50000"/>
              </a:spcBef>
            </a:pPr>
            <a:r>
              <a:rPr lang="en-US" sz="2800" u="sng" noProof="1"/>
              <a:t>Special symbols</a:t>
            </a:r>
            <a:r>
              <a:rPr lang="en-US" sz="2800" noProof="1"/>
              <a:t>, such as “</a:t>
            </a:r>
            <a:r>
              <a:rPr lang="en-US" sz="2800" noProof="1">
                <a:latin typeface="Courier New" pitchFamily="49" charset="0"/>
              </a:rPr>
              <a:t>;</a:t>
            </a:r>
            <a:r>
              <a:rPr lang="en-US" sz="2800" noProof="1"/>
              <a:t>”, “</a:t>
            </a:r>
            <a:r>
              <a:rPr lang="en-US" sz="2800" noProof="1">
                <a:latin typeface="Courier New" pitchFamily="49" charset="0"/>
              </a:rPr>
              <a:t>&lt;=</a:t>
            </a:r>
            <a:r>
              <a:rPr lang="en-US" sz="2800" noProof="1"/>
              <a:t>”, or “</a:t>
            </a:r>
            <a:r>
              <a:rPr lang="en-US" sz="2800" noProof="1">
                <a:latin typeface="Courier New" pitchFamily="49" charset="0"/>
              </a:rPr>
              <a:t>+</a:t>
            </a:r>
            <a:r>
              <a:rPr lang="en-US" sz="2800" noProof="1"/>
              <a:t>”</a:t>
            </a:r>
          </a:p>
          <a:p>
            <a:pPr>
              <a:spcBef>
                <a:spcPct val="50000"/>
              </a:spcBef>
            </a:pPr>
            <a:r>
              <a:rPr lang="en-US" sz="2800" u="sng" noProof="1"/>
              <a:t>Identifiers</a:t>
            </a:r>
            <a:r>
              <a:rPr lang="en-US" sz="2800" noProof="1"/>
              <a:t>, such as </a:t>
            </a:r>
            <a:r>
              <a:rPr lang="en-US" sz="2800" noProof="1">
                <a:latin typeface="Courier New" pitchFamily="49" charset="0"/>
              </a:rPr>
              <a:t>x24</a:t>
            </a:r>
            <a:r>
              <a:rPr lang="en-US" sz="2800" noProof="1"/>
              <a:t>, </a:t>
            </a:r>
            <a:r>
              <a:rPr lang="en-US" sz="2800" noProof="1">
                <a:latin typeface="Courier New" pitchFamily="49" charset="0"/>
              </a:rPr>
              <a:t>monthly_balance</a:t>
            </a:r>
            <a:r>
              <a:rPr lang="en-US" sz="2800" noProof="1"/>
              <a:t>, or </a:t>
            </a:r>
            <a:r>
              <a:rPr lang="en-US" sz="2800" noProof="1">
                <a:latin typeface="Courier New" pitchFamily="49" charset="0"/>
              </a:rPr>
              <a:t>putchar</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9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96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96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96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42C2292F-A9B1-4E4A-92DF-312371A82FE3}" type="slidenum">
              <a:rPr lang="en-US"/>
              <a:pPr/>
              <a:t>40</a:t>
            </a:fld>
            <a:endParaRPr lang="en-US"/>
          </a:p>
        </p:txBody>
      </p:sp>
      <p:sp>
        <p:nvSpPr>
          <p:cNvPr id="234498" name="Rectangle 1026"/>
          <p:cNvSpPr>
            <a:spLocks noGrp="1" noChangeArrowheads="1"/>
          </p:cNvSpPr>
          <p:nvPr>
            <p:ph type="title"/>
          </p:nvPr>
        </p:nvSpPr>
        <p:spPr>
          <a:xfrm>
            <a:off x="685800" y="0"/>
            <a:ext cx="7772400" cy="1143000"/>
          </a:xfrm>
        </p:spPr>
        <p:txBody>
          <a:bodyPr/>
          <a:lstStyle/>
          <a:p>
            <a:r>
              <a:rPr lang="en-US"/>
              <a:t>Scanning/parsing tools</a:t>
            </a:r>
          </a:p>
        </p:txBody>
      </p:sp>
      <p:sp>
        <p:nvSpPr>
          <p:cNvPr id="234499" name="Rectangle 1027"/>
          <p:cNvSpPr>
            <a:spLocks noGrp="1" noChangeArrowheads="1"/>
          </p:cNvSpPr>
          <p:nvPr>
            <p:ph type="body" idx="1"/>
          </p:nvPr>
        </p:nvSpPr>
        <p:spPr>
          <a:xfrm>
            <a:off x="685800" y="1066800"/>
            <a:ext cx="7772400" cy="5181600"/>
          </a:xfrm>
        </p:spPr>
        <p:txBody>
          <a:bodyPr/>
          <a:lstStyle/>
          <a:p>
            <a:r>
              <a:rPr lang="en-US" sz="2800"/>
              <a:t>Scanners and parsers can be automatically generated from regular expressions and grammars.</a:t>
            </a:r>
          </a:p>
          <a:p>
            <a:r>
              <a:rPr lang="en-US" sz="2800"/>
              <a:t>Unix tools Lex (Lesk, 1975) and Yacc (Johnson, 1975) are the most popular.</a:t>
            </a:r>
          </a:p>
          <a:p>
            <a:r>
              <a:rPr lang="en-US" sz="2800"/>
              <a:t>Modern free versions are Gnu Bison and Flex ("Fast lex").</a:t>
            </a:r>
          </a:p>
          <a:p>
            <a:r>
              <a:rPr lang="en-US" sz="2800"/>
              <a:t>Compiler courses cover these.</a:t>
            </a:r>
          </a:p>
          <a:p>
            <a:r>
              <a:rPr lang="en-US" sz="2800"/>
              <a:t>Context-free grammars that meet the requirements for Yacc are called LALR(1) grammars (see a compiler course).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44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44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44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44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344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35F11151-8E96-420C-810D-D0B01D2B3A26}" type="slidenum">
              <a:rPr lang="en-US"/>
              <a:pPr/>
              <a:t>41</a:t>
            </a:fld>
            <a:endParaRPr lang="en-US"/>
          </a:p>
        </p:txBody>
      </p:sp>
      <p:sp>
        <p:nvSpPr>
          <p:cNvPr id="236546" name="Rectangle 2"/>
          <p:cNvSpPr>
            <a:spLocks noGrp="1" noChangeArrowheads="1"/>
          </p:cNvSpPr>
          <p:nvPr>
            <p:ph type="title"/>
          </p:nvPr>
        </p:nvSpPr>
        <p:spPr/>
        <p:txBody>
          <a:bodyPr/>
          <a:lstStyle/>
          <a:p>
            <a:r>
              <a:rPr lang="en-US"/>
              <a:t>Lexics vs. Syntax vs. Semantics</a:t>
            </a:r>
          </a:p>
        </p:txBody>
      </p:sp>
      <p:sp>
        <p:nvSpPr>
          <p:cNvPr id="236547" name="Rectangle 3"/>
          <p:cNvSpPr>
            <a:spLocks noGrp="1" noChangeArrowheads="1"/>
          </p:cNvSpPr>
          <p:nvPr>
            <p:ph type="body" idx="1"/>
          </p:nvPr>
        </p:nvSpPr>
        <p:spPr>
          <a:xfrm>
            <a:off x="685800" y="1295400"/>
            <a:ext cx="8077200" cy="4800600"/>
          </a:xfrm>
        </p:spPr>
        <p:txBody>
          <a:bodyPr/>
          <a:lstStyle/>
          <a:p>
            <a:r>
              <a:rPr lang="en-US" sz="2800"/>
              <a:t>Division between lexical and syntactic structure is not fixed: a number can be a token or defined by a grammar rule.</a:t>
            </a:r>
          </a:p>
          <a:p>
            <a:r>
              <a:rPr lang="en-US" sz="2800"/>
              <a:t>Implementation can often decide (scanners are faster, but parsers are more flexible).</a:t>
            </a:r>
          </a:p>
          <a:p>
            <a:r>
              <a:rPr lang="en-US" sz="2800"/>
              <a:t>Division between syntax and semantics is in some ways similar: some authors call all static structure "syntax".</a:t>
            </a:r>
          </a:p>
          <a:p>
            <a:r>
              <a:rPr lang="en-US" sz="2800"/>
              <a:t>Our view: if it isn't in the grammar (or the disambiguating rules), it's semantics.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65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65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65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65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03AE69E0-1897-4F41-9ACF-A28B3F9C684A}" type="slidenum">
              <a:rPr lang="en-US"/>
              <a:pPr/>
              <a:t>5</a:t>
            </a:fld>
            <a:endParaRPr lang="en-US"/>
          </a:p>
        </p:txBody>
      </p:sp>
      <p:sp>
        <p:nvSpPr>
          <p:cNvPr id="200706" name="Rectangle 2"/>
          <p:cNvSpPr>
            <a:spLocks noGrp="1" noChangeArrowheads="1"/>
          </p:cNvSpPr>
          <p:nvPr>
            <p:ph type="title"/>
          </p:nvPr>
        </p:nvSpPr>
        <p:spPr>
          <a:xfrm>
            <a:off x="685800" y="-76200"/>
            <a:ext cx="7772400" cy="1143000"/>
          </a:xfrm>
        </p:spPr>
        <p:txBody>
          <a:bodyPr/>
          <a:lstStyle/>
          <a:p>
            <a:r>
              <a:rPr lang="en-US"/>
              <a:t>White space and comments</a:t>
            </a:r>
          </a:p>
        </p:txBody>
      </p:sp>
      <p:sp>
        <p:nvSpPr>
          <p:cNvPr id="200707" name="Rectangle 3"/>
          <p:cNvSpPr>
            <a:spLocks noGrp="1" noChangeArrowheads="1"/>
          </p:cNvSpPr>
          <p:nvPr>
            <p:ph type="body" idx="1"/>
          </p:nvPr>
        </p:nvSpPr>
        <p:spPr>
          <a:xfrm>
            <a:off x="685800" y="1143000"/>
            <a:ext cx="7772400" cy="5029200"/>
          </a:xfrm>
        </p:spPr>
        <p:txBody>
          <a:bodyPr/>
          <a:lstStyle/>
          <a:p>
            <a:pPr>
              <a:lnSpc>
                <a:spcPct val="90000"/>
              </a:lnSpc>
            </a:pPr>
            <a:r>
              <a:rPr lang="en-US" sz="2800"/>
              <a:t>“Internal” tokens of the scanner that are matched and discarded</a:t>
            </a:r>
          </a:p>
          <a:p>
            <a:pPr>
              <a:lnSpc>
                <a:spcPct val="90000"/>
              </a:lnSpc>
            </a:pPr>
            <a:r>
              <a:rPr lang="en-US" sz="2800"/>
              <a:t>Typical white space: newlines, tabs, spaces</a:t>
            </a:r>
          </a:p>
          <a:p>
            <a:pPr>
              <a:lnSpc>
                <a:spcPct val="90000"/>
              </a:lnSpc>
            </a:pPr>
            <a:r>
              <a:rPr lang="en-US" sz="2800"/>
              <a:t>Comments:</a:t>
            </a:r>
          </a:p>
          <a:p>
            <a:pPr lvl="2">
              <a:lnSpc>
                <a:spcPct val="90000"/>
              </a:lnSpc>
            </a:pPr>
            <a:r>
              <a:rPr lang="en-US"/>
              <a:t> </a:t>
            </a:r>
            <a:r>
              <a:rPr lang="en-US">
                <a:latin typeface="Courier New" pitchFamily="49" charset="0"/>
              </a:rPr>
              <a:t>/* … */</a:t>
            </a:r>
            <a:r>
              <a:rPr lang="en-US"/>
              <a:t>, </a:t>
            </a:r>
            <a:r>
              <a:rPr lang="en-US">
                <a:latin typeface="Courier New" pitchFamily="49" charset="0"/>
              </a:rPr>
              <a:t>// … \n</a:t>
            </a:r>
            <a:r>
              <a:rPr lang="en-US"/>
              <a:t> (C, C++, Java)</a:t>
            </a:r>
          </a:p>
          <a:p>
            <a:pPr lvl="2">
              <a:lnSpc>
                <a:spcPct val="90000"/>
              </a:lnSpc>
            </a:pPr>
            <a:r>
              <a:rPr lang="en-US"/>
              <a:t> </a:t>
            </a:r>
            <a:r>
              <a:rPr lang="en-US">
                <a:latin typeface="Courier New" pitchFamily="49" charset="0"/>
              </a:rPr>
              <a:t>-- … \n</a:t>
            </a:r>
            <a:r>
              <a:rPr lang="en-US"/>
              <a:t> (Ada, Haskell)</a:t>
            </a:r>
          </a:p>
          <a:p>
            <a:pPr lvl="2">
              <a:lnSpc>
                <a:spcPct val="90000"/>
              </a:lnSpc>
            </a:pPr>
            <a:r>
              <a:rPr lang="en-US"/>
              <a:t> </a:t>
            </a:r>
            <a:r>
              <a:rPr lang="en-US">
                <a:latin typeface="Courier New" pitchFamily="49" charset="0"/>
              </a:rPr>
              <a:t>(* … *)</a:t>
            </a:r>
            <a:r>
              <a:rPr lang="en-US"/>
              <a:t> (Pascal, ML)</a:t>
            </a:r>
          </a:p>
          <a:p>
            <a:pPr lvl="2">
              <a:lnSpc>
                <a:spcPct val="90000"/>
              </a:lnSpc>
            </a:pPr>
            <a:r>
              <a:rPr lang="en-US"/>
              <a:t> </a:t>
            </a:r>
            <a:r>
              <a:rPr lang="en-US">
                <a:latin typeface="Courier New" pitchFamily="49" charset="0"/>
              </a:rPr>
              <a:t>; … \n</a:t>
            </a:r>
            <a:r>
              <a:rPr lang="en-US"/>
              <a:t>  (Scheme)</a:t>
            </a:r>
          </a:p>
          <a:p>
            <a:pPr>
              <a:lnSpc>
                <a:spcPct val="90000"/>
              </a:lnSpc>
            </a:pPr>
            <a:r>
              <a:rPr lang="en-US" sz="2800"/>
              <a:t>Comments generally not nested.</a:t>
            </a:r>
          </a:p>
          <a:p>
            <a:pPr>
              <a:lnSpc>
                <a:spcPct val="90000"/>
              </a:lnSpc>
            </a:pPr>
            <a:r>
              <a:rPr lang="en-US" sz="2800"/>
              <a:t>Comments &amp; white space ignored except they function as </a:t>
            </a:r>
            <a:r>
              <a:rPr lang="en-US" sz="2800" i="1"/>
              <a:t>delimiters </a:t>
            </a:r>
            <a:r>
              <a:rPr lang="en-US" sz="2800"/>
              <a:t>(or </a:t>
            </a:r>
            <a:r>
              <a:rPr lang="en-US" sz="2800" i="1"/>
              <a:t>separators</a:t>
            </a:r>
            <a:r>
              <a:rPr lang="en-US" sz="2800"/>
              <a:t>).</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0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07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070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0070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0070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0070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0070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0070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007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69623C6A-38CF-49FD-AE4A-724242E893C7}" type="slidenum">
              <a:rPr lang="en-US"/>
              <a:pPr/>
              <a:t>6</a:t>
            </a:fld>
            <a:endParaRPr lang="en-US"/>
          </a:p>
        </p:txBody>
      </p:sp>
      <p:sp>
        <p:nvSpPr>
          <p:cNvPr id="201730" name="Rectangle 2"/>
          <p:cNvSpPr>
            <a:spLocks noGrp="1" noChangeArrowheads="1"/>
          </p:cNvSpPr>
          <p:nvPr>
            <p:ph type="title"/>
          </p:nvPr>
        </p:nvSpPr>
        <p:spPr/>
        <p:txBody>
          <a:bodyPr/>
          <a:lstStyle/>
          <a:p>
            <a:r>
              <a:rPr lang="en-US"/>
              <a:t>Reserved words versus predefined identifiers</a:t>
            </a:r>
          </a:p>
        </p:txBody>
      </p:sp>
      <p:sp>
        <p:nvSpPr>
          <p:cNvPr id="201731" name="Rectangle 3"/>
          <p:cNvSpPr>
            <a:spLocks noGrp="1" noChangeArrowheads="1"/>
          </p:cNvSpPr>
          <p:nvPr>
            <p:ph type="body" idx="1"/>
          </p:nvPr>
        </p:nvSpPr>
        <p:spPr>
          <a:xfrm>
            <a:off x="685800" y="1600200"/>
            <a:ext cx="8077200" cy="4495800"/>
          </a:xfrm>
        </p:spPr>
        <p:txBody>
          <a:bodyPr/>
          <a:lstStyle/>
          <a:p>
            <a:r>
              <a:rPr lang="en-US" sz="2800"/>
              <a:t>Reserved words cannot be used as the name of anything in a definition (i.e., as an identifier). </a:t>
            </a:r>
          </a:p>
          <a:p>
            <a:r>
              <a:rPr lang="en-US" sz="2800"/>
              <a:t>Predefined identifiers have special meanings, but can be redefined (although they probably shouldn’t).</a:t>
            </a:r>
          </a:p>
          <a:p>
            <a:r>
              <a:rPr lang="en-US" sz="2800"/>
              <a:t>Examples of predefined identifiers in Java:</a:t>
            </a:r>
            <a:br>
              <a:rPr lang="en-US" sz="2800"/>
            </a:br>
            <a:r>
              <a:rPr lang="en-US" sz="2800"/>
              <a:t>anything in java.lang package, such as String, Object, System, Integer.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1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17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17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1"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B4232870-0781-4E0E-A7EA-58D54A6B2D16}" type="slidenum">
              <a:rPr lang="en-US"/>
              <a:pPr/>
              <a:t>7</a:t>
            </a:fld>
            <a:endParaRPr lang="en-US"/>
          </a:p>
        </p:txBody>
      </p:sp>
      <p:sp>
        <p:nvSpPr>
          <p:cNvPr id="202754" name="Rectangle 2"/>
          <p:cNvSpPr>
            <a:spLocks noGrp="1" noChangeArrowheads="1"/>
          </p:cNvSpPr>
          <p:nvPr>
            <p:ph type="title"/>
          </p:nvPr>
        </p:nvSpPr>
        <p:spPr/>
        <p:txBody>
          <a:bodyPr/>
          <a:lstStyle/>
          <a:p>
            <a:r>
              <a:rPr lang="en-US"/>
              <a:t>Java reserved words</a:t>
            </a:r>
          </a:p>
        </p:txBody>
      </p:sp>
      <p:sp>
        <p:nvSpPr>
          <p:cNvPr id="202755" name="Rectangle 3"/>
          <p:cNvSpPr>
            <a:spLocks noGrp="1" noChangeArrowheads="1"/>
          </p:cNvSpPr>
          <p:nvPr>
            <p:ph type="body" idx="1"/>
          </p:nvPr>
        </p:nvSpPr>
        <p:spPr>
          <a:xfrm>
            <a:off x="381000" y="1676400"/>
            <a:ext cx="8458200" cy="3733800"/>
          </a:xfrm>
        </p:spPr>
        <p:txBody>
          <a:bodyPr/>
          <a:lstStyle/>
          <a:p>
            <a:pPr>
              <a:buFont typeface="Wingdings" pitchFamily="2" charset="2"/>
              <a:buNone/>
            </a:pPr>
            <a:r>
              <a:rPr lang="en-US" sz="1800">
                <a:latin typeface="Courier New" pitchFamily="49" charset="0"/>
              </a:rPr>
              <a:t>abstract    default    if            private      this</a:t>
            </a:r>
          </a:p>
          <a:p>
            <a:pPr>
              <a:buFont typeface="Wingdings" pitchFamily="2" charset="2"/>
              <a:buNone/>
            </a:pPr>
            <a:r>
              <a:rPr lang="en-US" sz="1800">
                <a:latin typeface="Courier New" pitchFamily="49" charset="0"/>
              </a:rPr>
              <a:t>boolean     do         implements    protected    throw</a:t>
            </a:r>
          </a:p>
          <a:p>
            <a:pPr>
              <a:buFont typeface="Wingdings" pitchFamily="2" charset="2"/>
              <a:buNone/>
            </a:pPr>
            <a:r>
              <a:rPr lang="en-US" sz="1800">
                <a:latin typeface="Courier New" pitchFamily="49" charset="0"/>
              </a:rPr>
              <a:t>break       double     import        public       throws</a:t>
            </a:r>
          </a:p>
          <a:p>
            <a:pPr>
              <a:buFont typeface="Wingdings" pitchFamily="2" charset="2"/>
              <a:buNone/>
            </a:pPr>
            <a:r>
              <a:rPr lang="en-US" sz="1800">
                <a:latin typeface="Courier New" pitchFamily="49" charset="0"/>
              </a:rPr>
              <a:t>byte        else       instanceof    return       transient</a:t>
            </a:r>
          </a:p>
          <a:p>
            <a:pPr>
              <a:buFont typeface="Wingdings" pitchFamily="2" charset="2"/>
              <a:buNone/>
            </a:pPr>
            <a:r>
              <a:rPr lang="en-US" sz="1800">
                <a:latin typeface="Courier New" pitchFamily="49" charset="0"/>
              </a:rPr>
              <a:t>case        extends    int           short        try</a:t>
            </a:r>
          </a:p>
          <a:p>
            <a:pPr>
              <a:buFont typeface="Wingdings" pitchFamily="2" charset="2"/>
              <a:buNone/>
            </a:pPr>
            <a:r>
              <a:rPr lang="en-US" sz="1800">
                <a:latin typeface="Courier New" pitchFamily="49" charset="0"/>
              </a:rPr>
              <a:t>catch       final      interface     static       void</a:t>
            </a:r>
          </a:p>
          <a:p>
            <a:pPr>
              <a:buFont typeface="Wingdings" pitchFamily="2" charset="2"/>
              <a:buNone/>
            </a:pPr>
            <a:r>
              <a:rPr lang="en-US" sz="1800">
                <a:latin typeface="Courier New" pitchFamily="49" charset="0"/>
              </a:rPr>
              <a:t>char        finally    long          strictfp     volatile</a:t>
            </a:r>
          </a:p>
          <a:p>
            <a:pPr>
              <a:buFont typeface="Wingdings" pitchFamily="2" charset="2"/>
              <a:buNone/>
            </a:pPr>
            <a:r>
              <a:rPr lang="en-US" sz="1800">
                <a:latin typeface="Courier New" pitchFamily="49" charset="0"/>
              </a:rPr>
              <a:t>class       float      native        super        while</a:t>
            </a:r>
          </a:p>
          <a:p>
            <a:pPr>
              <a:buFont typeface="Wingdings" pitchFamily="2" charset="2"/>
              <a:buNone/>
            </a:pPr>
            <a:r>
              <a:rPr lang="en-US" sz="1800">
                <a:latin typeface="Courier New" pitchFamily="49" charset="0"/>
              </a:rPr>
              <a:t>const       for        new           switch</a:t>
            </a:r>
          </a:p>
          <a:p>
            <a:pPr>
              <a:buFont typeface="Wingdings" pitchFamily="2" charset="2"/>
              <a:buNone/>
            </a:pPr>
            <a:r>
              <a:rPr lang="en-US" sz="1800">
                <a:latin typeface="Courier New" pitchFamily="49" charset="0"/>
              </a:rPr>
              <a:t>continue    goto       package       synchronized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9AF6BD57-E970-4A33-9F72-5308D8F971FF}" type="slidenum">
              <a:rPr lang="en-US"/>
              <a:pPr/>
              <a:t>8</a:t>
            </a:fld>
            <a:endParaRPr lang="en-US"/>
          </a:p>
        </p:txBody>
      </p:sp>
      <p:sp>
        <p:nvSpPr>
          <p:cNvPr id="203778" name="Rectangle 2"/>
          <p:cNvSpPr>
            <a:spLocks noGrp="1" noChangeArrowheads="1"/>
          </p:cNvSpPr>
          <p:nvPr>
            <p:ph type="title"/>
          </p:nvPr>
        </p:nvSpPr>
        <p:spPr/>
        <p:txBody>
          <a:bodyPr/>
          <a:lstStyle/>
          <a:p>
            <a:r>
              <a:rPr lang="en-US"/>
              <a:t>Java reserved words (cont.)</a:t>
            </a:r>
          </a:p>
        </p:txBody>
      </p:sp>
      <p:sp>
        <p:nvSpPr>
          <p:cNvPr id="203779" name="Rectangle 3"/>
          <p:cNvSpPr>
            <a:spLocks noGrp="1" noChangeArrowheads="1"/>
          </p:cNvSpPr>
          <p:nvPr>
            <p:ph type="body" idx="1"/>
          </p:nvPr>
        </p:nvSpPr>
        <p:spPr>
          <a:xfrm>
            <a:off x="457200" y="1295400"/>
            <a:ext cx="8229600" cy="4724400"/>
          </a:xfrm>
        </p:spPr>
        <p:txBody>
          <a:bodyPr/>
          <a:lstStyle/>
          <a:p>
            <a:r>
              <a:rPr lang="en-US" sz="2800"/>
              <a:t>The keywords </a:t>
            </a:r>
            <a:r>
              <a:rPr lang="en-US" sz="2800">
                <a:latin typeface="Courier New" pitchFamily="49" charset="0"/>
              </a:rPr>
              <a:t>const</a:t>
            </a:r>
            <a:r>
              <a:rPr lang="en-US" sz="2800"/>
              <a:t> and </a:t>
            </a:r>
            <a:r>
              <a:rPr lang="en-US" sz="2800">
                <a:latin typeface="Courier New" pitchFamily="49" charset="0"/>
              </a:rPr>
              <a:t>goto</a:t>
            </a:r>
            <a:r>
              <a:rPr lang="en-US" sz="2800"/>
              <a:t> are reserved, even though they are not currently used. This may allow a Java compiler to produce better error messages if these C++ keywords incorrectly appear in programs.</a:t>
            </a:r>
          </a:p>
          <a:p>
            <a:r>
              <a:rPr lang="en-US" sz="2800"/>
              <a:t>While </a:t>
            </a:r>
            <a:r>
              <a:rPr lang="en-US" sz="2800">
                <a:latin typeface="Courier New" pitchFamily="49" charset="0"/>
              </a:rPr>
              <a:t>true</a:t>
            </a:r>
            <a:r>
              <a:rPr lang="en-US" sz="2800"/>
              <a:t> and </a:t>
            </a:r>
            <a:r>
              <a:rPr lang="en-US" sz="2800">
                <a:latin typeface="Courier New" pitchFamily="49" charset="0"/>
              </a:rPr>
              <a:t>false</a:t>
            </a:r>
            <a:r>
              <a:rPr lang="en-US" sz="2800"/>
              <a:t> might appear to be keywords, they are technically boolean literals (§3.10.3). Similarly, while </a:t>
            </a:r>
            <a:r>
              <a:rPr lang="en-US" sz="2800">
                <a:latin typeface="Courier New" pitchFamily="49" charset="0"/>
              </a:rPr>
              <a:t>null</a:t>
            </a:r>
            <a:r>
              <a:rPr lang="en-US" sz="2800"/>
              <a:t> might appear to be a keyword, it is technically the null literal (§3.10.7).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37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377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9"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Chapter 4</a:t>
            </a:r>
          </a:p>
        </p:txBody>
      </p:sp>
      <p:sp>
        <p:nvSpPr>
          <p:cNvPr id="5" name="Footer Placeholder 4"/>
          <p:cNvSpPr>
            <a:spLocks noGrp="1"/>
          </p:cNvSpPr>
          <p:nvPr>
            <p:ph type="ftr" sz="quarter" idx="11"/>
          </p:nvPr>
        </p:nvSpPr>
        <p:spPr/>
        <p:txBody>
          <a:bodyPr/>
          <a:lstStyle/>
          <a:p>
            <a:r>
              <a:rPr lang="en-US"/>
              <a:t>K. Louden, Programming Languages</a:t>
            </a:r>
          </a:p>
        </p:txBody>
      </p:sp>
      <p:sp>
        <p:nvSpPr>
          <p:cNvPr id="6" name="Slide Number Placeholder 5"/>
          <p:cNvSpPr>
            <a:spLocks noGrp="1"/>
          </p:cNvSpPr>
          <p:nvPr>
            <p:ph type="sldNum" sz="quarter" idx="12"/>
          </p:nvPr>
        </p:nvSpPr>
        <p:spPr/>
        <p:txBody>
          <a:bodyPr/>
          <a:lstStyle/>
          <a:p>
            <a:fld id="{DCC4269D-CBE8-4135-BBD3-C2865A1F8B93}" type="slidenum">
              <a:rPr lang="en-US"/>
              <a:pPr/>
              <a:t>9</a:t>
            </a:fld>
            <a:endParaRPr lang="en-US"/>
          </a:p>
        </p:txBody>
      </p:sp>
      <p:sp>
        <p:nvSpPr>
          <p:cNvPr id="204802" name="Rectangle 2"/>
          <p:cNvSpPr>
            <a:spLocks noGrp="1" noChangeArrowheads="1"/>
          </p:cNvSpPr>
          <p:nvPr>
            <p:ph type="title"/>
          </p:nvPr>
        </p:nvSpPr>
        <p:spPr>
          <a:xfrm>
            <a:off x="685800" y="-152400"/>
            <a:ext cx="7772400" cy="1143000"/>
          </a:xfrm>
        </p:spPr>
        <p:txBody>
          <a:bodyPr/>
          <a:lstStyle/>
          <a:p>
            <a:r>
              <a:rPr lang="en-US"/>
              <a:t>C tokens</a:t>
            </a:r>
          </a:p>
        </p:txBody>
      </p:sp>
      <p:sp>
        <p:nvSpPr>
          <p:cNvPr id="204803" name="Rectangle 3"/>
          <p:cNvSpPr>
            <a:spLocks noGrp="1" noChangeArrowheads="1"/>
          </p:cNvSpPr>
          <p:nvPr>
            <p:ph type="body" idx="1"/>
          </p:nvPr>
        </p:nvSpPr>
        <p:spPr>
          <a:xfrm>
            <a:off x="685800" y="914400"/>
            <a:ext cx="7772400" cy="5181600"/>
          </a:xfrm>
        </p:spPr>
        <p:txBody>
          <a:bodyPr/>
          <a:lstStyle/>
          <a:p>
            <a:pPr marL="0" indent="3175">
              <a:buFont typeface="Wingdings" pitchFamily="2" charset="2"/>
              <a:buNone/>
            </a:pPr>
            <a:r>
              <a:rPr lang="en-US" sz="2200" noProof="1"/>
              <a:t>“There are six classes of tokens: identifiers, keywords, constants, string literals, operators, and other separators. Blanks, horizontal and vertical tabs, newlines, formfeeds, and comments as described below (collectively, "white space") are ignored except as they separate tokens. Some white space is required to separate otherwise adjacent identifiers, keywords, and constants. If the input stream has been separated into tokens up to a given character, the next token is the longest string of characters that could constitute a token.” [Kernighan and Ritchie, </a:t>
            </a:r>
            <a:r>
              <a:rPr lang="en-US" sz="2200" i="1" noProof="1"/>
              <a:t>The C Programming Language</a:t>
            </a:r>
            <a:r>
              <a:rPr lang="en-US" sz="2200" noProof="1"/>
              <a:t>, 2nd Ed., pp. 191-192.]</a:t>
            </a:r>
          </a:p>
          <a:p>
            <a:pPr marL="0" indent="3175"/>
            <a:r>
              <a:rPr lang="en-US" sz="2200" noProof="1"/>
              <a:t> Note </a:t>
            </a:r>
            <a:r>
              <a:rPr lang="en-US" sz="2200" u="sng" noProof="1"/>
              <a:t>principle of longest substring</a:t>
            </a:r>
            <a:r>
              <a:rPr lang="en-US" sz="2200" i="1" noProof="1"/>
              <a:t> </a:t>
            </a:r>
            <a:r>
              <a:rPr lang="en-US" sz="2200" noProof="1"/>
              <a:t>(true for virtually every language except FORTRAN): </a:t>
            </a:r>
            <a:r>
              <a:rPr lang="en-US" sz="2200" noProof="1">
                <a:latin typeface="Courier New" pitchFamily="49" charset="0"/>
              </a:rPr>
              <a:t>ifelse</a:t>
            </a:r>
            <a:r>
              <a:rPr lang="en-US" sz="2200" noProof="1"/>
              <a:t> is an identifier, not two keywords.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3" grpId="0" build="p" bldLvl="2" autoUpdateAnimBg="0"/>
    </p:bldLst>
  </p:timing>
</p:sld>
</file>

<file path=ppt/theme/theme1.xml><?xml version="1.0" encoding="utf-8"?>
<a:theme xmlns:a="http://schemas.openxmlformats.org/drawingml/2006/main" name="Office Theme">
  <a:themeElements>
    <a:clrScheme name="Office Theme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0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000" b="0" i="0" u="none" strike="noStrike" cap="none" normalizeH="0" baseline="0" smtClean="0">
            <a:ln>
              <a:noFill/>
            </a:ln>
            <a:solidFill>
              <a:schemeClr val="tx1"/>
            </a:solidFill>
            <a:effectLst/>
            <a:latin typeface="Times New Roman" charset="0"/>
          </a:defRPr>
        </a:defPPr>
      </a:lstStyle>
    </a:lnDef>
  </a:objectDefaults>
  <a:extraClrSchemeLst>
    <a:extraClrScheme>
      <a:clrScheme name="Office Theme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3843</TotalTime>
  <Words>2432</Words>
  <Application>Microsoft PowerPoint 7.0</Application>
  <PresentationFormat>On-screen Show (4:3)</PresentationFormat>
  <Paragraphs>351</Paragraphs>
  <Slides>41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8" baseType="lpstr">
      <vt:lpstr>Times New Roman</vt:lpstr>
      <vt:lpstr>Arial</vt:lpstr>
      <vt:lpstr>Wingdings</vt:lpstr>
      <vt:lpstr>Courier New</vt:lpstr>
      <vt:lpstr>Symbol</vt:lpstr>
      <vt:lpstr>Office Theme</vt:lpstr>
      <vt:lpstr>Microsoft Draw 98 Drawing</vt:lpstr>
      <vt:lpstr>Chapter 4 - Syntax</vt:lpstr>
      <vt:lpstr>Introduction</vt:lpstr>
      <vt:lpstr>Lexical Structure</vt:lpstr>
      <vt:lpstr>Standard Token Categories</vt:lpstr>
      <vt:lpstr>White space and comments</vt:lpstr>
      <vt:lpstr>Reserved words versus predefined identifiers</vt:lpstr>
      <vt:lpstr>Java reserved words</vt:lpstr>
      <vt:lpstr>Java reserved words (cont.)</vt:lpstr>
      <vt:lpstr>C tokens</vt:lpstr>
      <vt:lpstr>Scanners</vt:lpstr>
      <vt:lpstr>Simple scanner example</vt:lpstr>
      <vt:lpstr>Context-free grammars</vt:lpstr>
      <vt:lpstr>Terminology</vt:lpstr>
      <vt:lpstr>CFGs generate “languages”:</vt:lpstr>
      <vt:lpstr>CFGs can be recursive:</vt:lpstr>
      <vt:lpstr>Notes:</vt:lpstr>
      <vt:lpstr>Parse Trees</vt:lpstr>
      <vt:lpstr>Slide 18</vt:lpstr>
      <vt:lpstr>Notes on Parse Trees</vt:lpstr>
      <vt:lpstr>Abstract Syntax Trees</vt:lpstr>
      <vt:lpstr>Slide 21</vt:lpstr>
      <vt:lpstr>Principle of syntax-directed semantics (or semantics-based syntax):</vt:lpstr>
      <vt:lpstr>Example 1:</vt:lpstr>
      <vt:lpstr>Example 2:</vt:lpstr>
      <vt:lpstr>Ambiguity</vt:lpstr>
      <vt:lpstr>Example of Ambiguity</vt:lpstr>
      <vt:lpstr>Another Example of Ambiguity</vt:lpstr>
      <vt:lpstr>Resolving these ambiguities</vt:lpstr>
      <vt:lpstr>Is there an alternative? Yes, but they both change the language:</vt:lpstr>
      <vt:lpstr>Scheme uses prefix form, but keeps the parentheses. Why?</vt:lpstr>
      <vt:lpstr>Unary Minus (Ex. 4.13(a), p.116)</vt:lpstr>
      <vt:lpstr>Extended BNF Notation</vt:lpstr>
      <vt:lpstr>Notes on use of EBNF</vt:lpstr>
      <vt:lpstr>Syntax Diagrams</vt:lpstr>
      <vt:lpstr>Standard Grammar Categories</vt:lpstr>
      <vt:lpstr>Parsing</vt:lpstr>
      <vt:lpstr>Recursive-descent example</vt:lpstr>
      <vt:lpstr>The Parsing Problem</vt:lpstr>
      <vt:lpstr>The Parsing Problem (cont.)</vt:lpstr>
      <vt:lpstr>Scanning/parsing tools</vt:lpstr>
      <vt:lpstr>Lexics vs. Syntax vs. Semantics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 Syntax</dc:title>
  <dc:subject>Programming Languages: Principles and Practice, 2nd Ed.</dc:subject>
  <dc:creator>Kenneth Louden</dc:creator>
  <cp:lastModifiedBy>HP</cp:lastModifiedBy>
  <cp:revision>99</cp:revision>
  <cp:lastPrinted>2003-07-28T19:17:09Z</cp:lastPrinted>
  <dcterms:created xsi:type="dcterms:W3CDTF">2002-08-24T04:28:31Z</dcterms:created>
  <dcterms:modified xsi:type="dcterms:W3CDTF">2018-01-23T09:45:50Z</dcterms:modified>
</cp:coreProperties>
</file>