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435" r:id="rId4"/>
    <p:sldId id="436" r:id="rId5"/>
    <p:sldId id="437" r:id="rId6"/>
    <p:sldId id="434" r:id="rId7"/>
    <p:sldId id="438" r:id="rId8"/>
    <p:sldId id="439" r:id="rId9"/>
    <p:sldId id="440" r:id="rId10"/>
    <p:sldId id="441" r:id="rId11"/>
    <p:sldId id="442" r:id="rId12"/>
    <p:sldId id="443" r:id="rId13"/>
    <p:sldId id="444" r:id="rId14"/>
    <p:sldId id="445" r:id="rId15"/>
    <p:sldId id="446" r:id="rId16"/>
    <p:sldId id="447" r:id="rId17"/>
    <p:sldId id="448" r:id="rId18"/>
    <p:sldId id="449" r:id="rId19"/>
    <p:sldId id="450" r:id="rId20"/>
    <p:sldId id="451" r:id="rId21"/>
    <p:sldId id="452" r:id="rId22"/>
    <p:sldId id="453" r:id="rId23"/>
    <p:sldId id="454" r:id="rId24"/>
    <p:sldId id="455" r:id="rId25"/>
    <p:sldId id="456" r:id="rId26"/>
    <p:sldId id="457" r:id="rId27"/>
    <p:sldId id="458" r:id="rId28"/>
    <p:sldId id="459" r:id="rId29"/>
    <p:sldId id="460" r:id="rId30"/>
    <p:sldId id="461" r:id="rId31"/>
    <p:sldId id="462" r:id="rId32"/>
    <p:sldId id="463" r:id="rId33"/>
    <p:sldId id="464" r:id="rId34"/>
    <p:sldId id="465" r:id="rId35"/>
    <p:sldId id="466" r:id="rId36"/>
    <p:sldId id="467" r:id="rId37"/>
    <p:sldId id="468" r:id="rId38"/>
    <p:sldId id="469" r:id="rId39"/>
    <p:sldId id="470" r:id="rId40"/>
    <p:sldId id="471" r:id="rId41"/>
    <p:sldId id="472" r:id="rId42"/>
    <p:sldId id="473" r:id="rId43"/>
    <p:sldId id="474" r:id="rId44"/>
    <p:sldId id="475" r:id="rId45"/>
    <p:sldId id="476" r:id="rId46"/>
    <p:sldId id="477" r:id="rId47"/>
    <p:sldId id="478" r:id="rId48"/>
    <p:sldId id="479" r:id="rId49"/>
    <p:sldId id="480" r:id="rId50"/>
    <p:sldId id="481" r:id="rId51"/>
    <p:sldId id="482" r:id="rId52"/>
    <p:sldId id="483" r:id="rId53"/>
    <p:sldId id="484" r:id="rId54"/>
    <p:sldId id="485" r:id="rId55"/>
    <p:sldId id="486" r:id="rId56"/>
    <p:sldId id="487" r:id="rId57"/>
    <p:sldId id="488" r:id="rId58"/>
    <p:sldId id="489" r:id="rId59"/>
    <p:sldId id="516" r:id="rId60"/>
    <p:sldId id="490" r:id="rId61"/>
    <p:sldId id="491" r:id="rId62"/>
    <p:sldId id="492" r:id="rId63"/>
    <p:sldId id="493" r:id="rId64"/>
    <p:sldId id="494" r:id="rId65"/>
    <p:sldId id="517" r:id="rId66"/>
    <p:sldId id="495" r:id="rId67"/>
    <p:sldId id="496" r:id="rId68"/>
    <p:sldId id="497" r:id="rId69"/>
    <p:sldId id="498" r:id="rId70"/>
    <p:sldId id="499" r:id="rId71"/>
    <p:sldId id="500" r:id="rId72"/>
    <p:sldId id="501" r:id="rId73"/>
    <p:sldId id="502" r:id="rId74"/>
    <p:sldId id="503" r:id="rId75"/>
    <p:sldId id="504" r:id="rId76"/>
    <p:sldId id="505" r:id="rId77"/>
    <p:sldId id="506" r:id="rId78"/>
    <p:sldId id="507" r:id="rId79"/>
    <p:sldId id="508" r:id="rId80"/>
    <p:sldId id="509" r:id="rId81"/>
    <p:sldId id="510" r:id="rId82"/>
    <p:sldId id="511" r:id="rId83"/>
    <p:sldId id="512" r:id="rId84"/>
    <p:sldId id="513" r:id="rId85"/>
    <p:sldId id="514" r:id="rId86"/>
    <p:sldId id="515" r:id="rId87"/>
    <p:sldId id="301" r:id="rId8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87"/>
    <p:penClr>
      <a:srgbClr val="FF0000"/>
    </p:penClr>
  </p:showPr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78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C13B7-9B62-4D1E-8656-7D965B65979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D8EF5-FE97-4E01-89FC-9C500422BAE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830367-DA30-48DD-9821-C8004D125E5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B69C6-7CE9-4D34-8433-5EA2C01B431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7B3D7-80CA-4B3B-8ED8-460F482C8FA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BC472-576F-4A8F-8C93-407604F020C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1351B-2660-44EE-A6EE-FB6FA4A1665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C48EC-23EF-4FBB-A741-6BACAEA62D4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8DC06-1E44-4A36-B71E-849B6806FCC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381DCE-1EBC-48BE-8EAE-A4A3A24AD44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86BCA1-5132-41BC-B9DA-92A29F4BA25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2F635682-7889-4CBA-96FA-19A09D67DC7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9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0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9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0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9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0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2.v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4.v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5.v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COMPILER CONSTRUCTION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Principles and Practice</a:t>
            </a:r>
          </a:p>
          <a:p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r>
              <a:rPr lang="en-US" altLang="zh-CN" sz="2800" b="1"/>
              <a:t>Example: </a:t>
            </a:r>
            <a:r>
              <a:rPr lang="en-US" altLang="zh-CN" sz="2800"/>
              <a:t>the </a:t>
            </a:r>
            <a:r>
              <a:rPr lang="en-US" altLang="zh-CN" sz="2800">
                <a:solidFill>
                  <a:srgbClr val="FF3300"/>
                </a:solidFill>
              </a:rPr>
              <a:t>binding time and significance</a:t>
            </a:r>
            <a:r>
              <a:rPr lang="en-US" altLang="zh-CN" sz="2800"/>
              <a:t> during compilation of the attributes. </a:t>
            </a:r>
          </a:p>
          <a:p>
            <a:pPr lvl="1"/>
            <a:r>
              <a:rPr lang="en-US" altLang="zh-CN" sz="2400"/>
              <a:t>Attribute computations are </a:t>
            </a:r>
            <a:r>
              <a:rPr lang="en-US" altLang="zh-CN" sz="2400">
                <a:solidFill>
                  <a:srgbClr val="FF3300"/>
                </a:solidFill>
              </a:rPr>
              <a:t>extremely varied</a:t>
            </a:r>
          </a:p>
          <a:p>
            <a:pPr lvl="1"/>
            <a:r>
              <a:rPr lang="en-US" altLang="zh-CN" sz="2400"/>
              <a:t>The </a:t>
            </a:r>
            <a:r>
              <a:rPr lang="en-US" altLang="zh-CN" sz="2400">
                <a:solidFill>
                  <a:srgbClr val="FF3300"/>
                </a:solidFill>
              </a:rPr>
              <a:t>allocation</a:t>
            </a:r>
            <a:r>
              <a:rPr lang="en-US" altLang="zh-CN" sz="2400"/>
              <a:t> of a variable: </a:t>
            </a:r>
          </a:p>
          <a:p>
            <a:pPr lvl="2"/>
            <a:r>
              <a:rPr lang="en-US" altLang="zh-CN" sz="2000"/>
              <a:t>Either static (such as in FORTRAN77 ) or dynamic (such as in LISP), </a:t>
            </a:r>
          </a:p>
          <a:p>
            <a:pPr lvl="2"/>
            <a:r>
              <a:rPr lang="en-US" altLang="zh-CN" sz="2000"/>
              <a:t>Sometimes it is a mixture of static and dynamic (such as in C and Pascal) depending on the language and properties of the variable itself.</a:t>
            </a:r>
          </a:p>
          <a:p>
            <a:pPr lvl="1"/>
            <a:r>
              <a:rPr lang="en-US" altLang="zh-CN" sz="2400">
                <a:solidFill>
                  <a:srgbClr val="FF3300"/>
                </a:solidFill>
              </a:rPr>
              <a:t>Object code</a:t>
            </a:r>
            <a:r>
              <a:rPr lang="en-US" altLang="zh-CN" sz="2400"/>
              <a:t> of a procedure: </a:t>
            </a:r>
          </a:p>
          <a:p>
            <a:pPr lvl="2"/>
            <a:r>
              <a:rPr lang="en-US" altLang="zh-CN" sz="2000"/>
              <a:t>A static attribute, which is computed by the code generator</a:t>
            </a:r>
          </a:p>
          <a:p>
            <a:pPr lvl="1"/>
            <a:r>
              <a:rPr lang="en-US" altLang="zh-CN" sz="2400">
                <a:solidFill>
                  <a:srgbClr val="FF3300"/>
                </a:solidFill>
              </a:rPr>
              <a:t>Number of significant digits</a:t>
            </a:r>
            <a:r>
              <a:rPr lang="en-US" altLang="zh-CN" sz="2400"/>
              <a:t> in a number: </a:t>
            </a:r>
          </a:p>
          <a:p>
            <a:pPr lvl="2"/>
            <a:r>
              <a:rPr lang="en-US" altLang="zh-CN" sz="2000"/>
              <a:t>Often not explicitly treated during compilation. 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6.1.1 </a:t>
            </a:r>
            <a:r>
              <a:rPr lang="en-US" altLang="zh-CN" b="1"/>
              <a:t>Attribute Grammars</a:t>
            </a:r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34406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81075"/>
            <a:ext cx="7772400" cy="5114925"/>
          </a:xfrm>
        </p:spPr>
        <p:txBody>
          <a:bodyPr/>
          <a:lstStyle/>
          <a:p>
            <a:r>
              <a:rPr lang="en-US" altLang="zh-CN" sz="2800"/>
              <a:t>X.a means the value of </a:t>
            </a:r>
            <a:r>
              <a:rPr lang="en-US" altLang="zh-CN" sz="2800">
                <a:latin typeface="Arial"/>
              </a:rPr>
              <a:t>‘</a:t>
            </a:r>
            <a:r>
              <a:rPr lang="en-US" altLang="zh-CN" sz="2800"/>
              <a:t>a</a:t>
            </a:r>
            <a:r>
              <a:rPr lang="en-US" altLang="zh-CN" sz="2800">
                <a:latin typeface="Arial"/>
              </a:rPr>
              <a:t>’</a:t>
            </a:r>
            <a:r>
              <a:rPr lang="en-US" altLang="zh-CN" sz="2800"/>
              <a:t> associated to </a:t>
            </a:r>
            <a:r>
              <a:rPr lang="en-US" altLang="zh-CN" sz="2800">
                <a:latin typeface="Arial"/>
              </a:rPr>
              <a:t>‘</a:t>
            </a:r>
            <a:r>
              <a:rPr lang="en-US" altLang="zh-CN" sz="2800"/>
              <a:t>X</a:t>
            </a:r>
            <a:r>
              <a:rPr lang="en-US" altLang="zh-CN" sz="2800">
                <a:latin typeface="Arial"/>
              </a:rPr>
              <a:t>’</a:t>
            </a:r>
            <a:endParaRPr lang="en-US" altLang="zh-CN" sz="2800"/>
          </a:p>
          <a:p>
            <a:pPr lvl="1"/>
            <a:r>
              <a:rPr lang="en-US" altLang="zh-CN" sz="2400"/>
              <a:t>X is a grammar symbol and a is an attribute associated to X</a:t>
            </a:r>
            <a:endParaRPr lang="en-US" altLang="zh-CN" sz="2400" b="1"/>
          </a:p>
          <a:p>
            <a:r>
              <a:rPr lang="en-US" altLang="zh-CN" sz="2800" b="1"/>
              <a:t>Syntax-directed semantics</a:t>
            </a:r>
            <a:r>
              <a:rPr lang="en-US" altLang="zh-CN" sz="2800"/>
              <a:t>: </a:t>
            </a:r>
          </a:p>
          <a:p>
            <a:pPr lvl="1"/>
            <a:r>
              <a:rPr lang="en-US" altLang="zh-CN" sz="2400"/>
              <a:t>Attributes are associated directly with the grammar symbols of the language. </a:t>
            </a:r>
          </a:p>
          <a:p>
            <a:pPr lvl="1"/>
            <a:r>
              <a:rPr lang="en-US" altLang="zh-CN" sz="2400"/>
              <a:t>Given a collection of attributes a1, </a:t>
            </a:r>
            <a:r>
              <a:rPr lang="en-US" altLang="zh-CN" sz="2400">
                <a:latin typeface="Arial"/>
              </a:rPr>
              <a:t>…</a:t>
            </a:r>
            <a:r>
              <a:rPr lang="en-US" altLang="zh-CN" sz="2400"/>
              <a:t>, ak, it implies that for each grammar rule X0</a:t>
            </a:r>
            <a:r>
              <a:rPr lang="en-US" altLang="zh-CN" sz="2400">
                <a:sym typeface="Wingdings" pitchFamily="2" charset="2"/>
              </a:rPr>
              <a:t></a:t>
            </a:r>
            <a:r>
              <a:rPr lang="en-US" altLang="zh-CN" sz="2400"/>
              <a:t>X1X2</a:t>
            </a:r>
            <a:r>
              <a:rPr lang="en-US" altLang="zh-CN" sz="2400">
                <a:latin typeface="Arial"/>
              </a:rPr>
              <a:t>…</a:t>
            </a:r>
            <a:r>
              <a:rPr lang="en-US" altLang="zh-CN" sz="2400"/>
              <a:t>Xn (X0 is a nonterminal), </a:t>
            </a:r>
          </a:p>
          <a:p>
            <a:pPr lvl="1"/>
            <a:r>
              <a:rPr lang="en-US" altLang="zh-CN" sz="2400"/>
              <a:t>The </a:t>
            </a:r>
            <a:r>
              <a:rPr lang="en-US" altLang="zh-CN" sz="2400">
                <a:solidFill>
                  <a:srgbClr val="FF3300"/>
                </a:solidFill>
              </a:rPr>
              <a:t>values of the attributes Xi.aj</a:t>
            </a:r>
            <a:r>
              <a:rPr lang="en-US" altLang="zh-CN" sz="2400"/>
              <a:t> of each grammar symbol Xi are </a:t>
            </a:r>
            <a:r>
              <a:rPr lang="en-US" altLang="zh-CN" sz="2400">
                <a:solidFill>
                  <a:srgbClr val="FF3300"/>
                </a:solidFill>
              </a:rPr>
              <a:t>related to the values of the attributes of the other symbols</a:t>
            </a:r>
            <a:r>
              <a:rPr lang="en-US" altLang="zh-CN" sz="2400"/>
              <a:t> in the rule.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6165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An </a:t>
            </a:r>
            <a:r>
              <a:rPr lang="en-US" altLang="zh-CN" sz="2800" b="1"/>
              <a:t>attribute grammar</a:t>
            </a:r>
            <a:r>
              <a:rPr lang="en-US" altLang="zh-CN" sz="2800"/>
              <a:t> for attributes a1, a2, </a:t>
            </a:r>
            <a:r>
              <a:rPr lang="en-US" altLang="zh-CN" sz="2800">
                <a:latin typeface="Arial"/>
              </a:rPr>
              <a:t>…</a:t>
            </a:r>
            <a:r>
              <a:rPr lang="en-US" altLang="zh-CN" sz="2800"/>
              <a:t> , ak is </a:t>
            </a:r>
            <a:r>
              <a:rPr lang="en-US" altLang="zh-CN" sz="2800">
                <a:solidFill>
                  <a:srgbClr val="FF3300"/>
                </a:solidFill>
              </a:rPr>
              <a:t>the collection</a:t>
            </a:r>
            <a:r>
              <a:rPr lang="en-US" altLang="zh-CN" sz="2800"/>
              <a:t> of all </a:t>
            </a:r>
            <a:r>
              <a:rPr lang="en-US" altLang="zh-CN" sz="2800" b="1"/>
              <a:t>attribute equations </a:t>
            </a:r>
            <a:r>
              <a:rPr lang="en-US" altLang="zh-CN" sz="2800"/>
              <a:t>or </a:t>
            </a:r>
            <a:r>
              <a:rPr lang="en-US" altLang="zh-CN" sz="2800" b="1"/>
              <a:t>semantic rules</a:t>
            </a:r>
            <a:r>
              <a:rPr lang="en-US" altLang="zh-CN" sz="2800"/>
              <a:t> of the following form, 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for all the grammar rules of the language.</a:t>
            </a:r>
          </a:p>
          <a:p>
            <a:pPr lvl="2">
              <a:lnSpc>
                <a:spcPct val="90000"/>
              </a:lnSpc>
            </a:pPr>
            <a:r>
              <a:rPr lang="en-US" altLang="zh-CN" sz="2000"/>
              <a:t>Xi.aj = fij(X0.a1,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,X0.ak,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, X1.al,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, Xn-1.a1,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Xn.ak)</a:t>
            </a:r>
          </a:p>
          <a:p>
            <a:pPr lvl="2">
              <a:lnSpc>
                <a:spcPct val="90000"/>
              </a:lnSpc>
            </a:pPr>
            <a:r>
              <a:rPr lang="en-US" altLang="zh-CN" sz="2000"/>
              <a:t>Where fij is a mathematical function of its arguments</a:t>
            </a:r>
          </a:p>
          <a:p>
            <a:pPr lvl="1">
              <a:lnSpc>
                <a:spcPct val="90000"/>
              </a:lnSpc>
            </a:pP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800"/>
              <a:t>Typically, attribute grammars are written in tabular form as follows: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>
                <a:solidFill>
                  <a:srgbClr val="FF3300"/>
                </a:solidFill>
              </a:rPr>
              <a:t>Grammar Rule                       Semantic Rules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Rule 1                      Associated attribute equations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 ...									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Rule n                      Associated attribute equation</a:t>
            </a:r>
            <a:endParaRPr lang="zh-CN" altLang="en-US" sz="1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4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8135938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/>
              <a:t>Example 6.1 </a:t>
            </a:r>
            <a:r>
              <a:rPr lang="en-US" altLang="zh-CN" b="0"/>
              <a:t>consider the following simple grammar for unsigned numbers:</a:t>
            </a:r>
          </a:p>
          <a:p>
            <a:r>
              <a:rPr lang="en-US" altLang="zh-CN" b="0"/>
              <a:t>	Number </a:t>
            </a:r>
            <a:r>
              <a:rPr lang="en-US" altLang="zh-CN" b="0">
                <a:sym typeface="Wingdings" pitchFamily="2" charset="2"/>
              </a:rPr>
              <a:t></a:t>
            </a:r>
            <a:r>
              <a:rPr lang="en-US" altLang="zh-CN" b="0"/>
              <a:t> number digit | digit</a:t>
            </a:r>
          </a:p>
          <a:p>
            <a:r>
              <a:rPr lang="en-US" altLang="zh-CN" b="0"/>
              <a:t>	Digit </a:t>
            </a:r>
            <a:r>
              <a:rPr lang="en-US" altLang="zh-CN" b="0">
                <a:sym typeface="Wingdings" pitchFamily="2" charset="2"/>
              </a:rPr>
              <a:t></a:t>
            </a:r>
            <a:r>
              <a:rPr lang="en-US" altLang="zh-CN" b="0"/>
              <a:t> 0|1|2|3|4|5|6|7|8|9</a:t>
            </a:r>
          </a:p>
          <a:p>
            <a:r>
              <a:rPr lang="en-US" altLang="zh-CN" b="0"/>
              <a:t>     The most significant attribute: </a:t>
            </a:r>
            <a:r>
              <a:rPr lang="en-US" altLang="zh-CN" b="0">
                <a:solidFill>
                  <a:srgbClr val="FF3300"/>
                </a:solidFill>
              </a:rPr>
              <a:t>numeric value</a:t>
            </a:r>
            <a:r>
              <a:rPr lang="en-US" altLang="zh-CN" b="0"/>
              <a:t> (write as val), and </a:t>
            </a:r>
            <a:r>
              <a:rPr lang="en-US" altLang="zh-CN" b="0">
                <a:solidFill>
                  <a:srgbClr val="FF3300"/>
                </a:solidFill>
              </a:rPr>
              <a:t>the responding attribute grammar</a:t>
            </a:r>
            <a:r>
              <a:rPr lang="en-US" altLang="zh-CN" b="0"/>
              <a:t> is as follows:</a:t>
            </a:r>
            <a:endParaRPr lang="zh-CN" altLang="en-US" b="0"/>
          </a:p>
        </p:txBody>
      </p:sp>
      <p:graphicFrame>
        <p:nvGraphicFramePr>
          <p:cNvPr id="348165" name="Object 5"/>
          <p:cNvGraphicFramePr>
            <a:graphicFrameLocks noChangeAspect="1"/>
          </p:cNvGraphicFramePr>
          <p:nvPr/>
        </p:nvGraphicFramePr>
        <p:xfrm>
          <a:off x="1116013" y="2951163"/>
          <a:ext cx="6480175" cy="3717925"/>
        </p:xfrm>
        <a:graphic>
          <a:graphicData uri="http://schemas.openxmlformats.org/presentationml/2006/ole">
            <p:oleObj spid="_x0000_s348165" name="文档" r:id="rId3" imgW="5518626" imgH="316490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Text Box 2"/>
          <p:cNvSpPr txBox="1">
            <a:spLocks noChangeArrowheads="1"/>
          </p:cNvSpPr>
          <p:nvPr/>
        </p:nvSpPr>
        <p:spPr bwMode="auto">
          <a:xfrm>
            <a:off x="539750" y="549275"/>
            <a:ext cx="81359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800" b="0"/>
              <a:t>The parse tree showing </a:t>
            </a:r>
            <a:r>
              <a:rPr lang="en-US" altLang="zh-CN" sz="2800" b="0">
                <a:solidFill>
                  <a:srgbClr val="FF3300"/>
                </a:solidFill>
              </a:rPr>
              <a:t>attribute computations</a:t>
            </a:r>
            <a:r>
              <a:rPr lang="en-US" altLang="zh-CN" sz="2800" b="0"/>
              <a:t> for the number 345 is given as follows</a:t>
            </a:r>
            <a:r>
              <a:rPr lang="en-US" altLang="zh-CN" sz="2800"/>
              <a:t> </a:t>
            </a:r>
            <a:endParaRPr lang="zh-CN" altLang="en-US" sz="2800"/>
          </a:p>
        </p:txBody>
      </p:sp>
      <p:graphicFrame>
        <p:nvGraphicFramePr>
          <p:cNvPr id="349187" name="Object 3"/>
          <p:cNvGraphicFramePr>
            <a:graphicFrameLocks noChangeAspect="1"/>
          </p:cNvGraphicFramePr>
          <p:nvPr/>
        </p:nvGraphicFramePr>
        <p:xfrm>
          <a:off x="684213" y="1628775"/>
          <a:ext cx="6911975" cy="4978400"/>
        </p:xfrm>
        <a:graphic>
          <a:graphicData uri="http://schemas.openxmlformats.org/presentationml/2006/ole">
            <p:oleObj spid="_x0000_s349187" name="文档" r:id="rId3" imgW="5235333" imgH="375841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Text Box 2"/>
          <p:cNvSpPr txBox="1">
            <a:spLocks noChangeArrowheads="1"/>
          </p:cNvSpPr>
          <p:nvPr/>
        </p:nvSpPr>
        <p:spPr bwMode="auto">
          <a:xfrm>
            <a:off x="539750" y="260350"/>
            <a:ext cx="8135938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/>
              <a:t>Example 6.2</a:t>
            </a:r>
            <a:r>
              <a:rPr lang="en-US" altLang="zh-CN" b="0"/>
              <a:t> consider the following grammar for simple integer arithmetic expressions:</a:t>
            </a:r>
          </a:p>
          <a:p>
            <a:r>
              <a:rPr lang="en-US" altLang="zh-CN" b="0"/>
              <a:t>	Exp </a:t>
            </a:r>
            <a:r>
              <a:rPr lang="en-US" altLang="zh-CN" b="0">
                <a:sym typeface="Wingdings" pitchFamily="2" charset="2"/>
              </a:rPr>
              <a:t></a:t>
            </a:r>
            <a:r>
              <a:rPr lang="en-US" altLang="zh-CN" b="0"/>
              <a:t> exp + term | exp-term | term</a:t>
            </a:r>
          </a:p>
          <a:p>
            <a:r>
              <a:rPr lang="en-US" altLang="zh-CN" b="0"/>
              <a:t>	Term </a:t>
            </a:r>
            <a:r>
              <a:rPr lang="en-US" altLang="zh-CN" b="0">
                <a:sym typeface="Wingdings" pitchFamily="2" charset="2"/>
              </a:rPr>
              <a:t></a:t>
            </a:r>
            <a:r>
              <a:rPr lang="en-US" altLang="zh-CN" b="0"/>
              <a:t> term*factor | factor</a:t>
            </a:r>
          </a:p>
          <a:p>
            <a:r>
              <a:rPr lang="en-US" altLang="zh-CN" b="0"/>
              <a:t>	Factor </a:t>
            </a:r>
            <a:r>
              <a:rPr lang="en-US" altLang="zh-CN" b="0">
                <a:sym typeface="Wingdings" pitchFamily="2" charset="2"/>
              </a:rPr>
              <a:t></a:t>
            </a:r>
            <a:r>
              <a:rPr lang="en-US" altLang="zh-CN" b="0"/>
              <a:t> (exp)| number</a:t>
            </a:r>
          </a:p>
          <a:p>
            <a:r>
              <a:rPr lang="en-US" altLang="zh-CN" b="0"/>
              <a:t>      The </a:t>
            </a:r>
            <a:r>
              <a:rPr lang="en-US" altLang="zh-CN" b="0">
                <a:solidFill>
                  <a:srgbClr val="FF3300"/>
                </a:solidFill>
              </a:rPr>
              <a:t>principal attribute of an exp</a:t>
            </a:r>
            <a:r>
              <a:rPr lang="en-US" altLang="zh-CN" b="0"/>
              <a:t> (or term or factor) is its </a:t>
            </a:r>
            <a:r>
              <a:rPr lang="en-US" altLang="zh-CN" b="0">
                <a:solidFill>
                  <a:srgbClr val="FF3300"/>
                </a:solidFill>
              </a:rPr>
              <a:t>numeric value</a:t>
            </a:r>
            <a:r>
              <a:rPr lang="en-US" altLang="zh-CN" b="0"/>
              <a:t> (write as val) and the attribute equations for the val attribute are given as follows</a:t>
            </a:r>
            <a:endParaRPr lang="zh-CN" altLang="en-US" b="0"/>
          </a:p>
        </p:txBody>
      </p:sp>
      <p:graphicFrame>
        <p:nvGraphicFramePr>
          <p:cNvPr id="350211" name="Object 3"/>
          <p:cNvGraphicFramePr>
            <a:graphicFrameLocks noChangeAspect="1"/>
          </p:cNvGraphicFramePr>
          <p:nvPr/>
        </p:nvGraphicFramePr>
        <p:xfrm>
          <a:off x="684213" y="3586163"/>
          <a:ext cx="8135937" cy="2651125"/>
        </p:xfrm>
        <a:graphic>
          <a:graphicData uri="http://schemas.openxmlformats.org/presentationml/2006/ole">
            <p:oleObj spid="_x0000_s350211" name="文档" r:id="rId3" imgW="5509604" imgH="1982918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Text Box 2"/>
          <p:cNvSpPr txBox="1">
            <a:spLocks noChangeArrowheads="1"/>
          </p:cNvSpPr>
          <p:nvPr/>
        </p:nvSpPr>
        <p:spPr bwMode="auto">
          <a:xfrm>
            <a:off x="539750" y="260350"/>
            <a:ext cx="81359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b="0"/>
              <a:t>Given the expression (34-3)*42 , </a:t>
            </a:r>
            <a:r>
              <a:rPr lang="en-US" altLang="zh-CN" b="0">
                <a:solidFill>
                  <a:srgbClr val="FF3300"/>
                </a:solidFill>
              </a:rPr>
              <a:t>the computations</a:t>
            </a:r>
            <a:r>
              <a:rPr lang="en-US" altLang="zh-CN" b="0"/>
              <a:t> implied by this attribute grammar by </a:t>
            </a:r>
            <a:r>
              <a:rPr lang="en-US" altLang="zh-CN">
                <a:solidFill>
                  <a:srgbClr val="FF3300"/>
                </a:solidFill>
              </a:rPr>
              <a:t>attaching equations to nodes</a:t>
            </a:r>
            <a:r>
              <a:rPr lang="en-US" altLang="zh-CN" b="0"/>
              <a:t> in a parse tree is as follows</a:t>
            </a:r>
            <a:endParaRPr lang="zh-CN" altLang="en-US" b="0"/>
          </a:p>
        </p:txBody>
      </p:sp>
      <p:graphicFrame>
        <p:nvGraphicFramePr>
          <p:cNvPr id="351236" name="Object 4"/>
          <p:cNvGraphicFramePr>
            <a:graphicFrameLocks noChangeAspect="1"/>
          </p:cNvGraphicFramePr>
          <p:nvPr/>
        </p:nvGraphicFramePr>
        <p:xfrm>
          <a:off x="1509713" y="1125538"/>
          <a:ext cx="6080125" cy="5599112"/>
        </p:xfrm>
        <a:graphic>
          <a:graphicData uri="http://schemas.openxmlformats.org/presentationml/2006/ole">
            <p:oleObj spid="_x0000_s351236" name="文档" r:id="rId3" imgW="6079764" imgH="535321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Text Box 2"/>
          <p:cNvSpPr txBox="1">
            <a:spLocks noChangeArrowheads="1"/>
          </p:cNvSpPr>
          <p:nvPr/>
        </p:nvSpPr>
        <p:spPr bwMode="auto">
          <a:xfrm>
            <a:off x="539750" y="333375"/>
            <a:ext cx="8135938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/>
              <a:t>Example 6.3</a:t>
            </a:r>
            <a:r>
              <a:rPr lang="en-US" altLang="zh-CN" b="0"/>
              <a:t> consider the following simple grammar of variable declarations in a C-like syntax:</a:t>
            </a:r>
          </a:p>
          <a:p>
            <a:r>
              <a:rPr lang="en-US" altLang="zh-CN" b="0"/>
              <a:t>			Decl </a:t>
            </a:r>
            <a:r>
              <a:rPr lang="en-US" altLang="zh-CN" b="0">
                <a:sym typeface="Wingdings" pitchFamily="2" charset="2"/>
              </a:rPr>
              <a:t></a:t>
            </a:r>
            <a:r>
              <a:rPr lang="en-US" altLang="zh-CN" b="0"/>
              <a:t> type var-list</a:t>
            </a:r>
          </a:p>
          <a:p>
            <a:r>
              <a:rPr lang="en-US" altLang="zh-CN" b="0"/>
              <a:t>			Type</a:t>
            </a:r>
            <a:r>
              <a:rPr lang="en-US" altLang="zh-CN" b="0">
                <a:sym typeface="Wingdings" pitchFamily="2" charset="2"/>
              </a:rPr>
              <a:t></a:t>
            </a:r>
            <a:r>
              <a:rPr lang="en-US" altLang="zh-CN" b="0"/>
              <a:t>int | float	</a:t>
            </a:r>
          </a:p>
          <a:p>
            <a:r>
              <a:rPr lang="en-US" altLang="zh-CN" b="0"/>
              <a:t>			Var-list</a:t>
            </a:r>
            <a:r>
              <a:rPr lang="en-US" altLang="zh-CN" b="0">
                <a:sym typeface="Wingdings" pitchFamily="2" charset="2"/>
              </a:rPr>
              <a:t></a:t>
            </a:r>
            <a:r>
              <a:rPr lang="en-US" altLang="zh-CN" b="0"/>
              <a:t>id, var-list |id</a:t>
            </a:r>
          </a:p>
          <a:p>
            <a:r>
              <a:rPr lang="en-US" altLang="zh-CN" b="0"/>
              <a:t>     Define a </a:t>
            </a:r>
            <a:r>
              <a:rPr lang="en-US" altLang="zh-CN" b="0">
                <a:solidFill>
                  <a:srgbClr val="FF3300"/>
                </a:solidFill>
              </a:rPr>
              <a:t>data type attribute</a:t>
            </a:r>
            <a:r>
              <a:rPr lang="en-US" altLang="zh-CN" b="0"/>
              <a:t> for the variables given by the identifiers in a declaration and write equations expressing how the data type attribute is related to the type of the declaration as follows:</a:t>
            </a:r>
          </a:p>
          <a:p>
            <a:r>
              <a:rPr lang="en-US" altLang="zh-CN" b="0"/>
              <a:t>     (We use the name </a:t>
            </a:r>
            <a:r>
              <a:rPr lang="en-US" altLang="zh-CN" b="0" i="1"/>
              <a:t>dtype</a:t>
            </a:r>
            <a:r>
              <a:rPr lang="en-US" altLang="zh-CN" b="0"/>
              <a:t> to distinguish the attribute from the nonterminal type)</a:t>
            </a:r>
            <a:endParaRPr lang="zh-CN" altLang="en-US" b="0"/>
          </a:p>
        </p:txBody>
      </p:sp>
      <p:graphicFrame>
        <p:nvGraphicFramePr>
          <p:cNvPr id="352259" name="Object 3"/>
          <p:cNvGraphicFramePr>
            <a:graphicFrameLocks noChangeAspect="1"/>
          </p:cNvGraphicFramePr>
          <p:nvPr/>
        </p:nvGraphicFramePr>
        <p:xfrm>
          <a:off x="539750" y="4572000"/>
          <a:ext cx="8208963" cy="2312988"/>
        </p:xfrm>
        <a:graphic>
          <a:graphicData uri="http://schemas.openxmlformats.org/presentationml/2006/ole">
            <p:oleObj spid="_x0000_s352259" name="文档" r:id="rId3" imgW="5509604" imgH="1982918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Text Box 2"/>
          <p:cNvSpPr txBox="1">
            <a:spLocks noChangeArrowheads="1"/>
          </p:cNvSpPr>
          <p:nvPr/>
        </p:nvSpPr>
        <p:spPr bwMode="auto">
          <a:xfrm>
            <a:off x="539750" y="476250"/>
            <a:ext cx="8135938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b="0"/>
              <a:t>Note that</a:t>
            </a:r>
            <a:r>
              <a:rPr lang="en-US" altLang="zh-CN" i="1"/>
              <a:t> </a:t>
            </a:r>
            <a:r>
              <a:rPr lang="en-US" altLang="zh-CN"/>
              <a:t>there is no equation involving the dtype of the nonterminal decl</a:t>
            </a:r>
            <a:r>
              <a:rPr lang="en-US" altLang="zh-CN" b="0"/>
              <a:t>. </a:t>
            </a:r>
          </a:p>
          <a:p>
            <a:r>
              <a:rPr lang="en-US" altLang="zh-CN" b="0"/>
              <a:t>     </a:t>
            </a:r>
            <a:r>
              <a:rPr lang="en-US" altLang="zh-CN" b="0">
                <a:solidFill>
                  <a:srgbClr val="FF3300"/>
                </a:solidFill>
              </a:rPr>
              <a:t>It is not necessary for the value of an attribute to be specified for all grammar symbols</a:t>
            </a:r>
          </a:p>
          <a:p>
            <a:r>
              <a:rPr lang="en-US" altLang="zh-CN" b="0"/>
              <a:t>     Parse tree for the string </a:t>
            </a:r>
            <a:r>
              <a:rPr lang="en-US" altLang="zh-CN" u="sng"/>
              <a:t>float x,y</a:t>
            </a:r>
            <a:r>
              <a:rPr lang="en-US" altLang="zh-CN" b="0"/>
              <a:t> showing the dtype attribute as specified by the attribute grammar above is as follows:</a:t>
            </a:r>
            <a:endParaRPr lang="zh-CN" altLang="en-US" b="0"/>
          </a:p>
        </p:txBody>
      </p:sp>
      <p:graphicFrame>
        <p:nvGraphicFramePr>
          <p:cNvPr id="353283" name="Object 3"/>
          <p:cNvGraphicFramePr>
            <a:graphicFrameLocks noChangeAspect="1"/>
          </p:cNvGraphicFramePr>
          <p:nvPr/>
        </p:nvGraphicFramePr>
        <p:xfrm>
          <a:off x="688975" y="2547938"/>
          <a:ext cx="6791325" cy="4137025"/>
        </p:xfrm>
        <a:graphic>
          <a:graphicData uri="http://schemas.openxmlformats.org/presentationml/2006/ole">
            <p:oleObj spid="_x0000_s353283" name="文档" r:id="rId3" imgW="5216206" imgH="316490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800"/>
              <a:t>6. Semantic Analysis</a:t>
            </a:r>
            <a:r>
              <a:rPr lang="en-US" altLang="zh-CN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PART 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Text Box 2"/>
          <p:cNvSpPr txBox="1">
            <a:spLocks noChangeArrowheads="1"/>
          </p:cNvSpPr>
          <p:nvPr/>
        </p:nvSpPr>
        <p:spPr bwMode="auto">
          <a:xfrm>
            <a:off x="539750" y="549275"/>
            <a:ext cx="8135938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800"/>
              <a:t>Example 6.4</a:t>
            </a:r>
            <a:r>
              <a:rPr lang="en-US" altLang="zh-CN" sz="2800" b="0"/>
              <a:t> consider the following grammar, where numbers may be octal or decimal, suppose this is indicated by a one-character suffix o(for octal)  or d(for decimal):</a:t>
            </a:r>
          </a:p>
          <a:p>
            <a:r>
              <a:rPr lang="en-US" altLang="zh-CN" sz="2800" b="0"/>
              <a:t>	Based-num </a:t>
            </a:r>
            <a:r>
              <a:rPr lang="en-US" altLang="zh-CN" sz="2800" b="0">
                <a:sym typeface="Wingdings" pitchFamily="2" charset="2"/>
              </a:rPr>
              <a:t></a:t>
            </a:r>
            <a:r>
              <a:rPr lang="en-US" altLang="zh-CN" sz="2800" b="0"/>
              <a:t> num basechar</a:t>
            </a:r>
          </a:p>
          <a:p>
            <a:r>
              <a:rPr lang="en-US" altLang="zh-CN" sz="2800" b="0"/>
              <a:t>	Basechar </a:t>
            </a:r>
            <a:r>
              <a:rPr lang="en-US" altLang="zh-CN" sz="2800" b="0">
                <a:sym typeface="Wingdings" pitchFamily="2" charset="2"/>
              </a:rPr>
              <a:t></a:t>
            </a:r>
            <a:r>
              <a:rPr lang="en-US" altLang="zh-CN" sz="2800" b="0"/>
              <a:t> o|d</a:t>
            </a:r>
          </a:p>
          <a:p>
            <a:r>
              <a:rPr lang="en-US" altLang="zh-CN" sz="2800" b="0"/>
              <a:t>	Num </a:t>
            </a:r>
            <a:r>
              <a:rPr lang="en-US" altLang="zh-CN" sz="2800" b="0">
                <a:sym typeface="Wingdings" pitchFamily="2" charset="2"/>
              </a:rPr>
              <a:t></a:t>
            </a:r>
            <a:r>
              <a:rPr lang="en-US" altLang="zh-CN" sz="2800" b="0"/>
              <a:t> num digit | digit</a:t>
            </a:r>
          </a:p>
          <a:p>
            <a:r>
              <a:rPr lang="en-US" altLang="zh-CN" sz="2800" b="0"/>
              <a:t>	Digit </a:t>
            </a:r>
            <a:r>
              <a:rPr lang="en-US" altLang="zh-CN" sz="2800" b="0">
                <a:sym typeface="Wingdings" pitchFamily="2" charset="2"/>
              </a:rPr>
              <a:t></a:t>
            </a:r>
            <a:r>
              <a:rPr lang="en-US" altLang="zh-CN" sz="2800" b="0"/>
              <a:t> 0|1|2|3|4|5|6|7|8|9</a:t>
            </a:r>
          </a:p>
          <a:p>
            <a:endParaRPr lang="en-US" altLang="zh-CN" sz="2800" b="0"/>
          </a:p>
          <a:p>
            <a:r>
              <a:rPr lang="en-US" altLang="zh-CN" sz="2800" b="0"/>
              <a:t>In this case </a:t>
            </a:r>
            <a:r>
              <a:rPr lang="en-US" altLang="zh-CN" sz="2800"/>
              <a:t>num and digit require a new attribute base</a:t>
            </a:r>
            <a:r>
              <a:rPr lang="en-US" altLang="zh-CN" sz="2800" b="0"/>
              <a:t>, which is used to compute the val attribute. </a:t>
            </a:r>
            <a:r>
              <a:rPr lang="en-US" altLang="zh-CN" sz="2800" b="0">
                <a:solidFill>
                  <a:srgbClr val="FF3300"/>
                </a:solidFill>
              </a:rPr>
              <a:t>The attribute grammar for base and val</a:t>
            </a:r>
            <a:r>
              <a:rPr lang="en-US" altLang="zh-CN" sz="2800" b="0"/>
              <a:t> is given as follows.</a:t>
            </a:r>
            <a:endParaRPr lang="zh-CN" altLang="en-US" sz="2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5331" name="Object 3"/>
          <p:cNvGraphicFramePr>
            <a:graphicFrameLocks noChangeAspect="1"/>
          </p:cNvGraphicFramePr>
          <p:nvPr/>
        </p:nvGraphicFramePr>
        <p:xfrm>
          <a:off x="465138" y="257175"/>
          <a:ext cx="7796212" cy="7058025"/>
        </p:xfrm>
        <a:graphic>
          <a:graphicData uri="http://schemas.openxmlformats.org/presentationml/2006/ole">
            <p:oleObj spid="_x0000_s355331" name="Document" r:id="rId3" imgW="5447281" imgH="4941995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6356" name="Object 4"/>
          <p:cNvGraphicFramePr>
            <a:graphicFrameLocks noChangeAspect="1"/>
          </p:cNvGraphicFramePr>
          <p:nvPr/>
        </p:nvGraphicFramePr>
        <p:xfrm>
          <a:off x="395288" y="333375"/>
          <a:ext cx="8353425" cy="6034088"/>
        </p:xfrm>
        <a:graphic>
          <a:graphicData uri="http://schemas.openxmlformats.org/presentationml/2006/ole">
            <p:oleObj spid="_x0000_s356356" name="文档" r:id="rId3" imgW="6298528" imgH="4556838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8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000" dirty="0"/>
              <a:t>6.1.2 </a:t>
            </a:r>
            <a:r>
              <a:rPr lang="en-US" altLang="zh-CN" sz="4000" b="1" dirty="0"/>
              <a:t>Simplifications and Extensions to Attribute Grammars</a:t>
            </a:r>
            <a:endParaRPr lang="zh-CN" altLang="en-US" sz="4000" dirty="0"/>
          </a:p>
        </p:txBody>
      </p:sp>
      <p:sp>
        <p:nvSpPr>
          <p:cNvPr id="35738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8596" y="4033854"/>
            <a:ext cx="8215370" cy="1752600"/>
          </a:xfrm>
        </p:spPr>
        <p:txBody>
          <a:bodyPr/>
          <a:lstStyle/>
          <a:p>
            <a:r>
              <a:rPr lang="en-US" altLang="zh-CN" dirty="0" smtClean="0"/>
              <a:t>1.using syntax trees instead of parse trees </a:t>
            </a:r>
          </a:p>
          <a:p>
            <a:r>
              <a:rPr lang="en-US" altLang="zh-CN" dirty="0" smtClean="0"/>
              <a:t>2.Using </a:t>
            </a:r>
            <a:r>
              <a:rPr lang="en-US" altLang="zh-CN" dirty="0" err="1" smtClean="0"/>
              <a:t>ambigous</a:t>
            </a:r>
            <a:r>
              <a:rPr lang="en-US" altLang="zh-CN" dirty="0" smtClean="0"/>
              <a:t> grammar</a:t>
            </a:r>
          </a:p>
          <a:p>
            <a:r>
              <a:rPr lang="en-US" altLang="zh-CN" dirty="0" smtClean="0"/>
              <a:t>3.Adding functions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r>
              <a:rPr lang="en-US" altLang="zh-CN" sz="2800" b="1"/>
              <a:t>Meta-language </a:t>
            </a:r>
            <a:r>
              <a:rPr lang="en-US" altLang="zh-CN" sz="2800"/>
              <a:t>for the attribute grammar: </a:t>
            </a:r>
          </a:p>
          <a:p>
            <a:pPr lvl="1"/>
            <a:r>
              <a:rPr lang="en-US" altLang="zh-CN" sz="2400"/>
              <a:t>The collection of </a:t>
            </a:r>
            <a:r>
              <a:rPr lang="en-US" altLang="zh-CN" sz="2400">
                <a:solidFill>
                  <a:srgbClr val="FF3300"/>
                </a:solidFill>
              </a:rPr>
              <a:t>expressions allowable</a:t>
            </a:r>
            <a:r>
              <a:rPr lang="en-US" altLang="zh-CN" sz="2400"/>
              <a:t> in an attribute equation,</a:t>
            </a:r>
          </a:p>
          <a:p>
            <a:pPr lvl="2"/>
            <a:r>
              <a:rPr lang="en-US" altLang="zh-CN" sz="2000"/>
              <a:t>Arithmetic, logical and a few other kinds of expressions, </a:t>
            </a:r>
          </a:p>
          <a:p>
            <a:pPr lvl="2"/>
            <a:r>
              <a:rPr lang="en-US" altLang="zh-CN" sz="2000"/>
              <a:t>Together with an if-then-else expression and occasionally a case or switch expression </a:t>
            </a:r>
            <a:endParaRPr lang="en-US" altLang="zh-CN" sz="2000" b="1"/>
          </a:p>
          <a:p>
            <a:r>
              <a:rPr lang="en-US" altLang="zh-CN" sz="2800" b="1"/>
              <a:t>Functions</a:t>
            </a:r>
            <a:r>
              <a:rPr lang="en-US" altLang="zh-CN" sz="2800"/>
              <a:t> can be added to the meta-language whose definitions may be given elsewhere</a:t>
            </a:r>
          </a:p>
          <a:p>
            <a:pPr lvl="1"/>
            <a:r>
              <a:rPr lang="en-US" altLang="zh-CN" sz="2400"/>
              <a:t>For instance : digit </a:t>
            </a:r>
            <a:r>
              <a:rPr lang="en-US" altLang="zh-CN" sz="2400">
                <a:sym typeface="Wingdings" pitchFamily="2" charset="2"/>
              </a:rPr>
              <a:t></a:t>
            </a:r>
            <a:r>
              <a:rPr lang="en-US" altLang="zh-CN" sz="2400"/>
              <a:t> D (D is understood to be one of the digits)  digit.val = numval(D)</a:t>
            </a:r>
          </a:p>
          <a:p>
            <a:pPr lvl="2"/>
            <a:r>
              <a:rPr lang="en-US" altLang="zh-CN" sz="2000"/>
              <a:t>here, numval is a function which is defined as :</a:t>
            </a:r>
          </a:p>
          <a:p>
            <a:pPr lvl="2"/>
            <a:r>
              <a:rPr lang="en-US" altLang="zh-CN" sz="2000"/>
              <a:t>            Int numval(char D)</a:t>
            </a:r>
          </a:p>
          <a:p>
            <a:pPr lvl="2"/>
            <a:r>
              <a:rPr lang="en-US" altLang="zh-CN" sz="2000"/>
              <a:t>            {return (int)D </a:t>
            </a:r>
            <a:r>
              <a:rPr lang="en-US" altLang="zh-CN" sz="2000">
                <a:latin typeface="Arial"/>
              </a:rPr>
              <a:t>–</a:t>
            </a:r>
            <a:r>
              <a:rPr lang="en-US" altLang="zh-CN" sz="2000"/>
              <a:t> (int)</a:t>
            </a:r>
            <a:r>
              <a:rPr lang="en-US" altLang="zh-CN" sz="2000">
                <a:latin typeface="Arial"/>
              </a:rPr>
              <a:t>’</a:t>
            </a:r>
            <a:r>
              <a:rPr lang="en-US" altLang="zh-CN" sz="2000"/>
              <a:t>0</a:t>
            </a:r>
            <a:r>
              <a:rPr lang="en-US" altLang="zh-CN" sz="2000">
                <a:latin typeface="Arial"/>
              </a:rPr>
              <a:t>’</a:t>
            </a:r>
            <a:r>
              <a:rPr lang="en-US" altLang="zh-CN" sz="2000"/>
              <a:t>;}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2" name="Text Box 4"/>
          <p:cNvSpPr txBox="1">
            <a:spLocks noChangeArrowheads="1"/>
          </p:cNvSpPr>
          <p:nvPr/>
        </p:nvSpPr>
        <p:spPr bwMode="auto">
          <a:xfrm>
            <a:off x="395288" y="549275"/>
            <a:ext cx="83534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altLang="zh-CN"/>
              <a:t>Simplifications :</a:t>
            </a:r>
          </a:p>
          <a:p>
            <a:pPr marL="457200" indent="-457200"/>
            <a:r>
              <a:rPr lang="en-US" altLang="zh-CN"/>
              <a:t>      Using </a:t>
            </a:r>
            <a:r>
              <a:rPr lang="en-US" altLang="zh-CN">
                <a:solidFill>
                  <a:srgbClr val="FF3300"/>
                </a:solidFill>
              </a:rPr>
              <a:t>ambiguous grammar</a:t>
            </a:r>
            <a:r>
              <a:rPr lang="en-US" altLang="zh-CN"/>
              <a:t>: </a:t>
            </a:r>
          </a:p>
          <a:p>
            <a:pPr marL="457200" indent="-457200"/>
            <a:r>
              <a:rPr lang="en-US" altLang="zh-CN"/>
              <a:t>      (all ambiguity will have been dealt with at the parser stage) </a:t>
            </a:r>
          </a:p>
          <a:p>
            <a:pPr marL="457200" indent="-457200"/>
            <a:r>
              <a:rPr lang="en-US" altLang="zh-CN"/>
              <a:t>      exp </a:t>
            </a:r>
            <a:r>
              <a:rPr lang="en-US" altLang="zh-CN">
                <a:sym typeface="Wingdings" pitchFamily="2" charset="2"/>
              </a:rPr>
              <a:t></a:t>
            </a:r>
            <a:r>
              <a:rPr lang="en-US" altLang="zh-CN"/>
              <a:t> exp + exp| exp </a:t>
            </a:r>
            <a:r>
              <a:rPr lang="en-US" altLang="zh-CN">
                <a:latin typeface="Arial"/>
              </a:rPr>
              <a:t>–</a:t>
            </a:r>
            <a:r>
              <a:rPr lang="en-US" altLang="zh-CN"/>
              <a:t> exp | exp * exp|(exp)|number</a:t>
            </a:r>
            <a:endParaRPr lang="zh-CN" altLang="en-US"/>
          </a:p>
        </p:txBody>
      </p:sp>
      <p:graphicFrame>
        <p:nvGraphicFramePr>
          <p:cNvPr id="360453" name="Object 5"/>
          <p:cNvGraphicFramePr>
            <a:graphicFrameLocks noChangeAspect="1"/>
          </p:cNvGraphicFramePr>
          <p:nvPr/>
        </p:nvGraphicFramePr>
        <p:xfrm>
          <a:off x="395288" y="2835275"/>
          <a:ext cx="8497887" cy="2452688"/>
        </p:xfrm>
        <a:graphic>
          <a:graphicData uri="http://schemas.openxmlformats.org/presentationml/2006/ole">
            <p:oleObj spid="_x0000_s360453" name="文档" r:id="rId3" imgW="5518626" imgH="1591798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Text Box 2"/>
          <p:cNvSpPr txBox="1">
            <a:spLocks noChangeArrowheads="1"/>
          </p:cNvSpPr>
          <p:nvPr/>
        </p:nvSpPr>
        <p:spPr bwMode="auto">
          <a:xfrm>
            <a:off x="395288" y="549275"/>
            <a:ext cx="83534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altLang="zh-CN"/>
              <a:t>Simplifications :</a:t>
            </a:r>
          </a:p>
          <a:p>
            <a:pPr marL="457200" indent="-457200"/>
            <a:r>
              <a:rPr lang="en-US" altLang="zh-CN"/>
              <a:t>      Using </a:t>
            </a:r>
            <a:r>
              <a:rPr lang="en-US" altLang="zh-CN">
                <a:solidFill>
                  <a:srgbClr val="FF3300"/>
                </a:solidFill>
              </a:rPr>
              <a:t>abstract syntax tree instead of parse tree</a:t>
            </a:r>
            <a:r>
              <a:rPr lang="en-US" altLang="zh-CN"/>
              <a:t>,</a:t>
            </a:r>
          </a:p>
          <a:p>
            <a:pPr marL="457200" indent="-457200"/>
            <a:r>
              <a:rPr lang="en-US" altLang="zh-CN"/>
              <a:t>      (34-3)*42</a:t>
            </a:r>
            <a:endParaRPr lang="zh-CN" altLang="en-US"/>
          </a:p>
        </p:txBody>
      </p:sp>
      <p:graphicFrame>
        <p:nvGraphicFramePr>
          <p:cNvPr id="361479" name="Object 7"/>
          <p:cNvGraphicFramePr>
            <a:graphicFrameLocks noChangeAspect="1"/>
          </p:cNvGraphicFramePr>
          <p:nvPr/>
        </p:nvGraphicFramePr>
        <p:xfrm>
          <a:off x="-36513" y="1363663"/>
          <a:ext cx="8640763" cy="5110162"/>
        </p:xfrm>
        <a:graphic>
          <a:graphicData uri="http://schemas.openxmlformats.org/presentationml/2006/ole">
            <p:oleObj spid="_x0000_s361479" name="文档" r:id="rId3" imgW="4259966" imgH="2519096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500" name="Text Box 4"/>
          <p:cNvSpPr txBox="1">
            <a:spLocks noChangeArrowheads="1"/>
          </p:cNvSpPr>
          <p:nvPr/>
        </p:nvSpPr>
        <p:spPr bwMode="auto">
          <a:xfrm>
            <a:off x="395288" y="549275"/>
            <a:ext cx="82089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Example 6.5 define </a:t>
            </a:r>
            <a:r>
              <a:rPr lang="en-US" altLang="zh-CN">
                <a:solidFill>
                  <a:srgbClr val="FF3300"/>
                </a:solidFill>
              </a:rPr>
              <a:t>an abstract syntax tree</a:t>
            </a:r>
            <a:r>
              <a:rPr lang="en-US" altLang="zh-CN"/>
              <a:t> for simple integer arithmetic expressions by the attribute grammar as follows:</a:t>
            </a:r>
            <a:endParaRPr lang="zh-CN" altLang="en-US"/>
          </a:p>
        </p:txBody>
      </p:sp>
      <p:graphicFrame>
        <p:nvGraphicFramePr>
          <p:cNvPr id="362501" name="Object 5"/>
          <p:cNvGraphicFramePr>
            <a:graphicFrameLocks noChangeAspect="1"/>
          </p:cNvGraphicFramePr>
          <p:nvPr/>
        </p:nvGraphicFramePr>
        <p:xfrm>
          <a:off x="250825" y="2381250"/>
          <a:ext cx="8713788" cy="3135313"/>
        </p:xfrm>
        <a:graphic>
          <a:graphicData uri="http://schemas.openxmlformats.org/presentationml/2006/ole">
            <p:oleObj spid="_x0000_s362501" name="文档" r:id="rId3" imgW="5509604" imgH="1982918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dirty="0"/>
              <a:t>Syntax tree itself is specified by an attribute grammar.</a:t>
            </a:r>
          </a:p>
          <a:p>
            <a:pPr lvl="1">
              <a:lnSpc>
                <a:spcPct val="90000"/>
              </a:lnSpc>
            </a:pPr>
            <a:r>
              <a:rPr lang="en-US" altLang="zh-CN" sz="2400" dirty="0" err="1"/>
              <a:t>mkOpNode</a:t>
            </a:r>
            <a:r>
              <a:rPr lang="en-US" altLang="zh-CN" sz="2400" dirty="0"/>
              <a:t>: construct a new tree node whose operator label is the first parameter, whose children are the second and third parameter.</a:t>
            </a:r>
          </a:p>
          <a:p>
            <a:pPr lvl="1">
              <a:lnSpc>
                <a:spcPct val="90000"/>
              </a:lnSpc>
            </a:pPr>
            <a:r>
              <a:rPr lang="en-US" altLang="zh-CN" sz="2400" dirty="0" err="1"/>
              <a:t>mkNumNode</a:t>
            </a:r>
            <a:r>
              <a:rPr lang="en-US" altLang="zh-CN" sz="2400" dirty="0"/>
              <a:t>: constructs a </a:t>
            </a:r>
            <a:r>
              <a:rPr lang="en-US" altLang="zh-CN" sz="2400" b="1" u="sng" dirty="0"/>
              <a:t>leaf node </a:t>
            </a:r>
            <a:r>
              <a:rPr lang="en-US" altLang="zh-CN" sz="2400" dirty="0"/>
              <a:t>representing a number with that value.</a:t>
            </a:r>
          </a:p>
          <a:p>
            <a:pPr>
              <a:lnSpc>
                <a:spcPct val="90000"/>
              </a:lnSpc>
            </a:pPr>
            <a:r>
              <a:rPr lang="en-US" altLang="zh-CN" sz="2800" dirty="0"/>
              <a:t>One question that is central to the specification of attributes using attribute grammars is :</a:t>
            </a:r>
          </a:p>
          <a:p>
            <a:pPr lvl="1">
              <a:lnSpc>
                <a:spcPct val="90000"/>
              </a:lnSpc>
            </a:pPr>
            <a:r>
              <a:rPr lang="en-US" altLang="zh-CN" sz="2400" dirty="0"/>
              <a:t>How </a:t>
            </a:r>
            <a:r>
              <a:rPr lang="en-US" altLang="zh-CN" sz="2400" dirty="0">
                <a:solidFill>
                  <a:srgbClr val="FF3300"/>
                </a:solidFill>
              </a:rPr>
              <a:t>can we be sure that a particular attribute grammar is consistent and complete</a:t>
            </a:r>
            <a:r>
              <a:rPr lang="en-US" altLang="zh-CN" sz="2400" dirty="0"/>
              <a:t>? 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 dirty="0"/>
              <a:t>That is, that it uniquely defines the </a:t>
            </a:r>
            <a:r>
              <a:rPr lang="en-US" altLang="zh-CN" sz="2400" b="1" dirty="0" smtClean="0"/>
              <a:t>given </a:t>
            </a:r>
            <a:r>
              <a:rPr lang="en-US" altLang="zh-CN" sz="2400" b="1" dirty="0"/>
              <a:t>attributes?</a:t>
            </a:r>
            <a:endParaRPr lang="en-US" altLang="zh-CN" sz="2400" dirty="0"/>
          </a:p>
          <a:p>
            <a:pPr lvl="1">
              <a:lnSpc>
                <a:spcPct val="90000"/>
              </a:lnSpc>
            </a:pPr>
            <a:r>
              <a:rPr lang="en-US" altLang="zh-CN" sz="2400" dirty="0"/>
              <a:t>(the simple answer is that </a:t>
            </a:r>
            <a:r>
              <a:rPr lang="en-US" altLang="zh-CN" sz="2400" dirty="0">
                <a:solidFill>
                  <a:srgbClr val="FF3300"/>
                </a:solidFill>
              </a:rPr>
              <a:t>so far we cannot</a:t>
            </a:r>
            <a:r>
              <a:rPr lang="en-US" altLang="zh-CN" sz="2400" dirty="0"/>
              <a:t>.) 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6.2 </a:t>
            </a:r>
            <a:r>
              <a:rPr lang="en-US" altLang="zh-CN" b="1"/>
              <a:t>Algorithms for Attribute Computation</a:t>
            </a:r>
            <a:endParaRPr lang="zh-CN" altLang="en-US"/>
          </a:p>
        </p:txBody>
      </p:sp>
      <p:sp>
        <p:nvSpPr>
          <p:cNvPr id="36454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b="1"/>
              <a:t>Semantic Analysis Phase</a:t>
            </a:r>
            <a:endParaRPr lang="zh-CN" altLang="en-US" sz="2800" b="1"/>
          </a:p>
          <a:p>
            <a:pPr lvl="1">
              <a:lnSpc>
                <a:spcPct val="90000"/>
              </a:lnSpc>
            </a:pPr>
            <a:r>
              <a:rPr lang="en-US" altLang="zh-CN" sz="2400" b="1"/>
              <a:t>Purpose</a:t>
            </a:r>
            <a:r>
              <a:rPr lang="en-US" altLang="zh-CN" sz="2400"/>
              <a:t>: </a:t>
            </a:r>
            <a:r>
              <a:rPr lang="en-US" altLang="zh-CN" sz="2400">
                <a:solidFill>
                  <a:srgbClr val="FF3300"/>
                </a:solidFill>
              </a:rPr>
              <a:t>compute additional information needed for compilation</a:t>
            </a:r>
            <a:r>
              <a:rPr lang="en-US" altLang="zh-CN" sz="2400"/>
              <a:t> that is beyond the capabilities of Context-Free Grammars and Standard Parsing Algorithms</a:t>
            </a:r>
            <a:endParaRPr lang="en-US" altLang="zh-CN" sz="2400" b="1"/>
          </a:p>
          <a:p>
            <a:pPr lvl="1">
              <a:lnSpc>
                <a:spcPct val="90000"/>
              </a:lnSpc>
            </a:pPr>
            <a:r>
              <a:rPr lang="en-US" altLang="zh-CN" sz="2400" b="1">
                <a:solidFill>
                  <a:srgbClr val="FF3300"/>
                </a:solidFill>
              </a:rPr>
              <a:t>Static semantic analysis</a:t>
            </a:r>
            <a:r>
              <a:rPr lang="en-US" altLang="zh-CN" sz="2400"/>
              <a:t>: Take place prior to execution (Such as </a:t>
            </a:r>
            <a:r>
              <a:rPr lang="en-US" altLang="zh-CN" sz="2400">
                <a:solidFill>
                  <a:srgbClr val="FF3300"/>
                </a:solidFill>
              </a:rPr>
              <a:t>building a symbol table</a:t>
            </a:r>
            <a:r>
              <a:rPr lang="zh-CN" altLang="en-US" sz="2400"/>
              <a:t>、</a:t>
            </a:r>
            <a:r>
              <a:rPr lang="en-US" altLang="zh-CN" sz="2400"/>
              <a:t>performing </a:t>
            </a:r>
            <a:r>
              <a:rPr lang="en-US" altLang="zh-CN" sz="2400">
                <a:solidFill>
                  <a:srgbClr val="FF3300"/>
                </a:solidFill>
              </a:rPr>
              <a:t>type inference and type checking</a:t>
            </a:r>
            <a:r>
              <a:rPr lang="en-US" altLang="zh-CN" sz="2400"/>
              <a:t>) </a:t>
            </a:r>
            <a:endParaRPr lang="en-US" altLang="zh-CN" sz="2400" b="1"/>
          </a:p>
          <a:p>
            <a:pPr>
              <a:lnSpc>
                <a:spcPct val="90000"/>
              </a:lnSpc>
            </a:pPr>
            <a:r>
              <a:rPr lang="en-US" altLang="zh-CN" sz="2800" b="1"/>
              <a:t>Classification</a:t>
            </a:r>
            <a:endParaRPr lang="en-US" altLang="zh-CN" sz="2800"/>
          </a:p>
          <a:p>
            <a:pPr lvl="1">
              <a:lnSpc>
                <a:spcPct val="90000"/>
              </a:lnSpc>
            </a:pPr>
            <a:r>
              <a:rPr lang="en-US" altLang="zh-CN" sz="2400"/>
              <a:t>Analysis of a program required by the rules of the programming language to </a:t>
            </a:r>
            <a:r>
              <a:rPr lang="en-US" altLang="zh-CN" sz="2400">
                <a:solidFill>
                  <a:srgbClr val="FF3300"/>
                </a:solidFill>
              </a:rPr>
              <a:t>establish its correctness</a:t>
            </a:r>
            <a:r>
              <a:rPr lang="en-US" altLang="zh-CN" sz="2400"/>
              <a:t> and to guarantee proper execution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Analysis performed by a compiler to </a:t>
            </a:r>
            <a:r>
              <a:rPr lang="en-US" altLang="zh-CN" sz="2400">
                <a:solidFill>
                  <a:srgbClr val="FF3300"/>
                </a:solidFill>
              </a:rPr>
              <a:t>enhance the efficiency of execution</a:t>
            </a:r>
            <a:r>
              <a:rPr lang="en-US" altLang="zh-CN" sz="2400"/>
              <a:t> of the translated program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7610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/>
              <a:t>Purpose:</a:t>
            </a:r>
            <a:r>
              <a:rPr lang="en-US" altLang="zh-CN" sz="2800"/>
              <a:t> study the </a:t>
            </a:r>
            <a:r>
              <a:rPr lang="en-US" altLang="zh-CN" sz="2800">
                <a:solidFill>
                  <a:srgbClr val="FF3300"/>
                </a:solidFill>
              </a:rPr>
              <a:t>ways an attribute grammar can be used as basis for a compiler to compute</a:t>
            </a:r>
            <a:r>
              <a:rPr lang="en-US" altLang="zh-CN" sz="2800"/>
              <a:t> and use the attributes defined by the equations of the attribute grammar.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Attribute equations is turned into computation rules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Xi.aj = fij(X0.a1,</a:t>
            </a:r>
            <a:r>
              <a:rPr lang="en-US" altLang="zh-CN" sz="2400">
                <a:latin typeface="Arial"/>
              </a:rPr>
              <a:t>…</a:t>
            </a:r>
            <a:r>
              <a:rPr lang="en-US" altLang="zh-CN" sz="2400"/>
              <a:t>,X0.ak, </a:t>
            </a:r>
            <a:r>
              <a:rPr lang="en-US" altLang="zh-CN" sz="2400">
                <a:latin typeface="Arial"/>
              </a:rPr>
              <a:t>…</a:t>
            </a:r>
            <a:r>
              <a:rPr lang="en-US" altLang="zh-CN" sz="2400"/>
              <a:t>, X1.al, </a:t>
            </a:r>
            <a:r>
              <a:rPr lang="en-US" altLang="zh-CN" sz="2400">
                <a:latin typeface="Arial"/>
              </a:rPr>
              <a:t>…</a:t>
            </a:r>
            <a:r>
              <a:rPr lang="en-US" altLang="zh-CN" sz="2400"/>
              <a:t>, Xn-1.a1, </a:t>
            </a:r>
            <a:r>
              <a:rPr lang="en-US" altLang="zh-CN" sz="2400">
                <a:latin typeface="Arial"/>
              </a:rPr>
              <a:t>…</a:t>
            </a:r>
            <a:r>
              <a:rPr lang="en-US" altLang="zh-CN" sz="2400"/>
              <a:t>Xn.ak) 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is viewed as an assignment of the value of the functional expression on the right- hand side to the attribute Xi.aj.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The attribute equations indicate the </a:t>
            </a:r>
            <a:r>
              <a:rPr lang="en-US" altLang="zh-CN" sz="2800" b="1">
                <a:solidFill>
                  <a:srgbClr val="FF3300"/>
                </a:solidFill>
              </a:rPr>
              <a:t>order constraints on the computation</a:t>
            </a:r>
            <a:r>
              <a:rPr lang="en-US" altLang="zh-CN" sz="2800"/>
              <a:t> of the attributes. 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Attribute at the right-hand side must be computed before that at the left-hand side.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The constraints is represented by directed graphs </a:t>
            </a:r>
            <a:r>
              <a:rPr lang="en-US" altLang="zh-CN" sz="2400">
                <a:latin typeface="Arial"/>
              </a:rPr>
              <a:t>—</a:t>
            </a:r>
            <a:r>
              <a:rPr lang="en-US" altLang="zh-CN" sz="2400"/>
              <a:t> </a:t>
            </a:r>
            <a:r>
              <a:rPr lang="en-US" altLang="zh-CN" sz="2400" b="1">
                <a:solidFill>
                  <a:srgbClr val="FF3300"/>
                </a:solidFill>
              </a:rPr>
              <a:t>dependency graphs.</a:t>
            </a:r>
            <a:endParaRPr lang="zh-CN" altLang="en-US" sz="24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2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6.2.1 </a:t>
            </a:r>
            <a:r>
              <a:rPr lang="en-US" altLang="zh-CN" b="1"/>
              <a:t>Dependency graphs and evaluation order</a:t>
            </a:r>
            <a:endParaRPr lang="zh-CN" altLang="en-US"/>
          </a:p>
        </p:txBody>
      </p:sp>
      <p:sp>
        <p:nvSpPr>
          <p:cNvPr id="36762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r>
              <a:rPr lang="en-US" altLang="zh-CN" b="1"/>
              <a:t>Dependency graph</a:t>
            </a:r>
            <a:r>
              <a:rPr lang="en-US" altLang="zh-CN"/>
              <a:t> of the string:</a:t>
            </a:r>
          </a:p>
          <a:p>
            <a:pPr>
              <a:buFontTx/>
              <a:buNone/>
            </a:pPr>
            <a:r>
              <a:rPr lang="en-US" altLang="zh-CN"/>
              <a:t>   The </a:t>
            </a:r>
            <a:r>
              <a:rPr lang="en-US" altLang="zh-CN">
                <a:solidFill>
                  <a:srgbClr val="FF3300"/>
                </a:solidFill>
              </a:rPr>
              <a:t>union of the dependency graphs of the grammar rule choices</a:t>
            </a:r>
            <a:r>
              <a:rPr lang="en-US" altLang="zh-CN"/>
              <a:t> representing each node (nonleaf) of the parse tree of the string</a:t>
            </a:r>
          </a:p>
          <a:p>
            <a:pPr lvl="1"/>
            <a:r>
              <a:rPr lang="en-US" altLang="zh-CN"/>
              <a:t>Xi.aj = fij(</a:t>
            </a:r>
            <a:r>
              <a:rPr lang="en-US" altLang="zh-CN">
                <a:latin typeface="Arial"/>
              </a:rPr>
              <a:t>…</a:t>
            </a:r>
            <a:r>
              <a:rPr lang="en-US" altLang="zh-CN"/>
              <a:t>, Xm.ak, </a:t>
            </a:r>
            <a:r>
              <a:rPr lang="en-US" altLang="zh-CN">
                <a:latin typeface="Arial"/>
              </a:rPr>
              <a:t>…</a:t>
            </a:r>
            <a:r>
              <a:rPr lang="en-US" altLang="zh-CN"/>
              <a:t>)</a:t>
            </a:r>
          </a:p>
          <a:p>
            <a:pPr lvl="1"/>
            <a:r>
              <a:rPr lang="en-US" altLang="zh-CN"/>
              <a:t>An edge from each node Xm.ak to Xi.aj the node expressing the dependency of Xi.aj on Xm.ak.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2" name="Text Box 4"/>
          <p:cNvSpPr txBox="1">
            <a:spLocks noChangeArrowheads="1"/>
          </p:cNvSpPr>
          <p:nvPr/>
        </p:nvSpPr>
        <p:spPr bwMode="auto">
          <a:xfrm>
            <a:off x="539750" y="620713"/>
            <a:ext cx="8135938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/>
              <a:t>Example 6.6</a:t>
            </a:r>
            <a:r>
              <a:rPr lang="en-US" altLang="zh-CN" b="0"/>
              <a:t> Consider the grammar of Example 6.1, with the attribute grammar as given in tab 6.1. for </a:t>
            </a:r>
            <a:r>
              <a:rPr lang="en-US" altLang="zh-CN" b="0">
                <a:solidFill>
                  <a:srgbClr val="FF3300"/>
                </a:solidFill>
              </a:rPr>
              <a:t>each symbol there is only one node in each dependency graph</a:t>
            </a:r>
            <a:r>
              <a:rPr lang="en-US" altLang="zh-CN" b="0"/>
              <a:t>, corresponding to its val attribute</a:t>
            </a:r>
          </a:p>
          <a:p>
            <a:endParaRPr lang="en-US" altLang="zh-CN" b="0"/>
          </a:p>
          <a:p>
            <a:r>
              <a:rPr lang="en-US" altLang="zh-CN" b="0"/>
              <a:t>Grammar rule                      attribute equation</a:t>
            </a:r>
          </a:p>
          <a:p>
            <a:r>
              <a:rPr lang="en-US" altLang="zh-CN" sz="2000" b="0"/>
              <a:t>Number1</a:t>
            </a:r>
            <a:r>
              <a:rPr lang="en-US" altLang="zh-CN" sz="2000" b="0">
                <a:sym typeface="Wingdings" pitchFamily="2" charset="2"/>
              </a:rPr>
              <a:t></a:t>
            </a:r>
            <a:r>
              <a:rPr lang="en-US" altLang="zh-CN" sz="2000" b="0"/>
              <a:t>number2 digit            number1.val = number2.val * 10 +digit.val</a:t>
            </a:r>
            <a:r>
              <a:rPr lang="en-US" altLang="zh-CN" b="0"/>
              <a:t> </a:t>
            </a:r>
            <a:endParaRPr lang="zh-CN" altLang="en-US" b="0"/>
          </a:p>
        </p:txBody>
      </p:sp>
      <p:graphicFrame>
        <p:nvGraphicFramePr>
          <p:cNvPr id="370701" name="Object 13"/>
          <p:cNvGraphicFramePr>
            <a:graphicFrameLocks noChangeAspect="1"/>
          </p:cNvGraphicFramePr>
          <p:nvPr/>
        </p:nvGraphicFramePr>
        <p:xfrm>
          <a:off x="684213" y="3659188"/>
          <a:ext cx="8135937" cy="3071812"/>
        </p:xfrm>
        <a:graphic>
          <a:graphicData uri="http://schemas.openxmlformats.org/presentationml/2006/ole">
            <p:oleObj spid="_x0000_s370701" name="文档" r:id="rId3" imgW="3986960" imgH="1504545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1716" name="Object 4"/>
          <p:cNvGraphicFramePr>
            <a:graphicFrameLocks noChangeAspect="1"/>
          </p:cNvGraphicFramePr>
          <p:nvPr/>
        </p:nvGraphicFramePr>
        <p:xfrm>
          <a:off x="539750" y="490538"/>
          <a:ext cx="7848600" cy="6208712"/>
        </p:xfrm>
        <a:graphic>
          <a:graphicData uri="http://schemas.openxmlformats.org/presentationml/2006/ole">
            <p:oleObj spid="_x0000_s371716" name="文档" r:id="rId3" imgW="4259966" imgH="3368035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2740" name="Object 4"/>
          <p:cNvGraphicFramePr>
            <a:graphicFrameLocks noChangeAspect="1"/>
          </p:cNvGraphicFramePr>
          <p:nvPr/>
        </p:nvGraphicFramePr>
        <p:xfrm>
          <a:off x="539750" y="469900"/>
          <a:ext cx="7416800" cy="6097588"/>
        </p:xfrm>
        <a:graphic>
          <a:graphicData uri="http://schemas.openxmlformats.org/presentationml/2006/ole">
            <p:oleObj spid="_x0000_s372740" name="文档" r:id="rId3" imgW="3855845" imgH="3169661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3764" name="Object 4"/>
          <p:cNvGraphicFramePr>
            <a:graphicFrameLocks noChangeAspect="1"/>
          </p:cNvGraphicFramePr>
          <p:nvPr/>
        </p:nvGraphicFramePr>
        <p:xfrm>
          <a:off x="468313" y="531813"/>
          <a:ext cx="8351837" cy="5973762"/>
        </p:xfrm>
        <a:graphic>
          <a:graphicData uri="http://schemas.openxmlformats.org/presentationml/2006/ole">
            <p:oleObj spid="_x0000_s373764" name="文档" r:id="rId3" imgW="3877399" imgH="277363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5812" name="Object 4"/>
          <p:cNvGraphicFramePr>
            <a:graphicFrameLocks noChangeAspect="1"/>
          </p:cNvGraphicFramePr>
          <p:nvPr/>
        </p:nvGraphicFramePr>
        <p:xfrm>
          <a:off x="395288" y="549275"/>
          <a:ext cx="8353425" cy="4329113"/>
        </p:xfrm>
        <a:graphic>
          <a:graphicData uri="http://schemas.openxmlformats.org/presentationml/2006/ole">
            <p:oleObj spid="_x0000_s375812" name="文档" r:id="rId3" imgW="4585776" imgH="2377246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800" b="1"/>
              <a:t>   Example 6.8</a:t>
            </a:r>
            <a:r>
              <a:rPr lang="en-US" altLang="zh-CN" sz="2800"/>
              <a:t> consider the grammar of based number of example 6.4</a:t>
            </a:r>
          </a:p>
          <a:p>
            <a:pPr>
              <a:buFontTx/>
              <a:buNone/>
            </a:pPr>
            <a:r>
              <a:rPr lang="en-US" altLang="zh-CN" sz="2800"/>
              <a:t>           based-num</a:t>
            </a:r>
            <a:r>
              <a:rPr lang="en-US" altLang="zh-CN" sz="2800">
                <a:sym typeface="Wingdings" pitchFamily="2" charset="2"/>
              </a:rPr>
              <a:t></a:t>
            </a:r>
            <a:r>
              <a:rPr lang="en-US" altLang="zh-CN" sz="2800"/>
              <a:t>num basechar</a:t>
            </a:r>
          </a:p>
          <a:p>
            <a:pPr>
              <a:buFontTx/>
              <a:buNone/>
            </a:pPr>
            <a:r>
              <a:rPr lang="en-US" altLang="zh-CN" sz="2800"/>
              <a:t>           Num</a:t>
            </a:r>
            <a:r>
              <a:rPr lang="en-US" altLang="zh-CN" sz="2800">
                <a:sym typeface="Wingdings" pitchFamily="2" charset="2"/>
              </a:rPr>
              <a:t></a:t>
            </a:r>
            <a:r>
              <a:rPr lang="en-US" altLang="zh-CN" sz="2800"/>
              <a:t>num digit</a:t>
            </a:r>
          </a:p>
          <a:p>
            <a:pPr>
              <a:buFontTx/>
              <a:buNone/>
            </a:pPr>
            <a:r>
              <a:rPr lang="en-US" altLang="zh-CN" sz="2800"/>
              <a:t>           Num</a:t>
            </a:r>
            <a:r>
              <a:rPr lang="en-US" altLang="zh-CN" sz="2800">
                <a:sym typeface="Wingdings" pitchFamily="2" charset="2"/>
              </a:rPr>
              <a:t></a:t>
            </a:r>
            <a:r>
              <a:rPr lang="en-US" altLang="zh-CN" sz="2800"/>
              <a:t>digit</a:t>
            </a:r>
          </a:p>
          <a:p>
            <a:pPr>
              <a:buFontTx/>
              <a:buNone/>
            </a:pPr>
            <a:r>
              <a:rPr lang="en-US" altLang="zh-CN" sz="2800"/>
              <a:t>           Digit</a:t>
            </a:r>
            <a:r>
              <a:rPr lang="en-US" altLang="zh-CN" sz="2800">
                <a:sym typeface="Wingdings" pitchFamily="2" charset="2"/>
              </a:rPr>
              <a:t></a:t>
            </a:r>
            <a:r>
              <a:rPr lang="en-US" altLang="zh-CN" sz="2800"/>
              <a:t>9</a:t>
            </a:r>
          </a:p>
          <a:p>
            <a:pPr>
              <a:buFontTx/>
              <a:buNone/>
            </a:pPr>
            <a:r>
              <a:rPr lang="en-US" altLang="zh-CN" sz="2800"/>
              <a:t>			</a:t>
            </a:r>
            <a:r>
              <a:rPr lang="en-US" altLang="zh-CN" sz="2800">
                <a:latin typeface="Arial"/>
              </a:rPr>
              <a:t>…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884" name="Object 4"/>
          <p:cNvGraphicFramePr>
            <a:graphicFrameLocks noChangeAspect="1"/>
          </p:cNvGraphicFramePr>
          <p:nvPr/>
        </p:nvGraphicFramePr>
        <p:xfrm>
          <a:off x="688975" y="614363"/>
          <a:ext cx="8455025" cy="5156200"/>
        </p:xfrm>
        <a:graphic>
          <a:graphicData uri="http://schemas.openxmlformats.org/presentationml/2006/ole">
            <p:oleObj spid="_x0000_s378884" name="文档" r:id="rId3" imgW="5514714" imgH="3368035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341438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/>
              <a:t>Description </a:t>
            </a:r>
            <a:r>
              <a:rPr lang="en-US" altLang="zh-CN" sz="2800"/>
              <a:t>of the static semantic analysis </a:t>
            </a:r>
            <a:endParaRPr lang="en-US" altLang="zh-CN" sz="2800" b="1"/>
          </a:p>
          <a:p>
            <a:pPr lvl="1">
              <a:lnSpc>
                <a:spcPct val="80000"/>
              </a:lnSpc>
            </a:pPr>
            <a:r>
              <a:rPr lang="en-US" altLang="zh-CN" sz="2400" b="1">
                <a:solidFill>
                  <a:srgbClr val="FF3300"/>
                </a:solidFill>
              </a:rPr>
              <a:t>Attribute grammar</a:t>
            </a:r>
            <a:r>
              <a:rPr lang="en-US" altLang="zh-CN" sz="2400"/>
              <a:t> </a:t>
            </a:r>
          </a:p>
          <a:p>
            <a:pPr lvl="2">
              <a:lnSpc>
                <a:spcPct val="80000"/>
              </a:lnSpc>
            </a:pPr>
            <a:r>
              <a:rPr lang="en-US" altLang="zh-CN" sz="2000"/>
              <a:t>identify </a:t>
            </a:r>
            <a:r>
              <a:rPr lang="en-US" altLang="zh-CN" sz="2000" b="1"/>
              <a:t>attributes</a:t>
            </a:r>
            <a:r>
              <a:rPr lang="en-US" altLang="zh-CN" sz="2000"/>
              <a:t> of language entities that must be computed </a:t>
            </a:r>
          </a:p>
          <a:p>
            <a:pPr lvl="2">
              <a:lnSpc>
                <a:spcPct val="80000"/>
              </a:lnSpc>
            </a:pPr>
            <a:r>
              <a:rPr lang="en-US" altLang="zh-CN" sz="2000"/>
              <a:t>and to write </a:t>
            </a:r>
            <a:r>
              <a:rPr lang="en-US" altLang="zh-CN" sz="2000" b="1"/>
              <a:t>attribute equations </a:t>
            </a:r>
            <a:r>
              <a:rPr lang="en-US" altLang="zh-CN" sz="2000"/>
              <a:t>or</a:t>
            </a:r>
            <a:r>
              <a:rPr lang="en-US" altLang="zh-CN" sz="2000" b="1"/>
              <a:t> semantic rules </a:t>
            </a:r>
            <a:r>
              <a:rPr lang="en-US" altLang="zh-CN" sz="2000"/>
              <a:t>that express how the computation of such attributes is related to the grammar rules of the language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altLang="zh-CN" sz="2000"/>
          </a:p>
          <a:p>
            <a:pPr lvl="1">
              <a:lnSpc>
                <a:spcPct val="80000"/>
              </a:lnSpc>
            </a:pPr>
            <a:r>
              <a:rPr lang="en-US" altLang="zh-CN" sz="2400"/>
              <a:t>Which is most useful for languages that obey the principle of </a:t>
            </a:r>
            <a:r>
              <a:rPr lang="en-US" altLang="zh-CN" sz="2400" b="1">
                <a:solidFill>
                  <a:srgbClr val="FF3300"/>
                </a:solidFill>
              </a:rPr>
              <a:t>Syntax-Directed Semantics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zh-CN" sz="2400" b="1"/>
          </a:p>
          <a:p>
            <a:pPr lvl="1">
              <a:lnSpc>
                <a:spcPct val="80000"/>
              </a:lnSpc>
            </a:pPr>
            <a:r>
              <a:rPr lang="en-US" altLang="zh-CN" sz="2400" b="1">
                <a:solidFill>
                  <a:srgbClr val="FF3300"/>
                </a:solidFill>
              </a:rPr>
              <a:t>Abstract syntax</a:t>
            </a:r>
            <a:r>
              <a:rPr lang="en-US" altLang="zh-CN" sz="2400" b="1"/>
              <a:t> </a:t>
            </a:r>
            <a:r>
              <a:rPr lang="en-US" altLang="zh-CN" sz="2400"/>
              <a:t>as represented by an abstract syntax tree 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81075"/>
            <a:ext cx="7772400" cy="4114800"/>
          </a:xfrm>
        </p:spPr>
        <p:txBody>
          <a:bodyPr/>
          <a:lstStyle/>
          <a:p>
            <a:r>
              <a:rPr lang="en-US" altLang="zh-CN" sz="2800"/>
              <a:t>Any algorithm must </a:t>
            </a:r>
            <a:r>
              <a:rPr lang="en-US" altLang="zh-CN" sz="2800">
                <a:solidFill>
                  <a:srgbClr val="FF3300"/>
                </a:solidFill>
              </a:rPr>
              <a:t>compute the attribute at each node</a:t>
            </a:r>
            <a:r>
              <a:rPr lang="en-US" altLang="zh-CN" sz="2800"/>
              <a:t> in the dependency graph </a:t>
            </a:r>
            <a:r>
              <a:rPr lang="en-US" altLang="zh-CN" sz="2800">
                <a:solidFill>
                  <a:srgbClr val="FF3300"/>
                </a:solidFill>
              </a:rPr>
              <a:t>before</a:t>
            </a:r>
            <a:r>
              <a:rPr lang="en-US" altLang="zh-CN" sz="2800"/>
              <a:t> it attempts to compute any </a:t>
            </a:r>
            <a:r>
              <a:rPr lang="en-US" altLang="zh-CN" sz="2800">
                <a:solidFill>
                  <a:srgbClr val="FF3300"/>
                </a:solidFill>
              </a:rPr>
              <a:t>successor attributes</a:t>
            </a:r>
            <a:r>
              <a:rPr lang="en-US" altLang="zh-CN" sz="2800"/>
              <a:t> </a:t>
            </a:r>
          </a:p>
          <a:p>
            <a:pPr lvl="1"/>
            <a:r>
              <a:rPr lang="en-US" altLang="zh-CN" sz="2400"/>
              <a:t>A </a:t>
            </a:r>
            <a:r>
              <a:rPr lang="en-US" altLang="zh-CN" sz="2400">
                <a:solidFill>
                  <a:srgbClr val="FF3300"/>
                </a:solidFill>
              </a:rPr>
              <a:t>traversal order</a:t>
            </a:r>
            <a:r>
              <a:rPr lang="en-US" altLang="zh-CN" sz="2400"/>
              <a:t> of the dependency graph that obeys this restriction is called a</a:t>
            </a:r>
            <a:r>
              <a:rPr lang="en-US" altLang="zh-CN" sz="2400" b="1"/>
              <a:t> </a:t>
            </a:r>
            <a:r>
              <a:rPr lang="en-US" altLang="zh-CN" sz="2400" b="1">
                <a:solidFill>
                  <a:srgbClr val="FF3300"/>
                </a:solidFill>
              </a:rPr>
              <a:t>topological sort</a:t>
            </a:r>
          </a:p>
          <a:p>
            <a:pPr lvl="1"/>
            <a:r>
              <a:rPr lang="en-US" altLang="zh-CN" sz="2400"/>
              <a:t>Requiring that the graph must be</a:t>
            </a:r>
            <a:r>
              <a:rPr lang="en-US" altLang="zh-CN" sz="2400" b="1"/>
              <a:t> </a:t>
            </a:r>
            <a:r>
              <a:rPr lang="en-US" altLang="zh-CN" sz="2400" b="1">
                <a:solidFill>
                  <a:srgbClr val="FF3300"/>
                </a:solidFill>
              </a:rPr>
              <a:t>acyclic</a:t>
            </a:r>
            <a:r>
              <a:rPr lang="en-US" altLang="zh-CN" sz="2400"/>
              <a:t>, such graphs are called directed acyclic graphs Or </a:t>
            </a:r>
            <a:r>
              <a:rPr lang="en-US" altLang="zh-CN" sz="2400" b="1"/>
              <a:t>DAG</a:t>
            </a:r>
            <a:r>
              <a:rPr lang="en-US" altLang="zh-CN" sz="2400"/>
              <a:t>s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0932" name="Object 4"/>
          <p:cNvGraphicFramePr>
            <a:graphicFrameLocks noChangeAspect="1"/>
          </p:cNvGraphicFramePr>
          <p:nvPr/>
        </p:nvGraphicFramePr>
        <p:xfrm>
          <a:off x="468313" y="592138"/>
          <a:ext cx="7991475" cy="5459412"/>
        </p:xfrm>
        <a:graphic>
          <a:graphicData uri="http://schemas.openxmlformats.org/presentationml/2006/ole">
            <p:oleObj spid="_x0000_s380932" name="Document" r:id="rId3" imgW="4940625" imgH="3371901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One question: </a:t>
            </a:r>
            <a:r>
              <a:rPr lang="en-US" altLang="zh-CN" sz="2800">
                <a:solidFill>
                  <a:srgbClr val="FF3300"/>
                </a:solidFill>
              </a:rPr>
              <a:t>how attribute values are found at the roots of the graph</a:t>
            </a:r>
            <a:r>
              <a:rPr lang="en-US" altLang="zh-CN" sz="2800"/>
              <a:t> (root of the graph mean that has no predecessors)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Attribute values at these nodes is often </a:t>
            </a:r>
            <a:r>
              <a:rPr lang="en-US" altLang="zh-CN" sz="2800">
                <a:solidFill>
                  <a:srgbClr val="FF3300"/>
                </a:solidFill>
              </a:rPr>
              <a:t>in the form of tokens</a:t>
            </a:r>
            <a:r>
              <a:rPr lang="en-US" altLang="zh-CN" sz="2800"/>
              <a:t>, and should be computed before any other attribute values</a:t>
            </a:r>
            <a:endParaRPr lang="en-US" altLang="zh-CN" sz="2800" b="1"/>
          </a:p>
          <a:p>
            <a:pPr>
              <a:lnSpc>
                <a:spcPct val="90000"/>
              </a:lnSpc>
            </a:pPr>
            <a:r>
              <a:rPr lang="en-US" altLang="zh-CN" sz="2800" b="1"/>
              <a:t>Parse tree method</a:t>
            </a:r>
            <a:r>
              <a:rPr lang="en-US" altLang="zh-CN" sz="2800"/>
              <a:t>: 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Construction of the dependency graph is based on the specific parse tree at compile time, add complexity, and need circularity detective</a:t>
            </a:r>
            <a:endParaRPr lang="en-US" altLang="zh-CN" sz="2400" b="1"/>
          </a:p>
          <a:p>
            <a:pPr>
              <a:lnSpc>
                <a:spcPct val="90000"/>
              </a:lnSpc>
            </a:pPr>
            <a:r>
              <a:rPr lang="en-US" altLang="zh-CN" sz="2800" b="1"/>
              <a:t>Rule based method</a:t>
            </a:r>
            <a:r>
              <a:rPr lang="en-US" altLang="zh-CN" sz="2800"/>
              <a:t>: 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Fix an order for attribute evaluation at compiler construction time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6.2.2 </a:t>
            </a:r>
            <a:r>
              <a:rPr lang="en-US" altLang="zh-CN" b="1"/>
              <a:t>Synthesized and Inherited Attributes</a:t>
            </a:r>
            <a:endParaRPr lang="zh-CN" altLang="en-US"/>
          </a:p>
        </p:txBody>
      </p:sp>
      <p:sp>
        <p:nvSpPr>
          <p:cNvPr id="38400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b="1"/>
              <a:t>Classification </a:t>
            </a:r>
            <a:r>
              <a:rPr lang="en-US" altLang="zh-CN"/>
              <a:t>of the attributes: 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/>
              <a:t>1. Synthesized attributes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/>
              <a:t>2. Inherited attributes</a:t>
            </a:r>
            <a:endParaRPr lang="en-US" altLang="zh-CN" b="1"/>
          </a:p>
          <a:p>
            <a:pPr>
              <a:lnSpc>
                <a:spcPct val="90000"/>
              </a:lnSpc>
            </a:pPr>
            <a:r>
              <a:rPr lang="en-US" altLang="zh-CN" b="1"/>
              <a:t>Definition: </a:t>
            </a:r>
          </a:p>
          <a:p>
            <a:pPr lvl="1">
              <a:lnSpc>
                <a:spcPct val="90000"/>
              </a:lnSpc>
            </a:pPr>
            <a:r>
              <a:rPr lang="en-US" altLang="zh-CN"/>
              <a:t>An attribute is </a:t>
            </a:r>
            <a:r>
              <a:rPr lang="en-US" altLang="zh-CN" b="1"/>
              <a:t>synthesized</a:t>
            </a:r>
            <a:r>
              <a:rPr lang="en-US" altLang="zh-CN"/>
              <a:t> if all its dependencies point form child to parent in the parse tree. </a:t>
            </a:r>
          </a:p>
          <a:p>
            <a:pPr lvl="1">
              <a:lnSpc>
                <a:spcPct val="90000"/>
              </a:lnSpc>
            </a:pPr>
            <a:r>
              <a:rPr lang="en-US" altLang="zh-CN"/>
              <a:t>Equivalently, an attribute a is synthesized if, given a grammar rule A</a:t>
            </a:r>
            <a:r>
              <a:rPr lang="en-US" altLang="zh-CN">
                <a:sym typeface="Wingdings" pitchFamily="2" charset="2"/>
              </a:rPr>
              <a:t></a:t>
            </a:r>
            <a:r>
              <a:rPr lang="en-US" altLang="zh-CN"/>
              <a:t>X1X2</a:t>
            </a:r>
            <a:r>
              <a:rPr lang="en-US" altLang="zh-CN">
                <a:latin typeface="Arial"/>
              </a:rPr>
              <a:t>…</a:t>
            </a:r>
            <a:r>
              <a:rPr lang="en-US" altLang="zh-CN"/>
              <a:t> Xn, the only associated attribute equation with an </a:t>
            </a:r>
            <a:r>
              <a:rPr lang="en-US" altLang="zh-CN">
                <a:latin typeface="Arial"/>
              </a:rPr>
              <a:t>‘</a:t>
            </a:r>
            <a:r>
              <a:rPr lang="en-US" altLang="zh-CN" b="1"/>
              <a:t>a</a:t>
            </a:r>
            <a:r>
              <a:rPr lang="en-US" altLang="zh-CN">
                <a:latin typeface="Arial"/>
              </a:rPr>
              <a:t>’</a:t>
            </a:r>
            <a:r>
              <a:rPr lang="en-US" altLang="zh-CN"/>
              <a:t> on the left-hand side is of the form:</a:t>
            </a:r>
          </a:p>
          <a:p>
            <a:pPr lvl="2">
              <a:lnSpc>
                <a:spcPct val="90000"/>
              </a:lnSpc>
            </a:pPr>
            <a:r>
              <a:rPr lang="en-US" altLang="zh-CN"/>
              <a:t>A.a = f(X1.a1,</a:t>
            </a:r>
            <a:r>
              <a:rPr lang="en-US" altLang="zh-CN">
                <a:latin typeface="Arial"/>
              </a:rPr>
              <a:t>…</a:t>
            </a:r>
            <a:r>
              <a:rPr lang="en-US" altLang="zh-CN"/>
              <a:t>X1.ak,</a:t>
            </a:r>
            <a:r>
              <a:rPr lang="en-US" altLang="zh-CN">
                <a:latin typeface="Arial"/>
              </a:rPr>
              <a:t>…</a:t>
            </a:r>
            <a:r>
              <a:rPr lang="en-US" altLang="zh-CN"/>
              <a:t>Xn.a1,</a:t>
            </a:r>
            <a:r>
              <a:rPr lang="en-US" altLang="zh-CN">
                <a:latin typeface="Arial"/>
              </a:rPr>
              <a:t>…</a:t>
            </a:r>
            <a:r>
              <a:rPr lang="en-US" altLang="zh-CN"/>
              <a:t> Xn.ak)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/>
              <a:t>An S-attributed grammar</a:t>
            </a:r>
            <a:endParaRPr lang="en-US" altLang="zh-CN" sz="2800"/>
          </a:p>
          <a:p>
            <a:pPr lvl="1">
              <a:lnSpc>
                <a:spcPct val="80000"/>
              </a:lnSpc>
            </a:pPr>
            <a:r>
              <a:rPr lang="en-US" altLang="zh-CN" sz="2400"/>
              <a:t>An attribute grammar in which all the attributes are synthesized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The attribute values of an S-attributed grammar can be computed by 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a single bottom-up, or post-order, traversal of the parse or syntax tree</a:t>
            </a:r>
            <a:r>
              <a:rPr lang="en-US" altLang="zh-CN" sz="2400"/>
              <a:t>. Just as follows: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80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Procedure PostEval (T : treenode);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Begin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For each child C of T do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PostEval(C);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Compute all synthesized attributes of T;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End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b="1"/>
              <a:t>Example 6.11 </a:t>
            </a:r>
            <a:r>
              <a:rPr lang="en-US" altLang="zh-CN" sz="2400"/>
              <a:t>Consider the attribute grammar for simple arithmetic expressions (example 6.2), with the synthesized attribute val 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Given the following structure for a syntax tree: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Typedef enum {Plus, Minus, Times} opkind;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Typedef enum {opkind, constkind} expkind;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zh-CN" sz="200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Typedef struct streenode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	{expkind kind;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	 opkind op;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	 struct streenode *lchild, *rchild;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	 int val;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	} Streenode;</a:t>
            </a:r>
          </a:p>
          <a:p>
            <a:pPr lvl="1">
              <a:lnSpc>
                <a:spcPct val="90000"/>
              </a:lnSpc>
            </a:pPr>
            <a:endParaRPr lang="en-US" altLang="zh-CN" sz="2000"/>
          </a:p>
          <a:p>
            <a:pPr>
              <a:lnSpc>
                <a:spcPct val="90000"/>
              </a:lnSpc>
            </a:pPr>
            <a:r>
              <a:rPr lang="en-US" altLang="zh-CN" sz="2400"/>
              <a:t>Typedef Streenode *Syntaxtree;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04813"/>
            <a:ext cx="8353425" cy="619283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000">
                <a:solidFill>
                  <a:srgbClr val="FF3300"/>
                </a:solidFill>
              </a:rPr>
              <a:t>The PostEval pseudocode would translate into the C code as follows: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000">
              <a:solidFill>
                <a:srgbClr val="FF33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Void postEval(Syntaxtree t)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{int temp;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if (t-&gt;kind == opkind)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{postEval(t-&gt;lchild);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  postEval(t_rchild);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 switch (t-&gt;op)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 { case Plus: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t-&gt;val = t-&gt;lchild-&gt;val + t-&gt;rchild-&gt;val;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   case Minus: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t-&gt;val = t-&gt;lchild-&gt;val - t-&gt;rchild-&gt;val;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   case Times: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t-&gt;val = t-&gt;lchild-&gt;val * t-&gt;rchild-&gt;val;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}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}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0148" name="Object 4"/>
          <p:cNvGraphicFramePr>
            <a:graphicFrameLocks noChangeAspect="1"/>
          </p:cNvGraphicFramePr>
          <p:nvPr/>
        </p:nvGraphicFramePr>
        <p:xfrm>
          <a:off x="255588" y="479425"/>
          <a:ext cx="8888412" cy="5476875"/>
        </p:xfrm>
        <a:graphic>
          <a:graphicData uri="http://schemas.openxmlformats.org/presentationml/2006/ole">
            <p:oleObj spid="_x0000_s390148" name="文档" r:id="rId3" imgW="5211875" imgH="3192224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1172" name="Object 4"/>
          <p:cNvGraphicFramePr>
            <a:graphicFrameLocks noChangeAspect="1"/>
          </p:cNvGraphicFramePr>
          <p:nvPr/>
        </p:nvGraphicFramePr>
        <p:xfrm>
          <a:off x="390525" y="330200"/>
          <a:ext cx="8574088" cy="6242050"/>
        </p:xfrm>
        <a:graphic>
          <a:graphicData uri="http://schemas.openxmlformats.org/presentationml/2006/ole">
            <p:oleObj spid="_x0000_s391172" name="Document" r:id="rId3" imgW="5084201" imgH="3966497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b="1"/>
              <a:t>Implementation</a:t>
            </a:r>
            <a:r>
              <a:rPr lang="en-US" altLang="zh-CN" sz="2800"/>
              <a:t> of the static semantic analysis: </a:t>
            </a:r>
          </a:p>
          <a:p>
            <a:pPr lvl="1">
              <a:lnSpc>
                <a:spcPct val="90000"/>
              </a:lnSpc>
            </a:pPr>
            <a:r>
              <a:rPr lang="en-US" altLang="zh-CN" sz="2400">
                <a:solidFill>
                  <a:srgbClr val="FF3300"/>
                </a:solidFill>
              </a:rPr>
              <a:t>Not as clearly expressible</a:t>
            </a:r>
            <a:r>
              <a:rPr lang="en-US" altLang="zh-CN" sz="2400"/>
              <a:t> as parsing algorithms because of the addition problem caused by the timing of the analysis during the compilation process</a:t>
            </a:r>
          </a:p>
          <a:p>
            <a:pPr lvl="1">
              <a:lnSpc>
                <a:spcPct val="90000"/>
              </a:lnSpc>
            </a:pPr>
            <a:r>
              <a:rPr lang="en-US" altLang="zh-CN" sz="2400">
                <a:solidFill>
                  <a:srgbClr val="FF3300"/>
                </a:solidFill>
              </a:rPr>
              <a:t>Multi-pass</a:t>
            </a:r>
            <a:r>
              <a:rPr lang="en-US" altLang="zh-CN" sz="2400"/>
              <a:t> (more common) or </a:t>
            </a:r>
            <a:r>
              <a:rPr lang="en-US" altLang="zh-CN" sz="2400">
                <a:solidFill>
                  <a:srgbClr val="FF3300"/>
                </a:solidFill>
              </a:rPr>
              <a:t>single pass</a:t>
            </a:r>
            <a:r>
              <a:rPr lang="en-US" altLang="zh-CN" sz="2400"/>
              <a:t> lead to totally different process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zh-CN" sz="2400" b="1"/>
          </a:p>
          <a:p>
            <a:pPr>
              <a:lnSpc>
                <a:spcPct val="90000"/>
              </a:lnSpc>
            </a:pPr>
            <a:r>
              <a:rPr lang="en-US" altLang="zh-CN" sz="2800" b="1"/>
              <a:t>Emphasis: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Attributes and attribute grammars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Algorithms for attribute computation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The symbol table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Data types and type checking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A semantic analyzer for the TINY language 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546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>
                <a:solidFill>
                  <a:srgbClr val="FF3300"/>
                </a:solidFill>
              </a:rPr>
              <a:t>The order</a:t>
            </a:r>
            <a:r>
              <a:rPr lang="en-US" altLang="zh-CN"/>
              <a:t> in which the inherited attributes of the </a:t>
            </a:r>
            <a:r>
              <a:rPr lang="en-US" altLang="zh-CN">
                <a:solidFill>
                  <a:srgbClr val="FF3300"/>
                </a:solidFill>
              </a:rPr>
              <a:t>children</a:t>
            </a:r>
            <a:r>
              <a:rPr lang="en-US" altLang="zh-CN"/>
              <a:t> are computed is important</a:t>
            </a:r>
          </a:p>
          <a:p>
            <a:pPr lvl="1">
              <a:lnSpc>
                <a:spcPct val="90000"/>
              </a:lnSpc>
            </a:pPr>
            <a:r>
              <a:rPr lang="en-US" altLang="zh-CN"/>
              <a:t>It must </a:t>
            </a:r>
            <a:r>
              <a:rPr lang="en-US" altLang="zh-CN">
                <a:solidFill>
                  <a:srgbClr val="FF3300"/>
                </a:solidFill>
              </a:rPr>
              <a:t>adhere to any requirements of the dependencies</a:t>
            </a:r>
          </a:p>
          <a:p>
            <a:pPr>
              <a:lnSpc>
                <a:spcPct val="90000"/>
              </a:lnSpc>
            </a:pPr>
            <a:endParaRPr lang="en-US" altLang="zh-CN" sz="2800">
              <a:solidFill>
                <a:srgbClr val="FF330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b="1"/>
              <a:t>Example 6.12 </a:t>
            </a:r>
            <a:r>
              <a:rPr lang="en-US" altLang="zh-CN"/>
              <a:t>consider the grammar with the inherited attribute dtype and its dependency graphs as illustrated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/>
              <a:t>		Decl </a:t>
            </a:r>
            <a:r>
              <a:rPr lang="en-US" altLang="zh-CN">
                <a:sym typeface="Wingdings" pitchFamily="2" charset="2"/>
              </a:rPr>
              <a:t></a:t>
            </a:r>
            <a:r>
              <a:rPr lang="en-US" altLang="zh-CN"/>
              <a:t> type var-list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/>
              <a:t>		Type</a:t>
            </a:r>
            <a:r>
              <a:rPr lang="en-US" altLang="zh-CN">
                <a:sym typeface="Wingdings" pitchFamily="2" charset="2"/>
              </a:rPr>
              <a:t></a:t>
            </a:r>
            <a:r>
              <a:rPr lang="en-US" altLang="zh-CN"/>
              <a:t>int|float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/>
              <a:t>		Var-list</a:t>
            </a:r>
            <a:r>
              <a:rPr lang="en-US" altLang="zh-CN">
                <a:sym typeface="Wingdings" pitchFamily="2" charset="2"/>
              </a:rPr>
              <a:t>id,var-list|id </a:t>
            </a:r>
            <a:endParaRPr lang="zh-CN" altLang="en-US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3220" name="Object 4"/>
          <p:cNvGraphicFramePr>
            <a:graphicFrameLocks noChangeAspect="1"/>
          </p:cNvGraphicFramePr>
          <p:nvPr/>
        </p:nvGraphicFramePr>
        <p:xfrm>
          <a:off x="539750" y="385763"/>
          <a:ext cx="6696075" cy="6249987"/>
        </p:xfrm>
        <a:graphic>
          <a:graphicData uri="http://schemas.openxmlformats.org/presentationml/2006/ole">
            <p:oleObj spid="_x0000_s393220" name="文档" r:id="rId3" imgW="3821720" imgH="3566048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4245" name="Object 5"/>
          <p:cNvGraphicFramePr>
            <a:graphicFrameLocks noChangeAspect="1"/>
          </p:cNvGraphicFramePr>
          <p:nvPr/>
        </p:nvGraphicFramePr>
        <p:xfrm>
          <a:off x="539750" y="333375"/>
          <a:ext cx="8135938" cy="5335588"/>
        </p:xfrm>
        <a:graphic>
          <a:graphicData uri="http://schemas.openxmlformats.org/presentationml/2006/ole">
            <p:oleObj spid="_x0000_s394245" name="文档" r:id="rId3" imgW="4308101" imgH="2826197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5268" name="Object 4"/>
          <p:cNvGraphicFramePr>
            <a:graphicFrameLocks noChangeAspect="1"/>
          </p:cNvGraphicFramePr>
          <p:nvPr/>
        </p:nvGraphicFramePr>
        <p:xfrm>
          <a:off x="107950" y="366713"/>
          <a:ext cx="8856663" cy="5870575"/>
        </p:xfrm>
        <a:graphic>
          <a:graphicData uri="http://schemas.openxmlformats.org/presentationml/2006/ole">
            <p:oleObj spid="_x0000_s395268" name="文档" r:id="rId3" imgW="4755686" imgH="3368035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5467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The EvalType procedure now has the corresponding C code: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000"/>
          </a:p>
          <a:p>
            <a:pPr>
              <a:lnSpc>
                <a:spcPct val="80000"/>
              </a:lnSpc>
              <a:buFontTx/>
              <a:buNone/>
            </a:pPr>
            <a:endParaRPr lang="en-US" altLang="zh-CN" sz="2000"/>
          </a:p>
          <a:p>
            <a:pPr>
              <a:lnSpc>
                <a:spcPct val="80000"/>
              </a:lnSpc>
              <a:buFontTx/>
              <a:buNone/>
            </a:pPr>
            <a:endParaRPr lang="en-US" altLang="zh-CN" sz="20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void evaltype (syntaxtree t)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{	switch (t-&gt;kind)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{case decl: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t-&gt;rchild-&gt;dtype = t-&gt;lchild-&gt;dtype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evaltype(t-&gt;rchild);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 case id: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if(t-&gt;sibling != NULL)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{	t-&gt;sibling-&gt;dtype = t-&gt;dtype;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evaltype(t-&gt;sibling);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}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832475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800"/>
              <a:t>The code above can be simplified to the following non-recursive procedure: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en-US" altLang="zh-CN" sz="280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400"/>
              <a:t>void evaltype(syntaxtree t)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400"/>
              <a:t>{	if(t-&gt;kind = = decl)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400"/>
              <a:t>	{	syntaxtree p = t-&gt;rchild;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400"/>
              <a:t>		p-&gt;dtype = t-&gt;lchlild-&gt;dtype;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400"/>
              <a:t>		while (p-&gt;sibling !=NULL)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400"/>
              <a:t>		{     p-&gt;sibling-&gt;dtype = p-&gt;dtype;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400"/>
              <a:t>                       p = p-&gt;sibling;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400"/>
              <a:t>                }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400"/>
              <a:t> 	}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400"/>
              <a:t>}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r>
              <a:rPr lang="en-US" altLang="zh-CN" sz="2800" b="1"/>
              <a:t>Example 6.13 </a:t>
            </a:r>
            <a:r>
              <a:rPr lang="en-US" altLang="zh-CN" sz="2800"/>
              <a:t>Consider the following grammar which has the </a:t>
            </a:r>
            <a:r>
              <a:rPr lang="en-US" altLang="zh-CN" sz="2800" b="1"/>
              <a:t>inherited attribute</a:t>
            </a:r>
            <a:r>
              <a:rPr lang="en-US" altLang="zh-CN" sz="2800"/>
              <a:t> </a:t>
            </a:r>
            <a:r>
              <a:rPr lang="en-US" altLang="zh-CN" sz="2800" b="1" u="sng"/>
              <a:t>base</a:t>
            </a:r>
            <a:r>
              <a:rPr lang="en-US" altLang="zh-CN" sz="2800"/>
              <a:t>.</a:t>
            </a:r>
          </a:p>
          <a:p>
            <a:pPr lvl="1">
              <a:buFontTx/>
              <a:buNone/>
            </a:pPr>
            <a:r>
              <a:rPr lang="en-US" altLang="zh-CN" sz="2400"/>
              <a:t>	Based-num </a:t>
            </a:r>
            <a:r>
              <a:rPr lang="en-US" altLang="zh-CN" sz="2400">
                <a:sym typeface="Wingdings" pitchFamily="2" charset="2"/>
              </a:rPr>
              <a:t></a:t>
            </a:r>
            <a:r>
              <a:rPr lang="en-US" altLang="zh-CN" sz="2400"/>
              <a:t> num basechar</a:t>
            </a:r>
          </a:p>
          <a:p>
            <a:pPr lvl="1">
              <a:buFontTx/>
              <a:buNone/>
            </a:pPr>
            <a:r>
              <a:rPr lang="en-US" altLang="zh-CN" sz="2400"/>
              <a:t>	Basechar </a:t>
            </a:r>
            <a:r>
              <a:rPr lang="en-US" altLang="zh-CN" sz="2400">
                <a:sym typeface="Wingdings" pitchFamily="2" charset="2"/>
              </a:rPr>
              <a:t></a:t>
            </a:r>
            <a:r>
              <a:rPr lang="en-US" altLang="zh-CN" sz="2400"/>
              <a:t> o|d</a:t>
            </a:r>
          </a:p>
          <a:p>
            <a:pPr lvl="1">
              <a:buFontTx/>
              <a:buNone/>
            </a:pPr>
            <a:r>
              <a:rPr lang="en-US" altLang="zh-CN" sz="2400"/>
              <a:t>	Num </a:t>
            </a:r>
            <a:r>
              <a:rPr lang="en-US" altLang="zh-CN" sz="2400">
                <a:sym typeface="Wingdings" pitchFamily="2" charset="2"/>
              </a:rPr>
              <a:t></a:t>
            </a:r>
            <a:r>
              <a:rPr lang="en-US" altLang="zh-CN" sz="2400"/>
              <a:t> num digit | digit</a:t>
            </a:r>
          </a:p>
          <a:p>
            <a:pPr lvl="1">
              <a:buFontTx/>
              <a:buNone/>
            </a:pPr>
            <a:r>
              <a:rPr lang="en-US" altLang="zh-CN" sz="2400"/>
              <a:t>	Digit </a:t>
            </a:r>
            <a:r>
              <a:rPr lang="en-US" altLang="zh-CN" sz="2400">
                <a:sym typeface="Wingdings" pitchFamily="2" charset="2"/>
              </a:rPr>
              <a:t></a:t>
            </a:r>
            <a:r>
              <a:rPr lang="en-US" altLang="zh-CN" sz="2400"/>
              <a:t> 0|1|2|3|4|5|6|7|8|9</a:t>
            </a:r>
          </a:p>
          <a:p>
            <a:pPr lvl="1">
              <a:buFontTx/>
              <a:buNone/>
            </a:pPr>
            <a:endParaRPr lang="en-US" altLang="zh-CN" sz="2400"/>
          </a:p>
          <a:p>
            <a:r>
              <a:rPr lang="en-US" altLang="zh-CN" sz="2800"/>
              <a:t>Features: </a:t>
            </a:r>
          </a:p>
          <a:p>
            <a:pPr lvl="1"/>
            <a:r>
              <a:rPr lang="en-US" altLang="zh-CN" sz="2400"/>
              <a:t>Two attributes include synthesized attribute val and inherited attribute base, on which val depends;</a:t>
            </a:r>
          </a:p>
          <a:p>
            <a:pPr lvl="1"/>
            <a:r>
              <a:rPr lang="en-US" altLang="zh-CN" sz="2400"/>
              <a:t>The base attribute is inherited from the right child to the left child of a based-num. 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64" name="Object 4"/>
          <p:cNvGraphicFramePr>
            <a:graphicFrameLocks noChangeAspect="1"/>
          </p:cNvGraphicFramePr>
          <p:nvPr/>
        </p:nvGraphicFramePr>
        <p:xfrm>
          <a:off x="34925" y="492125"/>
          <a:ext cx="9109075" cy="5889625"/>
        </p:xfrm>
        <a:graphic>
          <a:graphicData uri="http://schemas.openxmlformats.org/presentationml/2006/ole">
            <p:oleObj spid="_x0000_s399364" name="文档" r:id="rId3" imgW="5514714" imgH="3566048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0388" name="Object 4"/>
          <p:cNvGraphicFramePr>
            <a:graphicFrameLocks noChangeAspect="1"/>
          </p:cNvGraphicFramePr>
          <p:nvPr/>
        </p:nvGraphicFramePr>
        <p:xfrm>
          <a:off x="744538" y="120650"/>
          <a:ext cx="8004175" cy="6559550"/>
        </p:xfrm>
        <a:graphic>
          <a:graphicData uri="http://schemas.openxmlformats.org/presentationml/2006/ole">
            <p:oleObj spid="_x0000_s400388" name="文档" r:id="rId3" imgW="4364498" imgH="3962436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2130" name="Object 2"/>
          <p:cNvGraphicFramePr>
            <a:graphicFrameLocks noChangeAspect="1"/>
          </p:cNvGraphicFramePr>
          <p:nvPr/>
        </p:nvGraphicFramePr>
        <p:xfrm>
          <a:off x="850900" y="400050"/>
          <a:ext cx="7753350" cy="5621338"/>
        </p:xfrm>
        <a:graphic>
          <a:graphicData uri="http://schemas.openxmlformats.org/presentationml/2006/ole">
            <p:oleObj spid="_x0000_s432130" name="文档" r:id="rId3" imgW="4364498" imgH="3170021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Contents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US" altLang="zh-CN"/>
              <a:t>Part One</a:t>
            </a:r>
          </a:p>
          <a:p>
            <a:pPr marL="609600" indent="-609600">
              <a:buFontTx/>
              <a:buNone/>
            </a:pPr>
            <a:r>
              <a:rPr lang="en-US" altLang="zh-CN" sz="2800" b="1"/>
              <a:t>6.1 Attributes and Attribute Grammars </a:t>
            </a:r>
          </a:p>
          <a:p>
            <a:pPr marL="609600" indent="-609600" algn="just">
              <a:buFontTx/>
              <a:buNone/>
            </a:pPr>
            <a:r>
              <a:rPr lang="en-US" altLang="zh-CN" sz="2800" b="1"/>
              <a:t>6.2 Algorithms for Attribute Computation</a:t>
            </a:r>
          </a:p>
          <a:p>
            <a:pPr marL="609600" indent="-609600" algn="just">
              <a:buFontTx/>
              <a:buNone/>
            </a:pPr>
            <a:endParaRPr lang="en-US" altLang="zh-CN" sz="2800" b="1"/>
          </a:p>
          <a:p>
            <a:pPr marL="609600" indent="-609600" algn="just">
              <a:buFontTx/>
              <a:buNone/>
            </a:pPr>
            <a:r>
              <a:rPr lang="en-US" altLang="zh-CN" sz="2800" b="1"/>
              <a:t>Part Two</a:t>
            </a:r>
          </a:p>
          <a:p>
            <a:pPr marL="609600" indent="-609600" algn="just">
              <a:buFontTx/>
              <a:buNone/>
            </a:pPr>
            <a:r>
              <a:rPr lang="en-US" altLang="zh-CN" sz="2800"/>
              <a:t>6.3 The Symbol Table</a:t>
            </a:r>
          </a:p>
          <a:p>
            <a:pPr marL="609600" indent="-609600" algn="just">
              <a:buFontTx/>
              <a:buNone/>
            </a:pPr>
            <a:r>
              <a:rPr lang="en-US" altLang="zh-CN" sz="2800"/>
              <a:t>6.4 Data Types and Type Checking</a:t>
            </a:r>
          </a:p>
          <a:p>
            <a:pPr marL="609600" indent="-609600" algn="just">
              <a:buFontTx/>
              <a:buNone/>
            </a:pPr>
            <a:r>
              <a:rPr lang="en-US" altLang="zh-CN" sz="2800"/>
              <a:t>6.5 A Semantic Analyzer for the TINY Language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6250"/>
            <a:ext cx="7772400" cy="59055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To compute all the attributes </a:t>
            </a:r>
            <a:r>
              <a:rPr lang="en-US" altLang="zh-CN" sz="2400" b="1"/>
              <a:t>in a single pass over the parse or syntax tree,</a:t>
            </a:r>
            <a:r>
              <a:rPr lang="en-US" altLang="zh-CN" sz="2400"/>
              <a:t> the </a:t>
            </a:r>
            <a:r>
              <a:rPr lang="en-US" altLang="zh-CN" sz="2400" b="1"/>
              <a:t>inherited attributes shouldn</a:t>
            </a:r>
            <a:r>
              <a:rPr lang="en-US" altLang="zh-CN" sz="2400" b="1">
                <a:latin typeface="Arial"/>
              </a:rPr>
              <a:t>’</a:t>
            </a:r>
            <a:r>
              <a:rPr lang="en-US" altLang="zh-CN" sz="2400" b="1"/>
              <a:t>t depend on any synthesized attributes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400"/>
              <a:t>The synthesized attributes could depend on the inherited attributes (as well as other synthesized attributes).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Procedure CombinedEval(T:treenode);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Begin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	For each child C of T do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		Compute all inherited attributes of C;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		CombinedEval(C);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	Compute all synthesized attributes of T.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End;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000"/>
          </a:p>
          <a:p>
            <a:pPr>
              <a:lnSpc>
                <a:spcPct val="90000"/>
              </a:lnSpc>
            </a:pPr>
            <a:r>
              <a:rPr lang="en-US" altLang="zh-CN" sz="2400"/>
              <a:t>When inherited attributes depend on synthesized attributes, it requires more than one pass over the parse or syntax tree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6250"/>
            <a:ext cx="7772400" cy="6121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/>
              <a:t>Example 6.14</a:t>
            </a:r>
            <a:r>
              <a:rPr lang="en-US" altLang="zh-CN" sz="2800"/>
              <a:t> consider the following simple version of an expression grammar: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Exp</a:t>
            </a:r>
            <a:r>
              <a:rPr lang="en-US" altLang="zh-CN" sz="2000">
                <a:sym typeface="Wingdings" pitchFamily="2" charset="2"/>
              </a:rPr>
              <a:t></a:t>
            </a:r>
            <a:r>
              <a:rPr lang="en-US" altLang="zh-CN" sz="2000"/>
              <a:t>exp/exp|num|num.num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altLang="zh-CN" sz="2000"/>
          </a:p>
          <a:p>
            <a:pPr>
              <a:lnSpc>
                <a:spcPct val="80000"/>
              </a:lnSpc>
            </a:pPr>
            <a:r>
              <a:rPr lang="en-US" altLang="zh-CN" sz="2800">
                <a:solidFill>
                  <a:srgbClr val="FF3300"/>
                </a:solidFill>
              </a:rPr>
              <a:t>Operations may be interpreted differently</a:t>
            </a:r>
            <a:r>
              <a:rPr lang="en-US" altLang="zh-CN" sz="2800"/>
              <a:t> depending on whether they are floating-point or strictly integer operations.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For instance: 5/2/2.0 = 1.25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                      5/2/2 = 1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The attributes to express corresponding semantic:</a:t>
            </a:r>
            <a:endParaRPr lang="en-US" altLang="zh-CN" sz="2800" b="1"/>
          </a:p>
          <a:p>
            <a:pPr lvl="1">
              <a:lnSpc>
                <a:spcPct val="80000"/>
              </a:lnSpc>
            </a:pPr>
            <a:r>
              <a:rPr lang="en-US" altLang="zh-CN" sz="2400" b="1"/>
              <a:t>isFloat</a:t>
            </a:r>
            <a:r>
              <a:rPr lang="en-US" altLang="zh-CN" sz="2400"/>
              <a:t> : boolean, indicates if any part of an expression has a floating-point value (synthesized)</a:t>
            </a:r>
            <a:endParaRPr lang="en-US" altLang="zh-CN" sz="2400" b="1"/>
          </a:p>
          <a:p>
            <a:pPr lvl="1">
              <a:lnSpc>
                <a:spcPct val="80000"/>
              </a:lnSpc>
            </a:pPr>
            <a:r>
              <a:rPr lang="en-US" altLang="zh-CN" sz="2400" b="1"/>
              <a:t>etype</a:t>
            </a:r>
            <a:r>
              <a:rPr lang="en-US" altLang="zh-CN" sz="2400"/>
              <a:t>: gives the type of each subexpression and depends on isFloat (inherited), here is int or float</a:t>
            </a:r>
            <a:endParaRPr lang="en-US" altLang="zh-CN" sz="2400" b="1"/>
          </a:p>
          <a:p>
            <a:pPr lvl="1">
              <a:lnSpc>
                <a:spcPct val="80000"/>
              </a:lnSpc>
            </a:pPr>
            <a:r>
              <a:rPr lang="en-US" altLang="zh-CN" sz="2400" b="1"/>
              <a:t>val</a:t>
            </a:r>
            <a:r>
              <a:rPr lang="en-US" altLang="zh-CN" sz="2400"/>
              <a:t> : gives the numeric value of each subexpression , depends on etype.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3460" name="Object 4"/>
          <p:cNvGraphicFramePr>
            <a:graphicFrameLocks noChangeAspect="1"/>
          </p:cNvGraphicFramePr>
          <p:nvPr/>
        </p:nvGraphicFramePr>
        <p:xfrm>
          <a:off x="255588" y="255588"/>
          <a:ext cx="8648700" cy="6550025"/>
        </p:xfrm>
        <a:graphic>
          <a:graphicData uri="http://schemas.openxmlformats.org/presentationml/2006/ole">
            <p:oleObj spid="_x0000_s403460" name="文档" r:id="rId3" imgW="5484180" imgH="376910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6.2.3 </a:t>
            </a:r>
            <a:r>
              <a:rPr lang="en-US" altLang="zh-CN" b="1"/>
              <a:t>Attributes as Parameters and Returned Values.</a:t>
            </a:r>
            <a:endParaRPr lang="zh-CN" altLang="en-US"/>
          </a:p>
        </p:txBody>
      </p:sp>
      <p:sp>
        <p:nvSpPr>
          <p:cNvPr id="40448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Many attributes are </a:t>
            </a:r>
            <a:r>
              <a:rPr lang="en-US" altLang="zh-CN" sz="2800">
                <a:solidFill>
                  <a:srgbClr val="FF3300"/>
                </a:solidFill>
              </a:rPr>
              <a:t>the same or are only used temporarily</a:t>
            </a:r>
            <a:r>
              <a:rPr lang="en-US" altLang="zh-CN" sz="2800"/>
              <a:t> to compute other attribute values,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needn</a:t>
            </a:r>
            <a:r>
              <a:rPr lang="en-US" altLang="zh-CN" sz="2400">
                <a:latin typeface="Arial"/>
              </a:rPr>
              <a:t>’</a:t>
            </a:r>
            <a:r>
              <a:rPr lang="en-US" altLang="zh-CN" sz="2400"/>
              <a:t>t be stored as fields in a syntax tree record structure</a:t>
            </a:r>
            <a:endParaRPr lang="en-US" altLang="zh-CN" sz="2400" b="1"/>
          </a:p>
          <a:p>
            <a:pPr>
              <a:lnSpc>
                <a:spcPct val="80000"/>
              </a:lnSpc>
            </a:pPr>
            <a:r>
              <a:rPr lang="en-US" altLang="zh-CN" sz="2800" b="1"/>
              <a:t>Inherited attributes: </a:t>
            </a:r>
            <a:endParaRPr lang="en-US" altLang="zh-CN" sz="2800"/>
          </a:p>
          <a:p>
            <a:pPr lvl="1">
              <a:lnSpc>
                <a:spcPct val="80000"/>
              </a:lnSpc>
            </a:pPr>
            <a:r>
              <a:rPr lang="en-US" altLang="zh-CN" sz="2400"/>
              <a:t>be computed in preorder, often be treated as</a:t>
            </a:r>
            <a:r>
              <a:rPr lang="en-US" altLang="zh-CN" sz="2400" b="1"/>
              <a:t> parameters of the call</a:t>
            </a:r>
          </a:p>
          <a:p>
            <a:pPr>
              <a:lnSpc>
                <a:spcPct val="80000"/>
              </a:lnSpc>
            </a:pPr>
            <a:r>
              <a:rPr lang="en-US" altLang="zh-CN" sz="2800" b="1"/>
              <a:t>Synthesized attributes: </a:t>
            </a:r>
            <a:endParaRPr lang="en-US" altLang="zh-CN" sz="2800"/>
          </a:p>
          <a:p>
            <a:pPr lvl="1">
              <a:lnSpc>
                <a:spcPct val="80000"/>
              </a:lnSpc>
            </a:pPr>
            <a:r>
              <a:rPr lang="en-US" altLang="zh-CN" sz="2400"/>
              <a:t>be computed in postorder, often be treated as </a:t>
            </a:r>
            <a:r>
              <a:rPr lang="en-US" altLang="zh-CN" sz="2400" b="1"/>
              <a:t>returned values of the call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zh-CN" sz="2400" b="1"/>
          </a:p>
          <a:p>
            <a:pPr>
              <a:lnSpc>
                <a:spcPct val="80000"/>
              </a:lnSpc>
            </a:pPr>
            <a:r>
              <a:rPr lang="en-US" altLang="zh-CN" sz="2800" b="1"/>
              <a:t>Example 6.15</a:t>
            </a:r>
            <a:r>
              <a:rPr lang="en-US" altLang="zh-CN" sz="2800"/>
              <a:t> consider the recursive procedure EvalWithBase of example 6.13, we can turn base into a parameter and val into a returned val. 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6050" y="188913"/>
            <a:ext cx="8818563" cy="640873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Function EvalWithBase(T: treenode; base:integer):integer;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Var temp, temp2 : integer;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Begin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Case nodekind of T of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Based-num: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Temp := EvalWithBase(right child of T,0);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Return EvalWithBase(left child of T, temp);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Num: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Temp:= EvalWithBase(left child of T, base);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If right child of T is not nil then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Temp2 := EvalWithBase(right child of T, base);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If temp != error and temp2 !=error then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Return base*temp + temp2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Else return error;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Else return temp;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6050" y="188913"/>
            <a:ext cx="8818563" cy="6408737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dirty="0"/>
              <a:t>	</a:t>
            </a:r>
            <a:r>
              <a:rPr lang="en-US" altLang="zh-CN" sz="2400" dirty="0" err="1"/>
              <a:t>Basechar</a:t>
            </a:r>
            <a:r>
              <a:rPr lang="en-US" altLang="zh-CN" sz="2400" dirty="0"/>
              <a:t>:</a:t>
            </a:r>
          </a:p>
          <a:p>
            <a:pPr>
              <a:buFontTx/>
              <a:buNone/>
            </a:pPr>
            <a:r>
              <a:rPr lang="en-US" altLang="zh-CN" sz="2400" dirty="0"/>
              <a:t>		If child of T = o then </a:t>
            </a:r>
            <a:r>
              <a:rPr lang="en-US" altLang="zh-CN" sz="2400" dirty="0" err="1"/>
              <a:t>retur</a:t>
            </a:r>
            <a:r>
              <a:rPr lang="en-US" altLang="zh-CN" sz="2400" dirty="0"/>
              <a:t> 8</a:t>
            </a:r>
          </a:p>
          <a:p>
            <a:pPr>
              <a:buFontTx/>
              <a:buNone/>
            </a:pPr>
            <a:r>
              <a:rPr lang="en-US" altLang="zh-CN" sz="2400" dirty="0"/>
              <a:t>		Else return 10;</a:t>
            </a:r>
          </a:p>
          <a:p>
            <a:pPr>
              <a:buFontTx/>
              <a:buNone/>
            </a:pPr>
            <a:r>
              <a:rPr lang="en-US" altLang="zh-CN" sz="2400" dirty="0"/>
              <a:t>	Digit:</a:t>
            </a:r>
          </a:p>
          <a:p>
            <a:pPr>
              <a:buFontTx/>
              <a:buNone/>
            </a:pPr>
            <a:r>
              <a:rPr lang="en-US" altLang="zh-CN" sz="2400" dirty="0"/>
              <a:t>		If base = 8 and child of T = 8 or 9 then return error</a:t>
            </a:r>
          </a:p>
          <a:p>
            <a:pPr>
              <a:buFontTx/>
              <a:buNone/>
            </a:pPr>
            <a:r>
              <a:rPr lang="en-US" altLang="zh-CN" sz="2400" dirty="0"/>
              <a:t>		Else return </a:t>
            </a:r>
            <a:r>
              <a:rPr lang="en-US" altLang="zh-CN" sz="2400" dirty="0" err="1" smtClean="0"/>
              <a:t>numval</a:t>
            </a:r>
            <a:r>
              <a:rPr lang="en-US" altLang="zh-CN" sz="2400" dirty="0" smtClean="0"/>
              <a:t>(child </a:t>
            </a:r>
            <a:r>
              <a:rPr lang="en-US" altLang="zh-CN" sz="2400" dirty="0"/>
              <a:t>of T);</a:t>
            </a:r>
          </a:p>
          <a:p>
            <a:pPr>
              <a:buFontTx/>
              <a:buNone/>
            </a:pPr>
            <a:r>
              <a:rPr lang="en-US" altLang="zh-CN" sz="2400" dirty="0"/>
              <a:t>	End case;</a:t>
            </a:r>
          </a:p>
          <a:p>
            <a:pPr>
              <a:buFontTx/>
              <a:buNone/>
            </a:pPr>
            <a:r>
              <a:rPr lang="en-US" altLang="zh-CN" sz="2400" dirty="0"/>
              <a:t>End </a:t>
            </a:r>
            <a:r>
              <a:rPr lang="en-US" altLang="zh-CN" sz="2400" dirty="0" err="1"/>
              <a:t>EvalWithBase</a:t>
            </a:r>
            <a:r>
              <a:rPr lang="en-US" altLang="zh-CN" sz="2400" dirty="0"/>
              <a:t>;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33375"/>
            <a:ext cx="7772400" cy="62642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 dirty="0"/>
              <a:t>To start the computation, one would have to make a call such as 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 err="1"/>
              <a:t>EvalWithBase</a:t>
            </a:r>
            <a:r>
              <a:rPr lang="en-US" altLang="zh-CN" sz="2000" dirty="0"/>
              <a:t>(</a:t>
            </a:r>
            <a:r>
              <a:rPr lang="en-US" altLang="zh-CN" sz="2000" dirty="0" err="1"/>
              <a:t>rootnode</a:t>
            </a:r>
            <a:r>
              <a:rPr lang="en-US" altLang="zh-CN" sz="2000" dirty="0"/>
              <a:t>, 0)</a:t>
            </a:r>
          </a:p>
          <a:p>
            <a:pPr>
              <a:lnSpc>
                <a:spcPct val="80000"/>
              </a:lnSpc>
            </a:pPr>
            <a:r>
              <a:rPr lang="en-US" altLang="zh-CN" sz="2400" dirty="0"/>
              <a:t>To distinguish three cases, it</a:t>
            </a:r>
            <a:r>
              <a:rPr lang="en-US" altLang="zh-CN" sz="2400" dirty="0">
                <a:latin typeface="Arial"/>
              </a:rPr>
              <a:t>’</a:t>
            </a:r>
            <a:r>
              <a:rPr lang="en-US" altLang="zh-CN" sz="2400" dirty="0"/>
              <a:t>s more </a:t>
            </a:r>
            <a:r>
              <a:rPr lang="en-US" altLang="zh-CN" sz="2400" dirty="0" smtClean="0"/>
              <a:t>rational </a:t>
            </a:r>
            <a:r>
              <a:rPr lang="en-US" altLang="zh-CN" sz="2400" dirty="0"/>
              <a:t>to write three separate procedures as follows: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400" dirty="0"/>
          </a:p>
          <a:p>
            <a:pPr>
              <a:lnSpc>
                <a:spcPct val="80000"/>
              </a:lnSpc>
            </a:pPr>
            <a:r>
              <a:rPr lang="en-US" altLang="zh-CN" sz="2400" dirty="0"/>
              <a:t>Function </a:t>
            </a:r>
            <a:r>
              <a:rPr lang="en-US" altLang="zh-CN" sz="2400" dirty="0" err="1"/>
              <a:t>EvalBasedNum</a:t>
            </a:r>
            <a:r>
              <a:rPr lang="en-US" altLang="zh-CN" sz="2400" dirty="0"/>
              <a:t>(T: </a:t>
            </a:r>
            <a:r>
              <a:rPr lang="en-US" altLang="zh-CN" sz="2400" dirty="0" err="1"/>
              <a:t>treenode</a:t>
            </a:r>
            <a:r>
              <a:rPr lang="en-US" altLang="zh-CN" sz="2400" dirty="0"/>
              <a:t>) : integer;</a:t>
            </a:r>
          </a:p>
          <a:p>
            <a:pPr>
              <a:lnSpc>
                <a:spcPct val="80000"/>
              </a:lnSpc>
            </a:pPr>
            <a:r>
              <a:rPr lang="en-US" altLang="zh-CN" sz="2400" dirty="0"/>
              <a:t>(/*only called on root node */)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/>
              <a:t>begin 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/>
              <a:t>return </a:t>
            </a:r>
            <a:r>
              <a:rPr lang="en-US" altLang="zh-CN" sz="2000" dirty="0" err="1"/>
              <a:t>EvalNum</a:t>
            </a:r>
            <a:r>
              <a:rPr lang="en-US" altLang="zh-CN" sz="2000" dirty="0"/>
              <a:t>(left child of T, </a:t>
            </a:r>
            <a:r>
              <a:rPr lang="en-US" altLang="zh-CN" sz="2000" dirty="0" err="1"/>
              <a:t>EvalBase</a:t>
            </a:r>
            <a:r>
              <a:rPr lang="en-US" altLang="zh-CN" sz="2000" dirty="0"/>
              <a:t>(right child of T));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/>
              <a:t>end 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400" dirty="0"/>
          </a:p>
          <a:p>
            <a:pPr>
              <a:lnSpc>
                <a:spcPct val="80000"/>
              </a:lnSpc>
            </a:pPr>
            <a:r>
              <a:rPr lang="en-US" altLang="zh-CN" sz="2400" dirty="0"/>
              <a:t>function </a:t>
            </a:r>
            <a:r>
              <a:rPr lang="en-US" altLang="zh-CN" sz="2400" dirty="0" err="1"/>
              <a:t>EvalBase</a:t>
            </a:r>
            <a:r>
              <a:rPr lang="en-US" altLang="zh-CN" sz="2400" dirty="0"/>
              <a:t>(T: </a:t>
            </a:r>
            <a:r>
              <a:rPr lang="en-US" altLang="zh-CN" sz="2400" dirty="0" err="1"/>
              <a:t>treenode</a:t>
            </a:r>
            <a:r>
              <a:rPr lang="en-US" altLang="zh-CN" sz="2400" dirty="0"/>
              <a:t>) : integer;</a:t>
            </a:r>
          </a:p>
          <a:p>
            <a:pPr>
              <a:lnSpc>
                <a:spcPct val="80000"/>
              </a:lnSpc>
            </a:pPr>
            <a:r>
              <a:rPr lang="en-US" altLang="zh-CN" sz="2400" dirty="0"/>
              <a:t>(/*only called on </a:t>
            </a:r>
            <a:r>
              <a:rPr lang="en-US" altLang="zh-CN" sz="2400" dirty="0" err="1"/>
              <a:t>basechar</a:t>
            </a:r>
            <a:r>
              <a:rPr lang="en-US" altLang="zh-CN" sz="2400" dirty="0"/>
              <a:t> node*/)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/>
              <a:t>begin 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/>
              <a:t>	if child of T = o then return 8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/>
              <a:t>	else return 10;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/>
              <a:t>end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60350"/>
            <a:ext cx="8280400" cy="6408738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300"/>
              <a:t>function EvalNum(T:treenode;  base: integer) : integer;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300"/>
              <a:t>var temp, temp2: integer;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300"/>
              <a:t>begin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300"/>
              <a:t>	case nodekond of T of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300"/>
              <a:t>	Num: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300"/>
              <a:t>		Temp:= EvalWithBase(left child of T, base);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300"/>
              <a:t>		If right child of T is not nil then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300"/>
              <a:t>			Temp2 := EvalWithBase(right child of T, base);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300"/>
              <a:t>			If temp != error and temp2 !=error then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300"/>
              <a:t>				Return base*temp + temp2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300"/>
              <a:t>			Else return error;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300"/>
              <a:t>		Else return temp;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300"/>
              <a:t>	Digit: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300"/>
              <a:t>		If base = 8 and child of T = 8 or 9 then return error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300"/>
              <a:t>		Else return numbal(child of T);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300"/>
              <a:t>	End case;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300"/>
              <a:t>End.</a:t>
            </a:r>
            <a:endParaRPr lang="zh-CN" altLang="en-US" sz="23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6.2.4 The Use of External Data Structures to Store Attributes Values</a:t>
            </a:r>
            <a:endParaRPr lang="zh-CN" altLang="en-US" sz="3600"/>
          </a:p>
        </p:txBody>
      </p:sp>
      <p:sp>
        <p:nvSpPr>
          <p:cNvPr id="41062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000"/>
              <a:t>6.1 </a:t>
            </a:r>
            <a:r>
              <a:rPr lang="en-US" altLang="zh-CN" sz="4000" b="1"/>
              <a:t>Attributes and Attribute Grammars</a:t>
            </a:r>
            <a:endParaRPr lang="zh-CN" altLang="en-US" sz="4000" b="1"/>
          </a:p>
        </p:txBody>
      </p:sp>
      <p:sp>
        <p:nvSpPr>
          <p:cNvPr id="33894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6250"/>
            <a:ext cx="7918450" cy="6121400"/>
          </a:xfrm>
        </p:spPr>
        <p:txBody>
          <a:bodyPr/>
          <a:lstStyle/>
          <a:p>
            <a:r>
              <a:rPr lang="en-US" altLang="zh-CN" sz="2800" b="1"/>
              <a:t>Applicability:</a:t>
            </a:r>
            <a:endParaRPr lang="en-US" altLang="zh-CN" sz="2800"/>
          </a:p>
          <a:p>
            <a:pPr lvl="1"/>
            <a:r>
              <a:rPr lang="en-US" altLang="zh-CN" sz="2400"/>
              <a:t>When not suitable to the method of parameters and returned values </a:t>
            </a:r>
          </a:p>
          <a:p>
            <a:pPr lvl="2"/>
            <a:r>
              <a:rPr lang="en-US" altLang="zh-CN" sz="2000"/>
              <a:t>particularly when the attribute values have significant structure </a:t>
            </a:r>
          </a:p>
          <a:p>
            <a:pPr lvl="2"/>
            <a:r>
              <a:rPr lang="en-US" altLang="zh-CN" sz="2000"/>
              <a:t>and may be needed at arbitrary points during translation </a:t>
            </a:r>
          </a:p>
          <a:p>
            <a:pPr lvl="1"/>
            <a:r>
              <a:rPr lang="en-US" altLang="zh-CN" sz="2400"/>
              <a:t>and not reasonable to be stored in the syntax tree nodes. </a:t>
            </a:r>
            <a:endParaRPr lang="en-US" altLang="zh-CN" sz="2400" b="1"/>
          </a:p>
          <a:p>
            <a:r>
              <a:rPr lang="en-US" altLang="zh-CN" sz="2800" b="1"/>
              <a:t>Ways:</a:t>
            </a:r>
            <a:endParaRPr lang="en-US" altLang="zh-CN" sz="2800"/>
          </a:p>
          <a:p>
            <a:pPr lvl="1"/>
            <a:r>
              <a:rPr lang="en-US" altLang="zh-CN" sz="2400">
                <a:solidFill>
                  <a:srgbClr val="FF3300"/>
                </a:solidFill>
              </a:rPr>
              <a:t>Use external data structures</a:t>
            </a:r>
            <a:r>
              <a:rPr lang="en-US" altLang="zh-CN" sz="2400"/>
              <a:t> such as table, graphs and other data structures to store the corresponding attribute values; </a:t>
            </a:r>
          </a:p>
          <a:p>
            <a:pPr lvl="2"/>
            <a:r>
              <a:rPr lang="en-US" altLang="zh-CN" sz="2000"/>
              <a:t>one of the prime examples is the symbol table </a:t>
            </a:r>
          </a:p>
          <a:p>
            <a:pPr lvl="1"/>
            <a:r>
              <a:rPr lang="en-US" altLang="zh-CN" sz="2400">
                <a:solidFill>
                  <a:srgbClr val="FF3300"/>
                </a:solidFill>
              </a:rPr>
              <a:t>Replace attribute equations by calls to procedures</a:t>
            </a:r>
            <a:r>
              <a:rPr lang="en-US" altLang="zh-CN" sz="2400"/>
              <a:t> representing operations on the appropriate data structure used to maintain the attribute values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4813"/>
            <a:ext cx="7772400" cy="611981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function EvaWithBase(T:treenode) : integer;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var temp, temp2: integer;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begin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case nodekond of T of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based-num: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</a:t>
            </a:r>
            <a:r>
              <a:rPr lang="en-US" altLang="zh-CN" sz="2000">
                <a:solidFill>
                  <a:srgbClr val="FF3300"/>
                </a:solidFill>
              </a:rPr>
              <a:t>SetBase</a:t>
            </a:r>
            <a:r>
              <a:rPr lang="en-US" altLang="zh-CN" sz="2000"/>
              <a:t>( right child of T);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Return EvalWithBase(left child of T);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Num: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Temp:= EvalWithBase(left child of T);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If right child of T is not nil then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Temp2 := EvalWithBase(right child of T);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If temp != error and temp2 !=error then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	Return base*temp + temp2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Else return error;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Else return temp;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Digit: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If base = 8 and child of T = 8 or 9 then return error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Else return numval(child of T);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End case;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End.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4813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800"/>
              <a:t>Procedure SetBase(T:treenode);</a:t>
            </a:r>
          </a:p>
          <a:p>
            <a:pPr>
              <a:buFontTx/>
              <a:buNone/>
            </a:pPr>
            <a:r>
              <a:rPr lang="en-US" altLang="zh-CN" sz="2800"/>
              <a:t>Begin</a:t>
            </a:r>
          </a:p>
          <a:p>
            <a:pPr>
              <a:buFontTx/>
              <a:buNone/>
            </a:pPr>
            <a:r>
              <a:rPr lang="en-US" altLang="zh-CN" sz="2800"/>
              <a:t>	If child of T = o then </a:t>
            </a:r>
            <a:r>
              <a:rPr lang="en-US" altLang="zh-CN" sz="2800">
                <a:solidFill>
                  <a:srgbClr val="FF3300"/>
                </a:solidFill>
              </a:rPr>
              <a:t>base</a:t>
            </a:r>
            <a:r>
              <a:rPr lang="en-US" altLang="zh-CN" sz="2800"/>
              <a:t> :=8</a:t>
            </a:r>
          </a:p>
          <a:p>
            <a:pPr>
              <a:buFontTx/>
              <a:buNone/>
            </a:pPr>
            <a:r>
              <a:rPr lang="en-US" altLang="zh-CN" sz="2800"/>
              <a:t>	Else </a:t>
            </a:r>
            <a:r>
              <a:rPr lang="en-US" altLang="zh-CN" sz="2800">
                <a:solidFill>
                  <a:srgbClr val="FF3300"/>
                </a:solidFill>
              </a:rPr>
              <a:t>base</a:t>
            </a:r>
            <a:r>
              <a:rPr lang="en-US" altLang="zh-CN" sz="2800"/>
              <a:t> :=10</a:t>
            </a:r>
          </a:p>
          <a:p>
            <a:pPr>
              <a:buFontTx/>
              <a:buNone/>
            </a:pPr>
            <a:r>
              <a:rPr lang="en-US" altLang="zh-CN" sz="2800"/>
              <a:t>End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5748" name="Object 4"/>
          <p:cNvGraphicFramePr>
            <a:graphicFrameLocks noChangeAspect="1"/>
          </p:cNvGraphicFramePr>
          <p:nvPr/>
        </p:nvGraphicFramePr>
        <p:xfrm>
          <a:off x="34925" y="981075"/>
          <a:ext cx="8929688" cy="4656138"/>
        </p:xfrm>
        <a:graphic>
          <a:graphicData uri="http://schemas.openxmlformats.org/presentationml/2006/ole">
            <p:oleObj spid="_x0000_s415748" name="文档" r:id="rId3" imgW="5484180" imgH="2971647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6772" name="Object 4"/>
          <p:cNvGraphicFramePr>
            <a:graphicFrameLocks noChangeAspect="1"/>
          </p:cNvGraphicFramePr>
          <p:nvPr/>
        </p:nvGraphicFramePr>
        <p:xfrm>
          <a:off x="30163" y="1109663"/>
          <a:ext cx="8904287" cy="4181475"/>
        </p:xfrm>
        <a:graphic>
          <a:graphicData uri="http://schemas.openxmlformats.org/presentationml/2006/ole">
            <p:oleObj spid="_x0000_s416772" name="文档" r:id="rId3" imgW="5484180" imgH="258894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76250"/>
            <a:ext cx="7772400" cy="6048375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200"/>
              <a:t>The corresponding pseudocode for an attribute evaluation procedure EvalType is as follows: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altLang="zh-CN" sz="220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200"/>
              <a:t>Procedure EvalType(T: treenode);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200"/>
              <a:t>Begin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200"/>
              <a:t>	Case nodekind of T of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200"/>
              <a:t>	Decl: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200"/>
              <a:t>		EvalType(type child of T)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200"/>
              <a:t>		EvalType(var-list child of T)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200"/>
              <a:t>             Type: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200"/>
              <a:t>	             If child of T = int then dtype := integer;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200"/>
              <a:t>	             Else dtype :=real;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200"/>
              <a:t>             Var-list: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200"/>
              <a:t>	             Insert (name of first child of T, dtype)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200"/>
              <a:t>	             If third child of T is not nil then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200"/>
              <a:t>		EvalType(third child of T);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200"/>
              <a:t>             End case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200"/>
              <a:t>End</a:t>
            </a:r>
            <a:endParaRPr lang="zh-CN" altLang="en-US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2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6.2.5 The Computation of Attributes during Parsing</a:t>
            </a:r>
            <a:endParaRPr lang="zh-CN" altLang="en-US" sz="3600"/>
          </a:p>
        </p:txBody>
      </p:sp>
      <p:sp>
        <p:nvSpPr>
          <p:cNvPr id="41882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333375"/>
            <a:ext cx="8569325" cy="5762625"/>
          </a:xfrm>
        </p:spPr>
        <p:txBody>
          <a:bodyPr/>
          <a:lstStyle/>
          <a:p>
            <a:r>
              <a:rPr lang="en-US" altLang="zh-CN" sz="2800"/>
              <a:t>What extent attributes can be </a:t>
            </a:r>
            <a:r>
              <a:rPr lang="en-US" altLang="zh-CN" sz="2800">
                <a:solidFill>
                  <a:srgbClr val="FF3300"/>
                </a:solidFill>
              </a:rPr>
              <a:t>computed successfully at the same time as the parsing</a:t>
            </a:r>
            <a:r>
              <a:rPr lang="en-US" altLang="zh-CN" sz="2800"/>
              <a:t> stage depends on the power and properties of the parsing method employed</a:t>
            </a:r>
          </a:p>
          <a:p>
            <a:r>
              <a:rPr lang="en-US" altLang="zh-CN" sz="2800"/>
              <a:t>All the major parsing methods process the input program from left to right (LL, or LR),</a:t>
            </a:r>
          </a:p>
          <a:p>
            <a:pPr lvl="1"/>
            <a:r>
              <a:rPr lang="en-US" altLang="zh-CN" sz="2400"/>
              <a:t>require the attribute be capable of evaluation by a left-to-right traversal of the parse tree (synthesized attributes will always be OK)</a:t>
            </a:r>
            <a:endParaRPr lang="en-US" altLang="zh-CN" sz="2400" b="1"/>
          </a:p>
          <a:p>
            <a:r>
              <a:rPr lang="en-US" altLang="zh-CN" sz="2800" b="1"/>
              <a:t>Definition:</a:t>
            </a:r>
            <a:endParaRPr lang="en-US" altLang="zh-CN" sz="2800"/>
          </a:p>
          <a:p>
            <a:pPr lvl="1"/>
            <a:r>
              <a:rPr lang="en-US" altLang="zh-CN" sz="2400"/>
              <a:t>An attribute grammar for attribute a1, </a:t>
            </a:r>
            <a:r>
              <a:rPr lang="en-US" altLang="zh-CN" sz="2400">
                <a:latin typeface="Arial"/>
              </a:rPr>
              <a:t>…</a:t>
            </a:r>
            <a:r>
              <a:rPr lang="en-US" altLang="zh-CN" sz="2400"/>
              <a:t>, ak is </a:t>
            </a:r>
            <a:r>
              <a:rPr lang="en-US" altLang="zh-CN" sz="2400" b="1"/>
              <a:t>L-attributed</a:t>
            </a:r>
            <a:r>
              <a:rPr lang="en-US" altLang="zh-CN" sz="2400"/>
              <a:t> if, for each </a:t>
            </a:r>
            <a:r>
              <a:rPr lang="en-US" altLang="zh-CN" sz="2400">
                <a:solidFill>
                  <a:srgbClr val="FF3300"/>
                </a:solidFill>
              </a:rPr>
              <a:t>inherited attribute aj</a:t>
            </a:r>
            <a:r>
              <a:rPr lang="en-US" altLang="zh-CN" sz="2400"/>
              <a:t> and each grammar rule:</a:t>
            </a:r>
          </a:p>
          <a:p>
            <a:pPr lvl="1"/>
            <a:r>
              <a:rPr lang="en-US" altLang="zh-CN" sz="2400"/>
              <a:t>X0 </a:t>
            </a:r>
            <a:r>
              <a:rPr lang="en-US" altLang="zh-CN" sz="2400">
                <a:sym typeface="Wingdings" pitchFamily="2" charset="2"/>
              </a:rPr>
              <a:t></a:t>
            </a:r>
            <a:r>
              <a:rPr lang="en-US" altLang="zh-CN" sz="2400"/>
              <a:t> X1X2</a:t>
            </a:r>
            <a:r>
              <a:rPr lang="en-US" altLang="zh-CN" sz="2400">
                <a:latin typeface="Arial"/>
              </a:rPr>
              <a:t>…</a:t>
            </a:r>
            <a:r>
              <a:rPr lang="en-US" altLang="zh-CN" sz="2400"/>
              <a:t>Xn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The associated equations for aj are all of the form: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Xi.aj = fij(X0.a1,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,X0.ak,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, X1.al,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, Xi-1.a1,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Xi-1.ak)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That is, </a:t>
            </a:r>
            <a:r>
              <a:rPr lang="en-US" altLang="zh-CN" sz="2000" b="1"/>
              <a:t>the value of aj at Xi can only depend on attribute of the symbols X0, </a:t>
            </a:r>
            <a:r>
              <a:rPr lang="en-US" altLang="zh-CN" sz="2000" b="1">
                <a:latin typeface="Arial"/>
              </a:rPr>
              <a:t>…</a:t>
            </a:r>
            <a:r>
              <a:rPr lang="en-US" altLang="zh-CN" sz="2000" b="1"/>
              <a:t> Xi-1 that occur to </a:t>
            </a:r>
            <a:r>
              <a:rPr lang="en-US" altLang="zh-CN" sz="2000" b="1" u="sng"/>
              <a:t>the left of Xi in the grammar rule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400"/>
              <a:t>S-attributed grammar is L-attributed grammar.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	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Given an L-attributed grammar in which the inherited attributes do not depend on the synthesized attributes: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Top-down parser: a recursive-descent parser can evaluate all the attributes by turning the inherited attributes into parameters and synthesized attributes into returned values. 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Bottom-up parser: LR parsers are suited to handling primarily synthesized attributes, but are difficult for inherited attributes.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2917" name="Object 5"/>
          <p:cNvGraphicFramePr>
            <a:graphicFrameLocks noChangeAspect="1"/>
          </p:cNvGraphicFramePr>
          <p:nvPr/>
        </p:nvGraphicFramePr>
        <p:xfrm>
          <a:off x="323850" y="849313"/>
          <a:ext cx="8640763" cy="4884737"/>
        </p:xfrm>
        <a:graphic>
          <a:graphicData uri="http://schemas.openxmlformats.org/presentationml/2006/ole">
            <p:oleObj spid="_x0000_s422917" name="文档" r:id="rId3" imgW="5453667" imgH="3082941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8324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b="1"/>
              <a:t>Attributes</a:t>
            </a:r>
            <a:r>
              <a:rPr lang="en-US" altLang="zh-CN" sz="240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zh-CN" sz="2000">
                <a:solidFill>
                  <a:srgbClr val="FF3300"/>
                </a:solidFill>
              </a:rPr>
              <a:t>Any property</a:t>
            </a:r>
            <a:r>
              <a:rPr lang="en-US" altLang="zh-CN" sz="2000"/>
              <a:t> of a programming language construct such as </a:t>
            </a:r>
          </a:p>
          <a:p>
            <a:pPr lvl="2">
              <a:lnSpc>
                <a:spcPct val="90000"/>
              </a:lnSpc>
            </a:pPr>
            <a:r>
              <a:rPr lang="en-US" altLang="zh-CN" sz="1800"/>
              <a:t>The </a:t>
            </a:r>
            <a:r>
              <a:rPr lang="en-US" altLang="zh-CN" sz="1800">
                <a:solidFill>
                  <a:srgbClr val="FF3300"/>
                </a:solidFill>
              </a:rPr>
              <a:t>data type</a:t>
            </a:r>
            <a:r>
              <a:rPr lang="en-US" altLang="zh-CN" sz="1800"/>
              <a:t> of a variable</a:t>
            </a:r>
          </a:p>
          <a:p>
            <a:pPr lvl="2">
              <a:lnSpc>
                <a:spcPct val="90000"/>
              </a:lnSpc>
            </a:pPr>
            <a:r>
              <a:rPr lang="en-US" altLang="zh-CN" sz="1800"/>
              <a:t>The </a:t>
            </a:r>
            <a:r>
              <a:rPr lang="en-US" altLang="zh-CN" sz="1800">
                <a:solidFill>
                  <a:srgbClr val="FF3300"/>
                </a:solidFill>
              </a:rPr>
              <a:t>value</a:t>
            </a:r>
            <a:r>
              <a:rPr lang="en-US" altLang="zh-CN" sz="1800"/>
              <a:t> of an expression</a:t>
            </a:r>
          </a:p>
          <a:p>
            <a:pPr lvl="2">
              <a:lnSpc>
                <a:spcPct val="90000"/>
              </a:lnSpc>
            </a:pPr>
            <a:r>
              <a:rPr lang="en-US" altLang="zh-CN" sz="1800"/>
              <a:t>The</a:t>
            </a:r>
            <a:r>
              <a:rPr lang="en-US" altLang="zh-CN" sz="1800">
                <a:solidFill>
                  <a:srgbClr val="FF3300"/>
                </a:solidFill>
              </a:rPr>
              <a:t> location</a:t>
            </a:r>
            <a:r>
              <a:rPr lang="en-US" altLang="zh-CN" sz="1800"/>
              <a:t> of a variable in memory</a:t>
            </a:r>
          </a:p>
          <a:p>
            <a:pPr lvl="2">
              <a:lnSpc>
                <a:spcPct val="90000"/>
              </a:lnSpc>
            </a:pPr>
            <a:r>
              <a:rPr lang="en-US" altLang="zh-CN" sz="1800"/>
              <a:t>The </a:t>
            </a:r>
            <a:r>
              <a:rPr lang="en-US" altLang="zh-CN" sz="1800">
                <a:solidFill>
                  <a:srgbClr val="FF3300"/>
                </a:solidFill>
              </a:rPr>
              <a:t>object code</a:t>
            </a:r>
            <a:r>
              <a:rPr lang="en-US" altLang="zh-CN" sz="1800"/>
              <a:t> of a procedure</a:t>
            </a:r>
          </a:p>
          <a:p>
            <a:pPr lvl="2">
              <a:lnSpc>
                <a:spcPct val="90000"/>
              </a:lnSpc>
            </a:pPr>
            <a:r>
              <a:rPr lang="en-US" altLang="zh-CN" sz="1800"/>
              <a:t>The </a:t>
            </a:r>
            <a:r>
              <a:rPr lang="en-US" altLang="zh-CN" sz="1800">
                <a:solidFill>
                  <a:srgbClr val="FF3300"/>
                </a:solidFill>
              </a:rPr>
              <a:t>number of significant digits in a number</a:t>
            </a:r>
            <a:endParaRPr lang="en-US" altLang="zh-CN" sz="1800" b="1">
              <a:solidFill>
                <a:srgbClr val="FF330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400" b="1"/>
              <a:t>Binding of the attribute</a:t>
            </a:r>
            <a:endParaRPr lang="en-US" altLang="zh-CN" sz="2400"/>
          </a:p>
          <a:p>
            <a:pPr lvl="1">
              <a:lnSpc>
                <a:spcPct val="90000"/>
              </a:lnSpc>
            </a:pPr>
            <a:r>
              <a:rPr lang="en-US" altLang="zh-CN" sz="2000"/>
              <a:t>The process of computing an attribute and associating its computed value with the language construct in question</a:t>
            </a:r>
            <a:endParaRPr lang="en-US" altLang="zh-CN" sz="2000" b="1"/>
          </a:p>
          <a:p>
            <a:pPr>
              <a:lnSpc>
                <a:spcPct val="90000"/>
              </a:lnSpc>
            </a:pPr>
            <a:r>
              <a:rPr lang="en-US" altLang="zh-CN" sz="2400" b="1"/>
              <a:t>Binding time</a:t>
            </a:r>
            <a:r>
              <a:rPr lang="en-US" altLang="zh-CN" sz="240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The time during the compilation/execution process when the binding of an attribute occurs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Based on the difference of the binding time, attributes is divided into </a:t>
            </a:r>
            <a:r>
              <a:rPr lang="en-US" altLang="zh-CN" sz="2000" b="1"/>
              <a:t>Static</a:t>
            </a:r>
            <a:r>
              <a:rPr lang="en-US" altLang="zh-CN" sz="2000"/>
              <a:t> attributes (be bound prior to execution) and </a:t>
            </a:r>
            <a:r>
              <a:rPr lang="en-US" altLang="zh-CN" sz="2000" b="1"/>
              <a:t>Dynamic </a:t>
            </a:r>
            <a:r>
              <a:rPr lang="en-US" altLang="zh-CN" sz="2000"/>
              <a:t>attributes (be bound during execution) 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3940" name="Object 4"/>
          <p:cNvGraphicFramePr>
            <a:graphicFrameLocks noChangeAspect="1"/>
          </p:cNvGraphicFramePr>
          <p:nvPr/>
        </p:nvGraphicFramePr>
        <p:xfrm>
          <a:off x="323850" y="954088"/>
          <a:ext cx="8569325" cy="4922837"/>
        </p:xfrm>
        <a:graphic>
          <a:graphicData uri="http://schemas.openxmlformats.org/presentationml/2006/ole">
            <p:oleObj spid="_x0000_s423940" name="文档" r:id="rId3" imgW="5509604" imgH="316490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4964" name="Object 4"/>
          <p:cNvGraphicFramePr>
            <a:graphicFrameLocks noChangeAspect="1"/>
          </p:cNvGraphicFramePr>
          <p:nvPr/>
        </p:nvGraphicFramePr>
        <p:xfrm>
          <a:off x="539750" y="1374775"/>
          <a:ext cx="8280400" cy="3567113"/>
        </p:xfrm>
        <a:graphic>
          <a:graphicData uri="http://schemas.openxmlformats.org/presentationml/2006/ole">
            <p:oleObj spid="_x0000_s424964" name="文档" r:id="rId3" imgW="5509604" imgH="2373678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5989" name="Object 5"/>
          <p:cNvGraphicFramePr>
            <a:graphicFrameLocks noChangeAspect="1"/>
          </p:cNvGraphicFramePr>
          <p:nvPr/>
        </p:nvGraphicFramePr>
        <p:xfrm>
          <a:off x="107950" y="333375"/>
          <a:ext cx="9036050" cy="5853113"/>
        </p:xfrm>
        <a:graphic>
          <a:graphicData uri="http://schemas.openxmlformats.org/presentationml/2006/ole">
            <p:oleObj spid="_x0000_s425989" name="文档" r:id="rId3" imgW="5484180" imgH="3566048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6.2.6 The Dependence of Attributes Computation on the Syntax</a:t>
            </a:r>
            <a:endParaRPr lang="zh-CN" altLang="en-US" sz="3600"/>
          </a:p>
        </p:txBody>
      </p:sp>
      <p:sp>
        <p:nvSpPr>
          <p:cNvPr id="4270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b="1"/>
              <a:t>Theorem:</a:t>
            </a:r>
            <a:r>
              <a:rPr lang="en-US" altLang="zh-CN" sz="280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Given an attribute grammar, all inherited attributes can be changed into synthesized attributes by suitable modification of the grammar, without changing the language of the grammar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800" b="1"/>
          </a:p>
          <a:p>
            <a:pPr>
              <a:lnSpc>
                <a:spcPct val="90000"/>
              </a:lnSpc>
            </a:pPr>
            <a:r>
              <a:rPr lang="en-US" altLang="zh-CN" sz="2800" b="1"/>
              <a:t>Example 6.18</a:t>
            </a:r>
            <a:r>
              <a:rPr lang="en-US" altLang="zh-CN" sz="2800"/>
              <a:t> how an inherited attribute can be truned into a synthesized attribute by modification of the grammar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Consider the grammar as follows: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	Decl </a:t>
            </a:r>
            <a:r>
              <a:rPr lang="en-US" altLang="zh-CN" sz="2400">
                <a:sym typeface="Wingdings" pitchFamily="2" charset="2"/>
              </a:rPr>
              <a:t></a:t>
            </a:r>
            <a:r>
              <a:rPr lang="en-US" altLang="zh-CN" sz="2400"/>
              <a:t> type var-list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	Type</a:t>
            </a:r>
            <a:r>
              <a:rPr lang="en-US" altLang="zh-CN" sz="2400">
                <a:sym typeface="Wingdings" pitchFamily="2" charset="2"/>
              </a:rPr>
              <a:t></a:t>
            </a:r>
            <a:r>
              <a:rPr lang="en-US" altLang="zh-CN" sz="2400"/>
              <a:t>int|float	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	Var-list</a:t>
            </a:r>
            <a:r>
              <a:rPr lang="en-US" altLang="zh-CN" sz="2400">
                <a:sym typeface="Wingdings" pitchFamily="2" charset="2"/>
              </a:rPr>
              <a:t></a:t>
            </a:r>
            <a:r>
              <a:rPr lang="en-US" altLang="zh-CN" sz="2400"/>
              <a:t>id, var-list|id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084" name="Object 4"/>
          <p:cNvGraphicFramePr>
            <a:graphicFrameLocks noChangeAspect="1"/>
          </p:cNvGraphicFramePr>
          <p:nvPr/>
        </p:nvGraphicFramePr>
        <p:xfrm>
          <a:off x="34925" y="1000125"/>
          <a:ext cx="8858250" cy="4157663"/>
        </p:xfrm>
        <a:graphic>
          <a:graphicData uri="http://schemas.openxmlformats.org/presentationml/2006/ole">
            <p:oleObj spid="_x0000_s430084" name="文档" r:id="rId3" imgW="5484180" imgH="2575259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1108" name="Object 4"/>
          <p:cNvGraphicFramePr>
            <a:graphicFrameLocks noChangeAspect="1"/>
          </p:cNvGraphicFramePr>
          <p:nvPr/>
        </p:nvGraphicFramePr>
        <p:xfrm>
          <a:off x="179388" y="693738"/>
          <a:ext cx="8785225" cy="5183187"/>
        </p:xfrm>
        <a:graphic>
          <a:graphicData uri="http://schemas.openxmlformats.org/presentationml/2006/ole">
            <p:oleObj spid="_x0000_s431108" name="文档" r:id="rId3" imgW="5365251" imgH="316490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End of Part One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THANKS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r>
              <a:rPr lang="en-US" altLang="zh-CN" sz="2800" b="1" dirty="0"/>
              <a:t>Example: </a:t>
            </a:r>
            <a:r>
              <a:rPr lang="en-US" altLang="zh-CN" sz="2800" dirty="0"/>
              <a:t>The </a:t>
            </a:r>
            <a:r>
              <a:rPr lang="en-US" altLang="zh-CN" sz="2800" dirty="0">
                <a:solidFill>
                  <a:srgbClr val="FF3300"/>
                </a:solidFill>
              </a:rPr>
              <a:t>binding time and significance</a:t>
            </a:r>
            <a:r>
              <a:rPr lang="en-US" altLang="zh-CN" sz="2800" dirty="0"/>
              <a:t> during compilation of the attributes. </a:t>
            </a:r>
          </a:p>
          <a:p>
            <a:pPr lvl="1"/>
            <a:r>
              <a:rPr lang="en-US" altLang="zh-CN" sz="2400" dirty="0"/>
              <a:t>Attribute computations are </a:t>
            </a:r>
            <a:r>
              <a:rPr lang="en-US" altLang="zh-CN" sz="2400" dirty="0">
                <a:solidFill>
                  <a:srgbClr val="FF3300"/>
                </a:solidFill>
              </a:rPr>
              <a:t>extremely varied</a:t>
            </a:r>
            <a:endParaRPr lang="en-US" altLang="zh-CN" sz="2400" dirty="0"/>
          </a:p>
          <a:p>
            <a:pPr lvl="1"/>
            <a:r>
              <a:rPr lang="en-US" altLang="zh-CN" sz="2400" dirty="0">
                <a:solidFill>
                  <a:srgbClr val="FF3300"/>
                </a:solidFill>
              </a:rPr>
              <a:t>Type checker</a:t>
            </a:r>
            <a:r>
              <a:rPr lang="en-US" altLang="zh-CN" sz="2400" dirty="0"/>
              <a:t> </a:t>
            </a:r>
          </a:p>
          <a:p>
            <a:pPr lvl="2"/>
            <a:r>
              <a:rPr lang="en-US" altLang="zh-CN" sz="2000" dirty="0"/>
              <a:t>In a language like C or Pascal, is an important part of semantic analysis; </a:t>
            </a:r>
          </a:p>
          <a:p>
            <a:pPr lvl="2"/>
            <a:r>
              <a:rPr lang="en-US" altLang="zh-CN" sz="2000" dirty="0"/>
              <a:t>While in a language like LISP , data types are dynamic, LISP compiler must generate code to compute types and perform type checking during program execution. </a:t>
            </a:r>
          </a:p>
          <a:p>
            <a:pPr lvl="1"/>
            <a:r>
              <a:rPr lang="en-US" altLang="zh-CN" sz="2400" dirty="0">
                <a:solidFill>
                  <a:srgbClr val="FF3300"/>
                </a:solidFill>
              </a:rPr>
              <a:t>The values of expressions</a:t>
            </a:r>
            <a:endParaRPr lang="en-US" altLang="zh-CN" sz="2400" dirty="0"/>
          </a:p>
          <a:p>
            <a:pPr lvl="2"/>
            <a:r>
              <a:rPr lang="en-US" altLang="zh-CN" sz="2000" dirty="0"/>
              <a:t>Usually dynamic and the be computed during execution; </a:t>
            </a:r>
          </a:p>
          <a:p>
            <a:pPr lvl="2"/>
            <a:r>
              <a:rPr lang="en-US" altLang="zh-CN" sz="2000" dirty="0"/>
              <a:t>But sometime can also be evaluated during compilation (constant folding).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1364</TotalTime>
  <Words>2638</Words>
  <Application>Microsoft PowerPoint</Application>
  <PresentationFormat>On-screen Show (4:3)</PresentationFormat>
  <Paragraphs>436</Paragraphs>
  <Slides>87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87</vt:i4>
      </vt:variant>
    </vt:vector>
  </HeadingPairs>
  <TitlesOfParts>
    <vt:vector size="90" baseType="lpstr">
      <vt:lpstr>默认设计模板</vt:lpstr>
      <vt:lpstr>文档</vt:lpstr>
      <vt:lpstr>Document</vt:lpstr>
      <vt:lpstr>COMPILER CONSTRUCTION</vt:lpstr>
      <vt:lpstr>6. Semantic Analysis </vt:lpstr>
      <vt:lpstr>Slide 3</vt:lpstr>
      <vt:lpstr>Slide 4</vt:lpstr>
      <vt:lpstr>Slide 5</vt:lpstr>
      <vt:lpstr>Contents</vt:lpstr>
      <vt:lpstr>6.1 Attributes and Attribute Grammars</vt:lpstr>
      <vt:lpstr>Slide 8</vt:lpstr>
      <vt:lpstr>Slide 9</vt:lpstr>
      <vt:lpstr>Slide 10</vt:lpstr>
      <vt:lpstr>6.1.1 Attribute Grammars 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6.1.2 Simplifications and Extensions to Attribute Grammars</vt:lpstr>
      <vt:lpstr>Slide 24</vt:lpstr>
      <vt:lpstr>Slide 25</vt:lpstr>
      <vt:lpstr>Slide 26</vt:lpstr>
      <vt:lpstr>Slide 27</vt:lpstr>
      <vt:lpstr>Slide 28</vt:lpstr>
      <vt:lpstr>6.2 Algorithms for Attribute Computation</vt:lpstr>
      <vt:lpstr>Slide 30</vt:lpstr>
      <vt:lpstr>6.2.1 Dependency graphs and evaluation order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6.2.2 Synthesized and Inherited Attributes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6.2.3 Attributes as Parameters and Returned Values.</vt:lpstr>
      <vt:lpstr>Slide 64</vt:lpstr>
      <vt:lpstr>Slide 65</vt:lpstr>
      <vt:lpstr>Slide 66</vt:lpstr>
      <vt:lpstr>Slide 67</vt:lpstr>
      <vt:lpstr>Slide 68</vt:lpstr>
      <vt:lpstr>6.2.4 The Use of External Data Structures to Store Attributes Values</vt:lpstr>
      <vt:lpstr>Slide 70</vt:lpstr>
      <vt:lpstr>Slide 71</vt:lpstr>
      <vt:lpstr>Slide 72</vt:lpstr>
      <vt:lpstr>Slide 73</vt:lpstr>
      <vt:lpstr>Slide 74</vt:lpstr>
      <vt:lpstr>Slide 75</vt:lpstr>
      <vt:lpstr>6.2.5 The Computation of Attributes during Parsing</vt:lpstr>
      <vt:lpstr>Slide 77</vt:lpstr>
      <vt:lpstr>Slide 78</vt:lpstr>
      <vt:lpstr>Slide 79</vt:lpstr>
      <vt:lpstr>Slide 80</vt:lpstr>
      <vt:lpstr>Slide 81</vt:lpstr>
      <vt:lpstr>Slide 82</vt:lpstr>
      <vt:lpstr>6.2.6 The Dependence of Attributes Computation on the Syntax</vt:lpstr>
      <vt:lpstr>Slide 84</vt:lpstr>
      <vt:lpstr>Slide 85</vt:lpstr>
      <vt:lpstr>Slide 86</vt:lpstr>
      <vt:lpstr>End of Part One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IBRAHIM ITD</dc:creator>
  <cp:lastModifiedBy>HP</cp:lastModifiedBy>
  <cp:revision>185</cp:revision>
  <dcterms:created xsi:type="dcterms:W3CDTF">1601-01-01T00:00:00Z</dcterms:created>
  <dcterms:modified xsi:type="dcterms:W3CDTF">2018-03-29T10:16:43Z</dcterms:modified>
</cp:coreProperties>
</file>