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434" r:id="rId3"/>
    <p:sldId id="435" r:id="rId4"/>
    <p:sldId id="436" r:id="rId5"/>
    <p:sldId id="437" r:id="rId6"/>
    <p:sldId id="504" r:id="rId7"/>
    <p:sldId id="438" r:id="rId8"/>
    <p:sldId id="439" r:id="rId9"/>
    <p:sldId id="440" r:id="rId10"/>
    <p:sldId id="441" r:id="rId11"/>
    <p:sldId id="442" r:id="rId12"/>
    <p:sldId id="443" r:id="rId13"/>
    <p:sldId id="503" r:id="rId14"/>
    <p:sldId id="444" r:id="rId15"/>
    <p:sldId id="445" r:id="rId16"/>
    <p:sldId id="446" r:id="rId17"/>
    <p:sldId id="447" r:id="rId18"/>
    <p:sldId id="448" r:id="rId19"/>
    <p:sldId id="450" r:id="rId20"/>
    <p:sldId id="449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60" r:id="rId31"/>
    <p:sldId id="461" r:id="rId32"/>
    <p:sldId id="462" r:id="rId33"/>
    <p:sldId id="463" r:id="rId34"/>
    <p:sldId id="464" r:id="rId35"/>
    <p:sldId id="465" r:id="rId36"/>
    <p:sldId id="466" r:id="rId37"/>
    <p:sldId id="467" r:id="rId38"/>
    <p:sldId id="468" r:id="rId39"/>
    <p:sldId id="469" r:id="rId40"/>
    <p:sldId id="470" r:id="rId41"/>
    <p:sldId id="471" r:id="rId42"/>
    <p:sldId id="472" r:id="rId43"/>
    <p:sldId id="473" r:id="rId44"/>
    <p:sldId id="474" r:id="rId45"/>
    <p:sldId id="475" r:id="rId46"/>
    <p:sldId id="476" r:id="rId47"/>
    <p:sldId id="477" r:id="rId48"/>
    <p:sldId id="478" r:id="rId49"/>
    <p:sldId id="479" r:id="rId50"/>
    <p:sldId id="480" r:id="rId51"/>
    <p:sldId id="481" r:id="rId52"/>
    <p:sldId id="482" r:id="rId53"/>
    <p:sldId id="483" r:id="rId54"/>
    <p:sldId id="484" r:id="rId55"/>
    <p:sldId id="485" r:id="rId56"/>
    <p:sldId id="486" r:id="rId57"/>
    <p:sldId id="487" r:id="rId58"/>
    <p:sldId id="488" r:id="rId59"/>
    <p:sldId id="489" r:id="rId60"/>
    <p:sldId id="490" r:id="rId61"/>
    <p:sldId id="491" r:id="rId62"/>
    <p:sldId id="492" r:id="rId63"/>
    <p:sldId id="493" r:id="rId64"/>
    <p:sldId id="494" r:id="rId65"/>
    <p:sldId id="495" r:id="rId66"/>
    <p:sldId id="496" r:id="rId67"/>
    <p:sldId id="497" r:id="rId68"/>
    <p:sldId id="498" r:id="rId69"/>
    <p:sldId id="499" r:id="rId70"/>
    <p:sldId id="500" r:id="rId71"/>
    <p:sldId id="501" r:id="rId72"/>
    <p:sldId id="502" r:id="rId73"/>
    <p:sldId id="301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363CE-F5D1-4121-A119-B7AB1B9E898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1815C-6B9C-45BF-9E04-73E37A8499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F41CF-B41D-4A44-B18F-EF2EC719636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FBA9F6-8689-444C-8228-2EEF3E618D1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3C191-17D4-42FF-BE41-3B20C3C33AA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C4D45-0A47-43A8-8922-599BFE8DD0D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57B72-6A8F-4015-9707-94222A6A0D8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F9C74-C536-44E3-8007-588647AAB82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660D0-DDBD-4A1C-AD14-4253409916F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BEDED-A752-49C0-9B36-E95DF1F615F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A9022-45A1-47AB-A874-8C7B0AEA6D4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547B6-793F-4174-8C54-93256A69DE3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7B375B-6B73-44B0-9FA4-B59A718F16B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155963"/>
          </a:xfrm>
        </p:spPr>
        <p:txBody>
          <a:bodyPr/>
          <a:lstStyle/>
          <a:p>
            <a:r>
              <a:rPr lang="en-US" altLang="zh-CN" sz="4800" b="1" dirty="0"/>
              <a:t>7. </a:t>
            </a:r>
            <a:r>
              <a:rPr lang="en-US" altLang="zh-CN" b="1" dirty="0"/>
              <a:t>Runtime Environments</a:t>
            </a:r>
            <a:r>
              <a:rPr lang="en-US" altLang="zh-CN" dirty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PART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dirty="0"/>
              <a:t>The memory area used for </a:t>
            </a:r>
            <a:r>
              <a:rPr lang="en-US" altLang="zh-CN" sz="2800" b="1" dirty="0"/>
              <a:t>dynamic data</a:t>
            </a:r>
            <a:r>
              <a:rPr lang="en-US" altLang="zh-CN" sz="2800" dirty="0"/>
              <a:t> can be organized in many different ways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/>
              <a:t>Typically, this memory can be divided into a stack area and a heap area;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 dirty="0"/>
              <a:t>A stack area</a:t>
            </a:r>
            <a:r>
              <a:rPr lang="en-US" altLang="zh-CN" sz="2000" dirty="0"/>
              <a:t> used for data whose allocation occurs in </a:t>
            </a:r>
            <a:r>
              <a:rPr lang="en-US" altLang="zh-CN" sz="2000" dirty="0" smtClean="0"/>
              <a:t>LIFO </a:t>
            </a:r>
            <a:r>
              <a:rPr lang="en-US" altLang="zh-CN" sz="2000" dirty="0"/>
              <a:t>fashion;</a:t>
            </a:r>
          </a:p>
          <a:p>
            <a:pPr lvl="2">
              <a:lnSpc>
                <a:spcPct val="80000"/>
              </a:lnSpc>
            </a:pPr>
            <a:r>
              <a:rPr lang="en-US" altLang="zh-CN" sz="2000" b="1" dirty="0"/>
              <a:t>A heap area</a:t>
            </a:r>
            <a:r>
              <a:rPr lang="en-US" altLang="zh-CN" sz="2000" dirty="0"/>
              <a:t> used for dynamic allocation occurs not in </a:t>
            </a:r>
            <a:r>
              <a:rPr lang="en-US" altLang="zh-CN" sz="2000" dirty="0" smtClean="0"/>
              <a:t>LIFO </a:t>
            </a:r>
            <a:r>
              <a:rPr lang="en-US" altLang="zh-CN" sz="2000" dirty="0"/>
              <a:t>fashion.</a:t>
            </a:r>
          </a:p>
          <a:p>
            <a:pPr lvl="2">
              <a:lnSpc>
                <a:spcPct val="80000"/>
              </a:lnSpc>
            </a:pPr>
            <a:endParaRPr lang="en-US" altLang="zh-CN" sz="2000" dirty="0"/>
          </a:p>
          <a:p>
            <a:pPr>
              <a:lnSpc>
                <a:spcPct val="80000"/>
              </a:lnSpc>
            </a:pPr>
            <a:r>
              <a:rPr lang="en-US" altLang="zh-CN" sz="2800" dirty="0"/>
              <a:t>Generally, the architecture of the target machine includes a processor stack for procedure calls and returns.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/>
              <a:t>Sometimes, a compiler will have to arrange for the </a:t>
            </a:r>
            <a:r>
              <a:rPr lang="en-US" altLang="zh-CN" sz="2400" b="1" dirty="0"/>
              <a:t>explicit allocation of the processor stack</a:t>
            </a:r>
            <a:r>
              <a:rPr lang="en-US" altLang="zh-CN" sz="2400" dirty="0"/>
              <a:t> in an appropriate place in memory.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396" name="Object 4"/>
          <p:cNvGraphicFramePr>
            <a:graphicFrameLocks noChangeAspect="1"/>
          </p:cNvGraphicFramePr>
          <p:nvPr/>
        </p:nvGraphicFramePr>
        <p:xfrm>
          <a:off x="323850" y="404813"/>
          <a:ext cx="8183563" cy="5216525"/>
        </p:xfrm>
        <a:graphic>
          <a:graphicData uri="http://schemas.openxmlformats.org/presentationml/2006/ole">
            <p:oleObj spid="_x0000_s443396" name="Document" r:id="rId3" imgW="4097876" imgH="301298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4420" name="Object 4"/>
          <p:cNvGraphicFramePr>
            <a:graphicFrameLocks noChangeAspect="1"/>
          </p:cNvGraphicFramePr>
          <p:nvPr/>
        </p:nvGraphicFramePr>
        <p:xfrm>
          <a:off x="357158" y="357166"/>
          <a:ext cx="8334375" cy="5786438"/>
        </p:xfrm>
        <a:graphic>
          <a:graphicData uri="http://schemas.openxmlformats.org/presentationml/2006/ole">
            <p:oleObj spid="_x0000_s444420" name="Document" r:id="rId3" imgW="4606692" imgH="360145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571480"/>
            <a:ext cx="3324225" cy="601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3357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dirty="0"/>
              <a:t>Some parts of an activation record have the </a:t>
            </a:r>
            <a:r>
              <a:rPr lang="en-US" altLang="zh-CN" sz="2400" b="1" dirty="0"/>
              <a:t>same size for all procedures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Space for bookkeeping information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Other parts of an activation record may </a:t>
            </a:r>
            <a:r>
              <a:rPr lang="en-US" altLang="zh-CN" sz="2400" b="1" dirty="0"/>
              <a:t>remain fixed for each individual procedure</a:t>
            </a:r>
            <a:r>
              <a:rPr lang="en-US" altLang="zh-CN" sz="24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Space for arguments and local data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dirty="0"/>
          </a:p>
          <a:p>
            <a:pPr>
              <a:lnSpc>
                <a:spcPct val="80000"/>
              </a:lnSpc>
            </a:pPr>
            <a:r>
              <a:rPr lang="en-US" altLang="zh-CN" sz="2400" dirty="0"/>
              <a:t>Some parts of activation record may be </a:t>
            </a:r>
            <a:r>
              <a:rPr lang="en-US" altLang="zh-CN" sz="2400" b="1" dirty="0"/>
              <a:t>allocated automatically</a:t>
            </a:r>
            <a:r>
              <a:rPr lang="en-US" altLang="zh-CN" sz="2400" dirty="0"/>
              <a:t> on procedure calls: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 Storing the return address</a:t>
            </a:r>
          </a:p>
          <a:p>
            <a:pPr>
              <a:lnSpc>
                <a:spcPct val="80000"/>
              </a:lnSpc>
            </a:pPr>
            <a:r>
              <a:rPr lang="en-US" altLang="zh-CN" sz="2400" dirty="0"/>
              <a:t>Other parts of activation record may need to be </a:t>
            </a:r>
            <a:r>
              <a:rPr lang="en-US" altLang="zh-CN" sz="2400" b="1" dirty="0"/>
              <a:t>allocated explicitly</a:t>
            </a:r>
            <a:r>
              <a:rPr lang="en-US" altLang="zh-CN" sz="2400" dirty="0"/>
              <a:t> by instructions generated by the compiler: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Local temporary space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400" dirty="0"/>
          </a:p>
          <a:p>
            <a:pPr>
              <a:lnSpc>
                <a:spcPct val="80000"/>
              </a:lnSpc>
            </a:pPr>
            <a:r>
              <a:rPr lang="en-US" altLang="zh-CN" sz="2400" b="1" dirty="0"/>
              <a:t>Depending on the language</a:t>
            </a:r>
            <a:r>
              <a:rPr lang="en-US" altLang="zh-CN" sz="2400" dirty="0"/>
              <a:t>, activation records may be allocated in different areas: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Fortran77 in the static area;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C and Pascal in the stack area; referred to as stack frames</a:t>
            </a:r>
          </a:p>
          <a:p>
            <a:pPr lvl="1">
              <a:lnSpc>
                <a:spcPct val="80000"/>
              </a:lnSpc>
            </a:pPr>
            <a:r>
              <a:rPr lang="en-US" altLang="zh-CN" sz="2000" dirty="0"/>
              <a:t>LISP in the heap area.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4824413"/>
          </a:xfrm>
        </p:spPr>
        <p:txBody>
          <a:bodyPr/>
          <a:lstStyle/>
          <a:p>
            <a:r>
              <a:rPr lang="en-US" altLang="zh-CN" sz="2800" b="1" dirty="0"/>
              <a:t>Processor registers are also part of the structure of the runtime environment</a:t>
            </a:r>
            <a:endParaRPr lang="en-US" altLang="zh-CN" sz="2800" dirty="0"/>
          </a:p>
          <a:p>
            <a:pPr lvl="1"/>
            <a:r>
              <a:rPr lang="en-US" altLang="zh-CN" sz="2400" dirty="0"/>
              <a:t>Registers may be used to store temporaries, local variables, or even global variables;</a:t>
            </a:r>
          </a:p>
          <a:p>
            <a:pPr lvl="1"/>
            <a:r>
              <a:rPr lang="en-US" altLang="zh-CN" sz="2400" dirty="0"/>
              <a:t>In newer RISC processor, keep entire static area and whole activation records;</a:t>
            </a:r>
          </a:p>
          <a:p>
            <a:pPr lvl="1"/>
            <a:r>
              <a:rPr lang="en-US" altLang="zh-CN" sz="2400" dirty="0"/>
              <a:t>Special-purpose registers to keep track of execution</a:t>
            </a:r>
          </a:p>
          <a:p>
            <a:pPr lvl="2"/>
            <a:r>
              <a:rPr lang="en-US" altLang="zh-CN" dirty="0"/>
              <a:t>PC 	program counter;</a:t>
            </a:r>
          </a:p>
          <a:p>
            <a:pPr lvl="2"/>
            <a:r>
              <a:rPr lang="en-US" altLang="zh-CN" dirty="0"/>
              <a:t>SP	stack pointer;</a:t>
            </a:r>
          </a:p>
          <a:p>
            <a:pPr lvl="2"/>
            <a:r>
              <a:rPr lang="en-US" altLang="zh-CN" dirty="0"/>
              <a:t>FP	frame pointer;</a:t>
            </a:r>
          </a:p>
          <a:p>
            <a:pPr lvl="2"/>
            <a:r>
              <a:rPr lang="en-US" altLang="zh-CN" dirty="0"/>
              <a:t>AP	argument pointer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 dirty="0"/>
              <a:t>The sequence of operations when calling the functions</a:t>
            </a:r>
            <a:r>
              <a:rPr lang="en-US" altLang="zh-CN" sz="2800" dirty="0"/>
              <a:t>: </a:t>
            </a:r>
            <a:r>
              <a:rPr lang="en-US" altLang="zh-CN" sz="2800" b="1" i="1" dirty="0">
                <a:solidFill>
                  <a:srgbClr val="FF3300"/>
                </a:solidFill>
              </a:rPr>
              <a:t>calling sequence</a:t>
            </a:r>
            <a:endParaRPr lang="en-US" altLang="zh-CN" sz="2800" b="1" dirty="0">
              <a:solidFill>
                <a:srgbClr val="FF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allocation of memory for the activation record;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computation and storing of the arguments;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storing and setting of necessary registers to affect the call</a:t>
            </a:r>
          </a:p>
          <a:p>
            <a:pPr>
              <a:lnSpc>
                <a:spcPct val="90000"/>
              </a:lnSpc>
            </a:pPr>
            <a:endParaRPr lang="en-US" altLang="zh-CN" sz="2800" dirty="0"/>
          </a:p>
          <a:p>
            <a:pPr>
              <a:lnSpc>
                <a:spcPct val="90000"/>
              </a:lnSpc>
            </a:pPr>
            <a:r>
              <a:rPr lang="en-US" altLang="zh-CN" sz="2800" b="1" dirty="0"/>
              <a:t>The additional operations when a procedure or function returns: </a:t>
            </a:r>
            <a:r>
              <a:rPr lang="en-US" altLang="zh-CN" sz="2800" b="1" i="1" dirty="0">
                <a:solidFill>
                  <a:srgbClr val="FF3300"/>
                </a:solidFill>
              </a:rPr>
              <a:t>return sequence (VS call</a:t>
            </a:r>
            <a:r>
              <a:rPr lang="en-US" altLang="zh-CN" sz="2800" i="1" dirty="0">
                <a:solidFill>
                  <a:srgbClr val="FF3300"/>
                </a:solidFill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placing of the return value where the caller can access it;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readjustment of registers;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The possible releasing for activation record memory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772400" cy="5114925"/>
          </a:xfrm>
        </p:spPr>
        <p:txBody>
          <a:bodyPr/>
          <a:lstStyle/>
          <a:p>
            <a:pPr>
              <a:tabLst>
                <a:tab pos="631825" algn="l"/>
              </a:tabLst>
            </a:pPr>
            <a:r>
              <a:rPr lang="en-US" altLang="zh-CN" sz="2800" b="1" dirty="0"/>
              <a:t>The important aspects of the design of the calling sequence:</a:t>
            </a:r>
          </a:p>
          <a:p>
            <a:pPr marL="1076325" lvl="1" indent="-554038">
              <a:buFontTx/>
              <a:buNone/>
              <a:tabLst>
                <a:tab pos="631825" algn="l"/>
              </a:tabLst>
            </a:pPr>
            <a:r>
              <a:rPr lang="en-US" altLang="zh-CN" dirty="0"/>
              <a:t>(1) How to </a:t>
            </a:r>
            <a:r>
              <a:rPr lang="en-US" altLang="zh-CN" b="1" dirty="0"/>
              <a:t>divide the calling sequence</a:t>
            </a:r>
            <a:r>
              <a:rPr lang="en-US" altLang="zh-CN" dirty="0"/>
              <a:t> operations between the caller and </a:t>
            </a:r>
            <a:r>
              <a:rPr lang="en-US" altLang="zh-CN" dirty="0" err="1"/>
              <a:t>callee</a:t>
            </a:r>
            <a:endParaRPr lang="en-US" altLang="zh-CN" dirty="0"/>
          </a:p>
          <a:p>
            <a:pPr marL="1417638" lvl="2" indent="-161925">
              <a:tabLst>
                <a:tab pos="631825" algn="l"/>
              </a:tabLst>
            </a:pPr>
            <a:r>
              <a:rPr lang="en-US" altLang="zh-CN" dirty="0"/>
              <a:t>At a minimum, the caller is responsible for computing the arguments and placing them in locations where they may be found by the </a:t>
            </a:r>
            <a:r>
              <a:rPr lang="en-US" altLang="zh-CN" dirty="0" err="1"/>
              <a:t>callee</a:t>
            </a:r>
            <a:endParaRPr lang="en-US" altLang="zh-CN" dirty="0"/>
          </a:p>
          <a:p>
            <a:pPr marL="1417638" lvl="2" indent="-161925">
              <a:buFontTx/>
              <a:buNone/>
              <a:tabLst>
                <a:tab pos="631825" algn="l"/>
              </a:tabLst>
            </a:pPr>
            <a:endParaRPr lang="en-US" altLang="zh-CN" dirty="0"/>
          </a:p>
          <a:p>
            <a:pPr marL="1076325" lvl="1" indent="-554038">
              <a:buFontTx/>
              <a:buNone/>
              <a:tabLst>
                <a:tab pos="631825" algn="l"/>
              </a:tabLst>
            </a:pPr>
            <a:r>
              <a:rPr lang="en-US" altLang="zh-CN" dirty="0"/>
              <a:t>(2) To what extent to </a:t>
            </a:r>
            <a:r>
              <a:rPr lang="en-US" altLang="zh-CN" b="1" dirty="0"/>
              <a:t>rely on processor support for calls</a:t>
            </a:r>
            <a:r>
              <a:rPr lang="en-US" altLang="zh-CN" dirty="0"/>
              <a:t> rather that generating explicit code for each step of the calling sequence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 dirty="0"/>
              <a:t>7.2 Fully Static Runtime Environments</a:t>
            </a:r>
            <a:endParaRPr lang="zh-CN" altLang="en-US" sz="3600" b="1" dirty="0"/>
          </a:p>
        </p:txBody>
      </p:sp>
      <p:sp>
        <p:nvSpPr>
          <p:cNvPr id="4495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2612" name="Object 4"/>
          <p:cNvGraphicFramePr>
            <a:graphicFrameLocks noChangeAspect="1"/>
          </p:cNvGraphicFramePr>
          <p:nvPr/>
        </p:nvGraphicFramePr>
        <p:xfrm>
          <a:off x="1409700" y="255588"/>
          <a:ext cx="6715125" cy="6580187"/>
        </p:xfrm>
        <a:graphic>
          <a:graphicData uri="http://schemas.openxmlformats.org/presentationml/2006/ole">
            <p:oleObj spid="_x0000_s452612" name="Document" r:id="rId3" imgW="3682618" imgH="361406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Contents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altLang="zh-CN"/>
              <a:t>Part One</a:t>
            </a:r>
          </a:p>
          <a:p>
            <a:pPr marL="609600" indent="-609600">
              <a:buFontTx/>
              <a:buNone/>
            </a:pPr>
            <a:r>
              <a:rPr lang="en-US" altLang="zh-CN" sz="2400" b="1"/>
              <a:t>7.1 Memory Organization During Program Execution</a:t>
            </a:r>
          </a:p>
          <a:p>
            <a:pPr marL="609600" indent="-609600" algn="just">
              <a:buFontTx/>
              <a:buNone/>
            </a:pPr>
            <a:r>
              <a:rPr lang="en-US" altLang="zh-CN" sz="2400" b="1"/>
              <a:t>7.2 Fully Static Runtime Environments</a:t>
            </a:r>
          </a:p>
          <a:p>
            <a:pPr marL="609600" indent="-609600" algn="just">
              <a:buFontTx/>
              <a:buNone/>
            </a:pPr>
            <a:r>
              <a:rPr lang="en-US" altLang="zh-CN" sz="2400" b="1"/>
              <a:t>7.3 Stack-Based Runtime Environments</a:t>
            </a:r>
          </a:p>
          <a:p>
            <a:pPr marL="609600" indent="-609600" algn="just">
              <a:buFontTx/>
              <a:buNone/>
            </a:pPr>
            <a:endParaRPr lang="en-US" altLang="zh-CN" sz="2400" b="1"/>
          </a:p>
          <a:p>
            <a:pPr marL="609600" indent="-609600" algn="just">
              <a:buFontTx/>
              <a:buNone/>
            </a:pPr>
            <a:r>
              <a:rPr lang="en-US" altLang="zh-CN" sz="2400"/>
              <a:t>Part Two</a:t>
            </a:r>
          </a:p>
          <a:p>
            <a:pPr marL="609600" indent="-609600" algn="just">
              <a:buFontTx/>
              <a:buNone/>
            </a:pPr>
            <a:r>
              <a:rPr lang="en-US" altLang="zh-CN" sz="2400"/>
              <a:t>7.4 Dynamic Memory</a:t>
            </a:r>
          </a:p>
          <a:p>
            <a:pPr marL="609600" indent="-609600" algn="just">
              <a:buFontTx/>
              <a:buNone/>
            </a:pPr>
            <a:r>
              <a:rPr lang="en-US" altLang="zh-CN" sz="2400"/>
              <a:t>7.5 Parameter Passing Mechanisms</a:t>
            </a:r>
          </a:p>
          <a:p>
            <a:pPr marL="609600" indent="-609600" algn="just">
              <a:buFontTx/>
              <a:buNone/>
            </a:pPr>
            <a:r>
              <a:rPr lang="en-US" altLang="zh-CN" sz="2400"/>
              <a:t>7.6 A Runtime Environment for the TINY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403850"/>
          </a:xfrm>
        </p:spPr>
        <p:txBody>
          <a:bodyPr/>
          <a:lstStyle/>
          <a:p>
            <a:r>
              <a:rPr lang="en-US" altLang="zh-CN" sz="2800" dirty="0"/>
              <a:t>All data are static, remaining fixed in memory for the duration of program execution</a:t>
            </a:r>
          </a:p>
          <a:p>
            <a:pPr>
              <a:buFontTx/>
              <a:buNone/>
            </a:pPr>
            <a:endParaRPr lang="en-US" altLang="zh-CN" sz="2800" dirty="0"/>
          </a:p>
          <a:p>
            <a:r>
              <a:rPr lang="en-US" altLang="zh-CN" sz="2800" dirty="0"/>
              <a:t>For a language, such as FORTRAN77, no pointer or dynamic allocation, no recursive procedure calling</a:t>
            </a:r>
          </a:p>
          <a:p>
            <a:pPr lvl="1"/>
            <a:r>
              <a:rPr lang="en-US" altLang="zh-CN" sz="2400" dirty="0"/>
              <a:t>The global variables and all variables are allocated statically.</a:t>
            </a:r>
          </a:p>
          <a:p>
            <a:pPr lvl="1"/>
            <a:r>
              <a:rPr lang="en-US" altLang="zh-CN" sz="2400" dirty="0"/>
              <a:t>Each procedure has only a single activation record.</a:t>
            </a:r>
          </a:p>
          <a:p>
            <a:pPr lvl="1"/>
            <a:r>
              <a:rPr lang="en-US" altLang="zh-CN" sz="2400" dirty="0"/>
              <a:t>All variable, whether local or global, can be accessed directly via fixed address.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en-US" altLang="zh-CN" sz="2800" dirty="0"/>
              <a:t>Relative little overhead in terms of bookkeeping information to retain in each activation record;</a:t>
            </a:r>
          </a:p>
          <a:p>
            <a:r>
              <a:rPr lang="en-US" altLang="zh-CN" sz="2800" dirty="0"/>
              <a:t>And no extra information about the environment needs to be kept in an activation record;</a:t>
            </a:r>
            <a:endParaRPr lang="zh-CN" altLang="en-US" sz="2800" dirty="0"/>
          </a:p>
          <a:p>
            <a:endParaRPr lang="en-US" altLang="zh-CN" sz="2800" dirty="0"/>
          </a:p>
          <a:p>
            <a:r>
              <a:rPr lang="en-US" altLang="zh-CN" sz="2800" dirty="0"/>
              <a:t>The calling sequence is simple.</a:t>
            </a:r>
          </a:p>
          <a:p>
            <a:pPr lvl="1"/>
            <a:r>
              <a:rPr lang="en-US" altLang="zh-CN" sz="2400" dirty="0"/>
              <a:t>Each argument is computed and stored into its appropriate parameter location;</a:t>
            </a:r>
          </a:p>
          <a:p>
            <a:pPr lvl="1"/>
            <a:r>
              <a:rPr lang="en-US" altLang="zh-CN" sz="2400" dirty="0"/>
              <a:t>The return address is saved, and jump to the beginning of the code of the </a:t>
            </a:r>
            <a:r>
              <a:rPr lang="en-US" altLang="zh-CN" sz="2400" dirty="0" err="1"/>
              <a:t>callee</a:t>
            </a:r>
            <a:r>
              <a:rPr lang="en-US" altLang="zh-CN" sz="2400" dirty="0"/>
              <a:t>;</a:t>
            </a:r>
          </a:p>
          <a:p>
            <a:pPr lvl="1"/>
            <a:r>
              <a:rPr lang="en-US" altLang="zh-CN" sz="2400" dirty="0"/>
              <a:t>On return, a simple jump is made to the return address.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75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Example: A FORTRAN77 sample program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PROGRAM TEST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COMMON	MAXSIZE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INTEGER	MAXSIZE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REAL	TABLE(10),TEMP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MAXSIZE = 10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READ *, TABLE(1),TABLE(2),TABLE(3)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CALL QUADMEAN(TABLE,3,TEMP)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PRINT *, TEMP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END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dirty="0"/>
              <a:t>				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7535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SUBROUTINE 	QUADMEAN(A, SIZE,QMEAN)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COMMON 	MAXSIZE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INTEGER	MAXSIZE,SIZE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REAL A(SIZE),QMEAN,TEMP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INTEGER K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TEMP=0.0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IF ((SIZE .GT. MAXSIZE) .OR. (SIZE .LT. 1) GOTO 99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DO 10 K=1,SIZE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TEMP=TEMP+A(K)*A(K)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dirty="0"/>
              <a:t>10  CONTINUE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400" dirty="0"/>
              <a:t>99  QMEAN = SQRT(TEMP/SIZE)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RETURN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zh-CN" sz="2400" dirty="0"/>
              <a:t>END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6708" name="Object 4"/>
          <p:cNvGraphicFramePr>
            <a:graphicFrameLocks noChangeAspect="1"/>
          </p:cNvGraphicFramePr>
          <p:nvPr/>
        </p:nvGraphicFramePr>
        <p:xfrm>
          <a:off x="1228725" y="255588"/>
          <a:ext cx="7015163" cy="6100762"/>
        </p:xfrm>
        <a:graphic>
          <a:graphicData uri="http://schemas.openxmlformats.org/presentationml/2006/ole">
            <p:oleObj spid="_x0000_s456708" name="Document" r:id="rId3" imgW="4408059" imgH="4042533" progId="Word.Document.8">
              <p:embed/>
            </p:oleObj>
          </a:graphicData>
        </a:graphic>
      </p:graphicFrame>
      <p:sp>
        <p:nvSpPr>
          <p:cNvPr id="456709" name="Line 5"/>
          <p:cNvSpPr>
            <a:spLocks noChangeShapeType="1"/>
          </p:cNvSpPr>
          <p:nvPr/>
        </p:nvSpPr>
        <p:spPr bwMode="auto">
          <a:xfrm>
            <a:off x="7524750" y="37893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0" name="Line 6"/>
          <p:cNvSpPr>
            <a:spLocks noChangeShapeType="1"/>
          </p:cNvSpPr>
          <p:nvPr/>
        </p:nvSpPr>
        <p:spPr bwMode="auto">
          <a:xfrm flipV="1">
            <a:off x="7956550" y="30686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1" name="Line 7"/>
          <p:cNvSpPr>
            <a:spLocks noChangeShapeType="1"/>
          </p:cNvSpPr>
          <p:nvPr/>
        </p:nvSpPr>
        <p:spPr bwMode="auto">
          <a:xfrm flipH="1">
            <a:off x="7524750" y="30686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2" name="Line 8"/>
          <p:cNvSpPr>
            <a:spLocks noChangeShapeType="1"/>
          </p:cNvSpPr>
          <p:nvPr/>
        </p:nvSpPr>
        <p:spPr bwMode="auto">
          <a:xfrm>
            <a:off x="7451725" y="40767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3" name="Line 9"/>
          <p:cNvSpPr>
            <a:spLocks noChangeShapeType="1"/>
          </p:cNvSpPr>
          <p:nvPr/>
        </p:nvSpPr>
        <p:spPr bwMode="auto">
          <a:xfrm flipV="1">
            <a:off x="8172450" y="27082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4" name="Line 10"/>
          <p:cNvSpPr>
            <a:spLocks noChangeShapeType="1"/>
          </p:cNvSpPr>
          <p:nvPr/>
        </p:nvSpPr>
        <p:spPr bwMode="auto">
          <a:xfrm flipH="1">
            <a:off x="7524750" y="27082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5" name="Line 11"/>
          <p:cNvSpPr>
            <a:spLocks noChangeShapeType="1"/>
          </p:cNvSpPr>
          <p:nvPr/>
        </p:nvSpPr>
        <p:spPr bwMode="auto">
          <a:xfrm>
            <a:off x="7451725" y="33575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6" name="Line 12"/>
          <p:cNvSpPr>
            <a:spLocks noChangeShapeType="1"/>
          </p:cNvSpPr>
          <p:nvPr/>
        </p:nvSpPr>
        <p:spPr bwMode="auto">
          <a:xfrm flipV="1">
            <a:off x="8459788" y="1341438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6717" name="Line 13"/>
          <p:cNvSpPr>
            <a:spLocks noChangeShapeType="1"/>
          </p:cNvSpPr>
          <p:nvPr/>
        </p:nvSpPr>
        <p:spPr bwMode="auto">
          <a:xfrm flipH="1">
            <a:off x="7451725" y="13414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7.3 Stack-Based Runtime Environments</a:t>
            </a:r>
            <a:endParaRPr lang="zh-CN" altLang="en-US" sz="3600" b="1"/>
          </a:p>
        </p:txBody>
      </p:sp>
      <p:sp>
        <p:nvSpPr>
          <p:cNvPr id="4577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For a language, </a:t>
            </a:r>
            <a:r>
              <a:rPr lang="en-US" altLang="zh-CN" sz="2800" b="1"/>
              <a:t>in which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Recursive calls are allowed;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Local variables are newly allocated at each call;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Activation records cannot be allocated statically</a:t>
            </a:r>
          </a:p>
          <a:p>
            <a:pPr lvl="1">
              <a:lnSpc>
                <a:spcPct val="80000"/>
              </a:lnSpc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Activation records must be </a:t>
            </a:r>
            <a:r>
              <a:rPr lang="en-US" altLang="zh-CN" sz="2800" b="1"/>
              <a:t>allocated in a stack-based fashion</a:t>
            </a:r>
            <a:endParaRPr lang="en-US" altLang="zh-CN" sz="2800"/>
          </a:p>
          <a:p>
            <a:pPr lvl="1">
              <a:lnSpc>
                <a:spcPct val="80000"/>
              </a:lnSpc>
            </a:pPr>
            <a:r>
              <a:rPr lang="en-US" altLang="zh-CN" sz="2400"/>
              <a:t>The stack of activation records grows and shrinks with the chain of calls in the executing program.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Each procedure may have several </a:t>
            </a:r>
            <a:r>
              <a:rPr lang="en-US" altLang="zh-CN" sz="2400" b="1"/>
              <a:t>different activation records on the call stack at one time</a:t>
            </a:r>
            <a:r>
              <a:rPr lang="en-US" altLang="zh-CN" sz="2400"/>
              <a:t>, each representing a distinct call.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More complex strategy for bookkeeping and variable access,</a:t>
            </a:r>
            <a:r>
              <a:rPr lang="en-US" altLang="zh-CN" sz="2400"/>
              <a:t> which depends heavily on the properties of the language being compiled.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/>
              <a:t>7.3.1 Stack-Based Environments Without Local Procedures</a:t>
            </a:r>
            <a:endParaRPr lang="zh-CN" altLang="en-US" sz="4000" b="1"/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r>
              <a:rPr lang="en-US" altLang="zh-CN" sz="2800"/>
              <a:t>In a language where all properties are global (such as C language), the stack-based environment requires two things:</a:t>
            </a:r>
          </a:p>
          <a:p>
            <a:pPr marL="963613" lvl="1" indent="-506413">
              <a:buFontTx/>
              <a:buNone/>
            </a:pPr>
            <a:r>
              <a:rPr lang="en-US" altLang="zh-CN"/>
              <a:t>(1) </a:t>
            </a:r>
            <a:r>
              <a:rPr lang="en-US" altLang="zh-CN" b="1"/>
              <a:t>Frame pointer or fp</a:t>
            </a:r>
            <a:r>
              <a:rPr lang="en-US" altLang="zh-CN"/>
              <a:t>, a pointer to the current activation record to allow access to local variable; </a:t>
            </a:r>
            <a:r>
              <a:rPr lang="en-US" altLang="zh-CN" b="1"/>
              <a:t>Control link or dynamic link</a:t>
            </a:r>
            <a:r>
              <a:rPr lang="en-US" altLang="zh-CN"/>
              <a:t>, a point to a record of the immediately preceding activation</a:t>
            </a:r>
          </a:p>
          <a:p>
            <a:pPr marL="963613" lvl="1" indent="-506413">
              <a:buFontTx/>
              <a:buNone/>
            </a:pPr>
            <a:r>
              <a:rPr lang="en-US" altLang="zh-CN"/>
              <a:t>(2) </a:t>
            </a:r>
            <a:r>
              <a:rPr lang="en-US" altLang="zh-CN" b="1"/>
              <a:t>Stack pointer or sp</a:t>
            </a:r>
            <a:r>
              <a:rPr lang="en-US" altLang="zh-CN"/>
              <a:t>, a point to the last location allocated on the call stack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759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 b="1"/>
              <a:t>Example:</a:t>
            </a:r>
            <a:r>
              <a:rPr lang="en-US" altLang="zh-CN" sz="2400"/>
              <a:t> The simple recursive implementation of Euclid</a:t>
            </a:r>
            <a:r>
              <a:rPr lang="en-US" altLang="zh-CN" sz="2400">
                <a:latin typeface="Arial"/>
              </a:rPr>
              <a:t>’</a:t>
            </a:r>
            <a:r>
              <a:rPr lang="en-US" altLang="zh-CN" sz="2400"/>
              <a:t>s algorithm to compute the greatest common divisor of two non-negative integer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/>
              <a:t>	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    # include &lt;stdio.h&gt;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int x,y;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int gcd(int u,int v)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{ if (v==0) return u;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	else return gcd(v,u%v);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main()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{scanf(</a:t>
            </a:r>
            <a:r>
              <a:rPr lang="en-US" altLang="zh-CN" sz="2200">
                <a:latin typeface="Arial"/>
              </a:rPr>
              <a:t>“</a:t>
            </a:r>
            <a:r>
              <a:rPr lang="en-US" altLang="zh-CN" sz="2200"/>
              <a:t>%d%d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,&amp;x,&amp;y);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printf(</a:t>
            </a:r>
            <a:r>
              <a:rPr lang="en-US" altLang="zh-CN" sz="2200">
                <a:latin typeface="Arial"/>
              </a:rPr>
              <a:t>“</a:t>
            </a:r>
            <a:r>
              <a:rPr lang="en-US" altLang="zh-CN" sz="2200"/>
              <a:t>%d\n</a:t>
            </a:r>
            <a:r>
              <a:rPr lang="en-US" altLang="zh-CN" sz="2200">
                <a:latin typeface="Arial"/>
              </a:rPr>
              <a:t>”</a:t>
            </a:r>
            <a:r>
              <a:rPr lang="en-US" altLang="zh-CN" sz="2200"/>
              <a:t>,gcd(x,y));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200"/>
              <a:t>	return 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1800"/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Suppose the user inputs the values 15 and 10 to this program.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The precious chapters studied the phases of a compiler that </a:t>
            </a:r>
            <a:r>
              <a:rPr lang="en-US" altLang="zh-CN" sz="2800" b="1"/>
              <a:t>perform static analysis</a:t>
            </a:r>
            <a:r>
              <a:rPr lang="en-US" altLang="zh-CN" sz="2800"/>
              <a:t> of the source language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Scanning, parsing, and static semantic analysis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Depends only on the </a:t>
            </a:r>
            <a:r>
              <a:rPr lang="en-US" altLang="zh-CN" sz="2400" b="1"/>
              <a:t>properties of the source language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>
              <a:lnSpc>
                <a:spcPct val="80000"/>
              </a:lnSpc>
            </a:pPr>
            <a:r>
              <a:rPr lang="en-US" altLang="zh-CN" sz="2800"/>
              <a:t>This chapter and the next turn to the task of studying how a compiler generates executable code</a:t>
            </a:r>
          </a:p>
          <a:p>
            <a:pPr lvl="1">
              <a:lnSpc>
                <a:spcPct val="80000"/>
              </a:lnSpc>
            </a:pPr>
            <a:r>
              <a:rPr lang="en-US" altLang="zh-CN" sz="2400" b="1"/>
              <a:t>Additional analysis</a:t>
            </a:r>
            <a:r>
              <a:rPr lang="en-US" altLang="zh-CN" sz="2400"/>
              <a:t>, such as that performed by an optimizer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Some of this can be machine independent, but much of the task of code generation is </a:t>
            </a:r>
            <a:r>
              <a:rPr lang="en-US" altLang="zh-CN" sz="2400" b="1"/>
              <a:t>dependent on the details of the target machine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6023" name="Object 103"/>
          <p:cNvGraphicFramePr>
            <a:graphicFrameLocks noChangeAspect="1"/>
          </p:cNvGraphicFramePr>
          <p:nvPr/>
        </p:nvGraphicFramePr>
        <p:xfrm>
          <a:off x="390525" y="255588"/>
          <a:ext cx="7659688" cy="6280150"/>
        </p:xfrm>
        <a:graphic>
          <a:graphicData uri="http://schemas.openxmlformats.org/presentationml/2006/ole">
            <p:oleObj spid="_x0000_s466023" name="文档" r:id="rId3" imgW="5116700" imgH="4205093" progId="Word.Document.8">
              <p:embed/>
            </p:oleObj>
          </a:graphicData>
        </a:graphic>
      </p:graphicFrame>
      <p:sp>
        <p:nvSpPr>
          <p:cNvPr id="466024" name="Line 104"/>
          <p:cNvSpPr>
            <a:spLocks noChangeShapeType="1"/>
          </p:cNvSpPr>
          <p:nvPr/>
        </p:nvSpPr>
        <p:spPr bwMode="auto">
          <a:xfrm>
            <a:off x="971550" y="50847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25" name="Line 105"/>
          <p:cNvSpPr>
            <a:spLocks noChangeShapeType="1"/>
          </p:cNvSpPr>
          <p:nvPr/>
        </p:nvSpPr>
        <p:spPr bwMode="auto">
          <a:xfrm>
            <a:off x="971550" y="47974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26" name="Line 106"/>
          <p:cNvSpPr>
            <a:spLocks noChangeShapeType="1"/>
          </p:cNvSpPr>
          <p:nvPr/>
        </p:nvSpPr>
        <p:spPr bwMode="auto">
          <a:xfrm flipH="1">
            <a:off x="1331913" y="46529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27" name="Line 107"/>
          <p:cNvSpPr>
            <a:spLocks noChangeShapeType="1"/>
          </p:cNvSpPr>
          <p:nvPr/>
        </p:nvSpPr>
        <p:spPr bwMode="auto">
          <a:xfrm flipV="1">
            <a:off x="1331913" y="37893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28" name="Line 108"/>
          <p:cNvSpPr>
            <a:spLocks noChangeShapeType="1"/>
          </p:cNvSpPr>
          <p:nvPr/>
        </p:nvSpPr>
        <p:spPr bwMode="auto">
          <a:xfrm>
            <a:off x="1331913" y="37893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29" name="Line 109"/>
          <p:cNvSpPr>
            <a:spLocks noChangeShapeType="1"/>
          </p:cNvSpPr>
          <p:nvPr/>
        </p:nvSpPr>
        <p:spPr bwMode="auto">
          <a:xfrm flipH="1">
            <a:off x="1258888" y="34290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30" name="Line 110"/>
          <p:cNvSpPr>
            <a:spLocks noChangeShapeType="1"/>
          </p:cNvSpPr>
          <p:nvPr/>
        </p:nvSpPr>
        <p:spPr bwMode="auto">
          <a:xfrm flipV="1">
            <a:off x="1258888" y="25654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31" name="Line 111"/>
          <p:cNvSpPr>
            <a:spLocks noChangeShapeType="1"/>
          </p:cNvSpPr>
          <p:nvPr/>
        </p:nvSpPr>
        <p:spPr bwMode="auto">
          <a:xfrm>
            <a:off x="1258888" y="2565400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32" name="Line 112"/>
          <p:cNvSpPr>
            <a:spLocks noChangeShapeType="1"/>
          </p:cNvSpPr>
          <p:nvPr/>
        </p:nvSpPr>
        <p:spPr bwMode="auto">
          <a:xfrm flipH="1">
            <a:off x="1331913" y="22050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33" name="Line 113"/>
          <p:cNvSpPr>
            <a:spLocks noChangeShapeType="1"/>
          </p:cNvSpPr>
          <p:nvPr/>
        </p:nvSpPr>
        <p:spPr bwMode="auto">
          <a:xfrm flipV="1">
            <a:off x="1331913" y="13414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6034" name="Line 114"/>
          <p:cNvSpPr>
            <a:spLocks noChangeShapeType="1"/>
          </p:cNvSpPr>
          <p:nvPr/>
        </p:nvSpPr>
        <p:spPr bwMode="auto">
          <a:xfrm>
            <a:off x="1331913" y="13414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04813"/>
            <a:ext cx="7342188" cy="61198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Example:             Int x=2;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Void g(int);/*prototype*/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Void f(int n)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{static int x=1;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g(n);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x--;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void g(int m)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{int y=m-1;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if (y&gt;0)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{ f(y);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 x--;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 g(y);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main( 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{g(x);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 return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/>
              <a:t>			}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8996" name="Object 4"/>
          <p:cNvGraphicFramePr>
            <a:graphicFrameLocks noChangeAspect="1"/>
          </p:cNvGraphicFramePr>
          <p:nvPr/>
        </p:nvGraphicFramePr>
        <p:xfrm>
          <a:off x="255588" y="255588"/>
          <a:ext cx="7764462" cy="6294437"/>
        </p:xfrm>
        <a:graphic>
          <a:graphicData uri="http://schemas.openxmlformats.org/presentationml/2006/ole">
            <p:oleObj spid="_x0000_s468996" name="文档" r:id="rId3" imgW="4928111" imgH="4006719" progId="Word.Document.8">
              <p:embed/>
            </p:oleObj>
          </a:graphicData>
        </a:graphic>
      </p:graphicFrame>
      <p:sp>
        <p:nvSpPr>
          <p:cNvPr id="468997" name="Line 5"/>
          <p:cNvSpPr>
            <a:spLocks noChangeShapeType="1"/>
          </p:cNvSpPr>
          <p:nvPr/>
        </p:nvSpPr>
        <p:spPr bwMode="auto">
          <a:xfrm>
            <a:off x="900113" y="5734050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8999" name="Line 7"/>
          <p:cNvSpPr>
            <a:spLocks noChangeShapeType="1"/>
          </p:cNvSpPr>
          <p:nvPr/>
        </p:nvSpPr>
        <p:spPr bwMode="auto">
          <a:xfrm>
            <a:off x="900113" y="5445125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0" name="Line 8"/>
          <p:cNvSpPr>
            <a:spLocks noChangeShapeType="1"/>
          </p:cNvSpPr>
          <p:nvPr/>
        </p:nvSpPr>
        <p:spPr bwMode="auto">
          <a:xfrm flipH="1">
            <a:off x="1763713" y="51577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1" name="Line 9"/>
          <p:cNvSpPr>
            <a:spLocks noChangeShapeType="1"/>
          </p:cNvSpPr>
          <p:nvPr/>
        </p:nvSpPr>
        <p:spPr bwMode="auto">
          <a:xfrm flipV="1">
            <a:off x="1763713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2" name="Line 10"/>
          <p:cNvSpPr>
            <a:spLocks noChangeShapeType="1"/>
          </p:cNvSpPr>
          <p:nvPr/>
        </p:nvSpPr>
        <p:spPr bwMode="auto">
          <a:xfrm>
            <a:off x="1763713" y="45815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3" name="Line 11"/>
          <p:cNvSpPr>
            <a:spLocks noChangeShapeType="1"/>
          </p:cNvSpPr>
          <p:nvPr/>
        </p:nvSpPr>
        <p:spPr bwMode="auto">
          <a:xfrm flipH="1">
            <a:off x="1763713" y="42211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4" name="Line 12"/>
          <p:cNvSpPr>
            <a:spLocks noChangeShapeType="1"/>
          </p:cNvSpPr>
          <p:nvPr/>
        </p:nvSpPr>
        <p:spPr bwMode="auto">
          <a:xfrm flipV="1">
            <a:off x="1763713" y="32845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5" name="Line 13"/>
          <p:cNvSpPr>
            <a:spLocks noChangeShapeType="1"/>
          </p:cNvSpPr>
          <p:nvPr/>
        </p:nvSpPr>
        <p:spPr bwMode="auto">
          <a:xfrm>
            <a:off x="1763713" y="32845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6" name="Line 14"/>
          <p:cNvSpPr>
            <a:spLocks noChangeShapeType="1"/>
          </p:cNvSpPr>
          <p:nvPr/>
        </p:nvSpPr>
        <p:spPr bwMode="auto">
          <a:xfrm flipH="1">
            <a:off x="1692275" y="2924175"/>
            <a:ext cx="1150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7" name="Line 15"/>
          <p:cNvSpPr>
            <a:spLocks noChangeShapeType="1"/>
          </p:cNvSpPr>
          <p:nvPr/>
        </p:nvSpPr>
        <p:spPr bwMode="auto">
          <a:xfrm flipV="1">
            <a:off x="1692275" y="22764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9008" name="Line 16"/>
          <p:cNvSpPr>
            <a:spLocks noChangeShapeType="1"/>
          </p:cNvSpPr>
          <p:nvPr/>
        </p:nvSpPr>
        <p:spPr bwMode="auto">
          <a:xfrm>
            <a:off x="1692275" y="22764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020" name="Object 4"/>
          <p:cNvGraphicFramePr>
            <a:graphicFrameLocks noChangeAspect="1"/>
          </p:cNvGraphicFramePr>
          <p:nvPr/>
        </p:nvGraphicFramePr>
        <p:xfrm>
          <a:off x="255588" y="255588"/>
          <a:ext cx="8483600" cy="5514975"/>
        </p:xfrm>
        <a:graphic>
          <a:graphicData uri="http://schemas.openxmlformats.org/presentationml/2006/ole">
            <p:oleObj spid="_x0000_s470020" name="文档" r:id="rId3" imgW="5227699" imgH="3405837" progId="Word.Document.8">
              <p:embed/>
            </p:oleObj>
          </a:graphicData>
        </a:graphic>
      </p:graphicFrame>
      <p:sp>
        <p:nvSpPr>
          <p:cNvPr id="470021" name="Line 5"/>
          <p:cNvSpPr>
            <a:spLocks noChangeShapeType="1"/>
          </p:cNvSpPr>
          <p:nvPr/>
        </p:nvSpPr>
        <p:spPr bwMode="auto">
          <a:xfrm>
            <a:off x="900113" y="48688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2" name="Line 6"/>
          <p:cNvSpPr>
            <a:spLocks noChangeShapeType="1"/>
          </p:cNvSpPr>
          <p:nvPr/>
        </p:nvSpPr>
        <p:spPr bwMode="auto">
          <a:xfrm>
            <a:off x="900113" y="45085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3" name="Line 7"/>
          <p:cNvSpPr>
            <a:spLocks noChangeShapeType="1"/>
          </p:cNvSpPr>
          <p:nvPr/>
        </p:nvSpPr>
        <p:spPr bwMode="auto">
          <a:xfrm flipH="1">
            <a:off x="1403350" y="42926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4" name="Line 8"/>
          <p:cNvSpPr>
            <a:spLocks noChangeShapeType="1"/>
          </p:cNvSpPr>
          <p:nvPr/>
        </p:nvSpPr>
        <p:spPr bwMode="auto">
          <a:xfrm flipV="1">
            <a:off x="1403350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5" name="Line 9"/>
          <p:cNvSpPr>
            <a:spLocks noChangeShapeType="1"/>
          </p:cNvSpPr>
          <p:nvPr/>
        </p:nvSpPr>
        <p:spPr bwMode="auto">
          <a:xfrm>
            <a:off x="1403350" y="3357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6" name="Line 10"/>
          <p:cNvSpPr>
            <a:spLocks noChangeShapeType="1"/>
          </p:cNvSpPr>
          <p:nvPr/>
        </p:nvSpPr>
        <p:spPr bwMode="auto">
          <a:xfrm flipH="1">
            <a:off x="1403350" y="29972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7" name="Line 11"/>
          <p:cNvSpPr>
            <a:spLocks noChangeShapeType="1"/>
          </p:cNvSpPr>
          <p:nvPr/>
        </p:nvSpPr>
        <p:spPr bwMode="auto">
          <a:xfrm flipV="1">
            <a:off x="140335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0028" name="Line 12"/>
          <p:cNvSpPr>
            <a:spLocks noChangeShapeType="1"/>
          </p:cNvSpPr>
          <p:nvPr/>
        </p:nvSpPr>
        <p:spPr bwMode="auto">
          <a:xfrm>
            <a:off x="1403350" y="22764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44" name="Object 4"/>
          <p:cNvGraphicFramePr>
            <a:graphicFrameLocks noChangeAspect="1"/>
          </p:cNvGraphicFramePr>
          <p:nvPr/>
        </p:nvGraphicFramePr>
        <p:xfrm>
          <a:off x="0" y="646113"/>
          <a:ext cx="8655050" cy="5786437"/>
        </p:xfrm>
        <a:graphic>
          <a:graphicData uri="http://schemas.openxmlformats.org/presentationml/2006/ole">
            <p:oleObj spid="_x0000_s471044" name="Document" r:id="rId3" imgW="4752787" imgH="3185955" progId="Word.Document.8">
              <p:embed/>
            </p:oleObj>
          </a:graphicData>
        </a:graphic>
      </p:graphicFrame>
      <p:sp>
        <p:nvSpPr>
          <p:cNvPr id="471045" name="Line 5"/>
          <p:cNvSpPr>
            <a:spLocks noChangeShapeType="1"/>
          </p:cNvSpPr>
          <p:nvPr/>
        </p:nvSpPr>
        <p:spPr bwMode="auto">
          <a:xfrm>
            <a:off x="3132138" y="24209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46" name="Line 6"/>
          <p:cNvSpPr>
            <a:spLocks noChangeShapeType="1"/>
          </p:cNvSpPr>
          <p:nvPr/>
        </p:nvSpPr>
        <p:spPr bwMode="auto">
          <a:xfrm>
            <a:off x="3132138" y="31416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47" name="Line 7"/>
          <p:cNvSpPr>
            <a:spLocks noChangeShapeType="1"/>
          </p:cNvSpPr>
          <p:nvPr/>
        </p:nvSpPr>
        <p:spPr bwMode="auto">
          <a:xfrm>
            <a:off x="3132138" y="38608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48" name="Line 8"/>
          <p:cNvSpPr>
            <a:spLocks noChangeShapeType="1"/>
          </p:cNvSpPr>
          <p:nvPr/>
        </p:nvSpPr>
        <p:spPr bwMode="auto">
          <a:xfrm>
            <a:off x="6732588" y="24209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49" name="Line 9"/>
          <p:cNvSpPr>
            <a:spLocks noChangeShapeType="1"/>
          </p:cNvSpPr>
          <p:nvPr/>
        </p:nvSpPr>
        <p:spPr bwMode="auto">
          <a:xfrm flipH="1">
            <a:off x="6443663" y="3141663"/>
            <a:ext cx="2889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50" name="Line 10"/>
          <p:cNvSpPr>
            <a:spLocks noChangeShapeType="1"/>
          </p:cNvSpPr>
          <p:nvPr/>
        </p:nvSpPr>
        <p:spPr bwMode="auto">
          <a:xfrm>
            <a:off x="6804025" y="3141663"/>
            <a:ext cx="2889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51" name="Line 11"/>
          <p:cNvSpPr>
            <a:spLocks noChangeShapeType="1"/>
          </p:cNvSpPr>
          <p:nvPr/>
        </p:nvSpPr>
        <p:spPr bwMode="auto">
          <a:xfrm>
            <a:off x="6300788" y="38608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3527425"/>
          </a:xfrm>
        </p:spPr>
        <p:txBody>
          <a:bodyPr/>
          <a:lstStyle/>
          <a:p>
            <a:r>
              <a:rPr lang="en-US" altLang="zh-CN"/>
              <a:t>Access to Names:</a:t>
            </a:r>
          </a:p>
          <a:p>
            <a:pPr lvl="1"/>
            <a:r>
              <a:rPr lang="en-US" altLang="zh-CN"/>
              <a:t>Parameters and local variable can </a:t>
            </a:r>
            <a:r>
              <a:rPr lang="en-US" altLang="zh-CN" b="1"/>
              <a:t>no longer be accessed by fixed addresses</a:t>
            </a:r>
            <a:r>
              <a:rPr lang="en-US" altLang="zh-CN"/>
              <a:t>, instead they must be found by offset from the current frame pointer.</a:t>
            </a:r>
          </a:p>
          <a:p>
            <a:pPr lvl="1"/>
            <a:r>
              <a:rPr lang="en-US" altLang="zh-CN"/>
              <a:t>In most language, the offset can be statically computable by the compiler.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092" name="Object 4"/>
          <p:cNvGraphicFramePr>
            <a:graphicFrameLocks noChangeAspect="1"/>
          </p:cNvGraphicFramePr>
          <p:nvPr/>
        </p:nvGraphicFramePr>
        <p:xfrm>
          <a:off x="323850" y="260350"/>
          <a:ext cx="8351838" cy="6205538"/>
        </p:xfrm>
        <a:graphic>
          <a:graphicData uri="http://schemas.openxmlformats.org/presentationml/2006/ole">
            <p:oleObj spid="_x0000_s473092" name="文档" r:id="rId3" imgW="4841180" imgH="3597731" progId="Word.Document.8">
              <p:embed/>
            </p:oleObj>
          </a:graphicData>
        </a:graphic>
      </p:graphicFrame>
      <p:sp>
        <p:nvSpPr>
          <p:cNvPr id="473093" name="Line 5"/>
          <p:cNvSpPr>
            <a:spLocks noChangeShapeType="1"/>
          </p:cNvSpPr>
          <p:nvPr/>
        </p:nvSpPr>
        <p:spPr bwMode="auto">
          <a:xfrm>
            <a:off x="6011863" y="12684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4" name="Line 6"/>
          <p:cNvSpPr>
            <a:spLocks noChangeShapeType="1"/>
          </p:cNvSpPr>
          <p:nvPr/>
        </p:nvSpPr>
        <p:spPr bwMode="auto">
          <a:xfrm>
            <a:off x="5940425" y="227647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5" name="Line 7"/>
          <p:cNvSpPr>
            <a:spLocks noChangeShapeType="1"/>
          </p:cNvSpPr>
          <p:nvPr/>
        </p:nvSpPr>
        <p:spPr bwMode="auto">
          <a:xfrm>
            <a:off x="5940425" y="29972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6" name="Line 8"/>
          <p:cNvSpPr>
            <a:spLocks noChangeShapeType="1"/>
          </p:cNvSpPr>
          <p:nvPr/>
        </p:nvSpPr>
        <p:spPr bwMode="auto">
          <a:xfrm flipV="1">
            <a:off x="6227763" y="14128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7" name="Line 9"/>
          <p:cNvSpPr>
            <a:spLocks noChangeShapeType="1"/>
          </p:cNvSpPr>
          <p:nvPr/>
        </p:nvSpPr>
        <p:spPr bwMode="auto">
          <a:xfrm>
            <a:off x="6227763" y="23495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3098" name="Line 10"/>
          <p:cNvSpPr>
            <a:spLocks noChangeShapeType="1"/>
          </p:cNvSpPr>
          <p:nvPr/>
        </p:nvSpPr>
        <p:spPr bwMode="auto">
          <a:xfrm>
            <a:off x="1908175" y="23495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4116" name="Object 4"/>
          <p:cNvGraphicFramePr>
            <a:graphicFrameLocks noChangeAspect="1"/>
          </p:cNvGraphicFramePr>
          <p:nvPr/>
        </p:nvGraphicFramePr>
        <p:xfrm>
          <a:off x="323850" y="333375"/>
          <a:ext cx="7974013" cy="6265863"/>
        </p:xfrm>
        <a:graphic>
          <a:graphicData uri="http://schemas.openxmlformats.org/presentationml/2006/ole">
            <p:oleObj spid="_x0000_s474116" name="文档" r:id="rId3" imgW="5111671" imgH="4025801" progId="Word.Document.8">
              <p:embed/>
            </p:oleObj>
          </a:graphicData>
        </a:graphic>
      </p:graphicFrame>
      <p:sp>
        <p:nvSpPr>
          <p:cNvPr id="474117" name="Line 5"/>
          <p:cNvSpPr>
            <a:spLocks noChangeShapeType="1"/>
          </p:cNvSpPr>
          <p:nvPr/>
        </p:nvSpPr>
        <p:spPr bwMode="auto">
          <a:xfrm>
            <a:off x="1403350" y="3716338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18" name="Line 6"/>
          <p:cNvSpPr>
            <a:spLocks noChangeShapeType="1"/>
          </p:cNvSpPr>
          <p:nvPr/>
        </p:nvSpPr>
        <p:spPr bwMode="auto">
          <a:xfrm>
            <a:off x="4572000" y="30686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0" name="Line 8"/>
          <p:cNvSpPr>
            <a:spLocks noChangeShapeType="1"/>
          </p:cNvSpPr>
          <p:nvPr/>
        </p:nvSpPr>
        <p:spPr bwMode="auto">
          <a:xfrm>
            <a:off x="4572000" y="34290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1" name="Line 9"/>
          <p:cNvSpPr>
            <a:spLocks noChangeShapeType="1"/>
          </p:cNvSpPr>
          <p:nvPr/>
        </p:nvSpPr>
        <p:spPr bwMode="auto">
          <a:xfrm>
            <a:off x="4572000" y="37163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2" name="Line 10"/>
          <p:cNvSpPr>
            <a:spLocks noChangeShapeType="1"/>
          </p:cNvSpPr>
          <p:nvPr/>
        </p:nvSpPr>
        <p:spPr bwMode="auto">
          <a:xfrm>
            <a:off x="4572000" y="5300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3" name="Line 11"/>
          <p:cNvSpPr>
            <a:spLocks noChangeShapeType="1"/>
          </p:cNvSpPr>
          <p:nvPr/>
        </p:nvSpPr>
        <p:spPr bwMode="auto">
          <a:xfrm flipV="1">
            <a:off x="4572000" y="3068638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4" name="Line 12"/>
          <p:cNvSpPr>
            <a:spLocks noChangeShapeType="1"/>
          </p:cNvSpPr>
          <p:nvPr/>
        </p:nvSpPr>
        <p:spPr bwMode="auto">
          <a:xfrm flipV="1">
            <a:off x="4932363" y="34290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5" name="Line 13"/>
          <p:cNvSpPr>
            <a:spLocks noChangeShapeType="1"/>
          </p:cNvSpPr>
          <p:nvPr/>
        </p:nvSpPr>
        <p:spPr bwMode="auto">
          <a:xfrm>
            <a:off x="4572000" y="3716338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4126" name="Line 14"/>
          <p:cNvSpPr>
            <a:spLocks noChangeShapeType="1"/>
          </p:cNvSpPr>
          <p:nvPr/>
        </p:nvSpPr>
        <p:spPr bwMode="auto">
          <a:xfrm>
            <a:off x="5292725" y="3716338"/>
            <a:ext cx="0" cy="2017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5140" name="Object 4"/>
          <p:cNvGraphicFramePr>
            <a:graphicFrameLocks noChangeAspect="1"/>
          </p:cNvGraphicFramePr>
          <p:nvPr/>
        </p:nvGraphicFramePr>
        <p:xfrm>
          <a:off x="330200" y="1063625"/>
          <a:ext cx="8499475" cy="5276850"/>
        </p:xfrm>
        <a:graphic>
          <a:graphicData uri="http://schemas.openxmlformats.org/presentationml/2006/ole">
            <p:oleObj spid="_x0000_s475140" name="文档" r:id="rId3" imgW="4346896" imgH="270702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r>
              <a:rPr lang="en-US" altLang="zh-CN" sz="2800"/>
              <a:t>The calling sequence: </a:t>
            </a:r>
          </a:p>
          <a:p>
            <a:pPr lvl="1"/>
            <a:r>
              <a:rPr lang="en-US" altLang="zh-CN" sz="2400"/>
              <a:t>When a procedure is called</a:t>
            </a:r>
          </a:p>
          <a:p>
            <a:pPr lvl="2"/>
            <a:r>
              <a:rPr lang="en-US" altLang="zh-CN" sz="2000" b="1"/>
              <a:t>Compute the arguments</a:t>
            </a:r>
            <a:r>
              <a:rPr lang="en-US" altLang="zh-CN" sz="2000"/>
              <a:t> and store them in their correct positions in the new activation record of the procedure;</a:t>
            </a:r>
          </a:p>
          <a:p>
            <a:pPr lvl="2"/>
            <a:r>
              <a:rPr lang="en-US" altLang="zh-CN" sz="2000" b="1"/>
              <a:t>Store the fp</a:t>
            </a:r>
            <a:r>
              <a:rPr lang="en-US" altLang="zh-CN" sz="2000"/>
              <a:t> as the control link in the new activation record;</a:t>
            </a:r>
          </a:p>
          <a:p>
            <a:pPr lvl="2"/>
            <a:r>
              <a:rPr lang="en-US" altLang="zh-CN" sz="2000" b="1"/>
              <a:t>Change the fp</a:t>
            </a:r>
            <a:r>
              <a:rPr lang="en-US" altLang="zh-CN" sz="2000"/>
              <a:t> so that it points to the beginning of the new activation record;</a:t>
            </a:r>
          </a:p>
          <a:p>
            <a:pPr lvl="2"/>
            <a:r>
              <a:rPr lang="en-US" altLang="zh-CN" sz="2000" b="1"/>
              <a:t>Store the return address</a:t>
            </a:r>
            <a:r>
              <a:rPr lang="en-US" altLang="zh-CN" sz="2000"/>
              <a:t> in the new activation record;</a:t>
            </a:r>
          </a:p>
          <a:p>
            <a:pPr lvl="2"/>
            <a:r>
              <a:rPr lang="en-US" altLang="zh-CN" sz="2000" b="1"/>
              <a:t>Perform a jump</a:t>
            </a:r>
            <a:r>
              <a:rPr lang="en-US" altLang="zh-CN" sz="2000"/>
              <a:t> to the code of the procedure to be called.</a:t>
            </a:r>
          </a:p>
          <a:p>
            <a:pPr lvl="1"/>
            <a:r>
              <a:rPr lang="en-US" altLang="zh-CN" sz="2400"/>
              <a:t>When a procedure exits</a:t>
            </a:r>
          </a:p>
          <a:p>
            <a:pPr lvl="2"/>
            <a:r>
              <a:rPr lang="en-US" altLang="zh-CN" sz="2000"/>
              <a:t>Copy the fp to the sp.</a:t>
            </a:r>
          </a:p>
          <a:p>
            <a:pPr lvl="2"/>
            <a:r>
              <a:rPr lang="en-US" altLang="zh-CN" sz="2000"/>
              <a:t>Load the control link into the fp.</a:t>
            </a:r>
          </a:p>
          <a:p>
            <a:pPr lvl="2"/>
            <a:r>
              <a:rPr lang="en-US" altLang="zh-CN" sz="2000"/>
              <a:t>Perform a jump to the return address;</a:t>
            </a:r>
          </a:p>
          <a:p>
            <a:pPr lvl="2"/>
            <a:r>
              <a:rPr lang="en-US" altLang="zh-CN" sz="2000"/>
              <a:t>Change the sp to pop the arguments.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6613"/>
            <a:ext cx="7772400" cy="5259387"/>
          </a:xfrm>
        </p:spPr>
        <p:txBody>
          <a:bodyPr/>
          <a:lstStyle/>
          <a:p>
            <a:pPr>
              <a:tabLst>
                <a:tab pos="365125" algn="l"/>
              </a:tabLst>
            </a:pPr>
            <a:r>
              <a:rPr lang="en-US" altLang="zh-CN" b="1" dirty="0"/>
              <a:t>Runtime Environment</a:t>
            </a:r>
            <a:endParaRPr lang="en-US" altLang="zh-CN" dirty="0"/>
          </a:p>
          <a:p>
            <a:pPr marL="522288" lvl="1" indent="11113">
              <a:buFontTx/>
              <a:buNone/>
              <a:tabLst>
                <a:tab pos="365125" algn="l"/>
              </a:tabLst>
            </a:pPr>
            <a:r>
              <a:rPr lang="en-US" altLang="zh-CN" dirty="0"/>
              <a:t>The structure of the target computer</a:t>
            </a:r>
            <a:r>
              <a:rPr lang="en-US" altLang="zh-CN" dirty="0">
                <a:latin typeface="Arial"/>
              </a:rPr>
              <a:t>’</a:t>
            </a:r>
            <a:r>
              <a:rPr lang="en-US" altLang="zh-CN" dirty="0"/>
              <a:t>s </a:t>
            </a:r>
            <a:r>
              <a:rPr lang="en-US" altLang="zh-CN" b="1" dirty="0"/>
              <a:t>registers and memory</a:t>
            </a:r>
            <a:r>
              <a:rPr lang="en-US" altLang="zh-CN" dirty="0"/>
              <a:t> that serves to manage memory and maintain the information needed </a:t>
            </a:r>
            <a:r>
              <a:rPr lang="en-US" altLang="zh-CN" b="1" dirty="0"/>
              <a:t>to guide the execution process</a:t>
            </a:r>
          </a:p>
          <a:p>
            <a:pPr marL="522288" lvl="1" indent="11113">
              <a:buFontTx/>
              <a:buNone/>
              <a:tabLst>
                <a:tab pos="365125" algn="l"/>
              </a:tabLst>
            </a:pPr>
            <a:endParaRPr lang="en-US" altLang="zh-CN" b="1" dirty="0"/>
          </a:p>
          <a:p>
            <a:pPr>
              <a:tabLst>
                <a:tab pos="365125" algn="l"/>
              </a:tabLst>
            </a:pPr>
            <a:r>
              <a:rPr lang="en-US" altLang="zh-CN" b="1" dirty="0"/>
              <a:t>Three kinds of runtime environments</a:t>
            </a:r>
            <a:endParaRPr lang="en-US" altLang="zh-CN" dirty="0"/>
          </a:p>
          <a:p>
            <a:pPr marL="522288" lvl="1" indent="11113">
              <a:buFontTx/>
              <a:buNone/>
              <a:tabLst>
                <a:tab pos="365125" algn="l"/>
              </a:tabLst>
            </a:pPr>
            <a:r>
              <a:rPr lang="en-US" altLang="zh-CN" dirty="0"/>
              <a:t>(1) </a:t>
            </a:r>
            <a:r>
              <a:rPr lang="en-US" altLang="zh-CN" b="1" dirty="0"/>
              <a:t>Fully static</a:t>
            </a:r>
            <a:r>
              <a:rPr lang="en-US" altLang="zh-CN" dirty="0"/>
              <a:t> environment; FORTRAN77</a:t>
            </a:r>
          </a:p>
          <a:p>
            <a:pPr marL="522288" lvl="1" indent="11113">
              <a:buNone/>
              <a:tabLst>
                <a:tab pos="365125" algn="l"/>
              </a:tabLst>
            </a:pPr>
            <a:r>
              <a:rPr lang="en-US" dirty="0" smtClean="0"/>
              <a:t>(2) </a:t>
            </a:r>
            <a:r>
              <a:rPr lang="en-US" b="1" dirty="0" smtClean="0"/>
              <a:t>Stack-Based</a:t>
            </a:r>
            <a:r>
              <a:rPr lang="en-US" dirty="0" smtClean="0"/>
              <a:t> </a:t>
            </a:r>
            <a:r>
              <a:rPr lang="en-US" dirty="0" err="1" smtClean="0"/>
              <a:t>environment;C,C</a:t>
            </a:r>
            <a:r>
              <a:rPr lang="en-US" dirty="0" smtClean="0"/>
              <a:t>++,</a:t>
            </a:r>
            <a:r>
              <a:rPr lang="en-US" dirty="0" err="1" smtClean="0"/>
              <a:t>Pascal,Ada</a:t>
            </a:r>
            <a:endParaRPr lang="en-US" dirty="0" smtClean="0"/>
          </a:p>
          <a:p>
            <a:pPr marL="522288" lvl="1" indent="11113">
              <a:buFontTx/>
              <a:buNone/>
              <a:tabLst>
                <a:tab pos="365125" algn="l"/>
              </a:tabLst>
            </a:pPr>
            <a:r>
              <a:rPr lang="en-US" altLang="zh-CN" dirty="0" smtClean="0"/>
              <a:t>(</a:t>
            </a:r>
            <a:r>
              <a:rPr lang="en-US" altLang="zh-CN" dirty="0"/>
              <a:t>3) </a:t>
            </a:r>
            <a:r>
              <a:rPr lang="en-US" altLang="zh-CN" b="1" dirty="0"/>
              <a:t>Fully dynamic</a:t>
            </a:r>
            <a:r>
              <a:rPr lang="en-US" altLang="zh-CN" dirty="0"/>
              <a:t> environment; LISP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7188" name="Object 4"/>
          <p:cNvGraphicFramePr>
            <a:graphicFrameLocks noChangeAspect="1"/>
          </p:cNvGraphicFramePr>
          <p:nvPr/>
        </p:nvGraphicFramePr>
        <p:xfrm>
          <a:off x="-688975" y="674688"/>
          <a:ext cx="9637713" cy="4737100"/>
        </p:xfrm>
        <a:graphic>
          <a:graphicData uri="http://schemas.openxmlformats.org/presentationml/2006/ole">
            <p:oleObj spid="_x0000_s477188" name="文档" r:id="rId3" imgW="5317503" imgH="2619903" progId="Word.Document.8">
              <p:embed/>
            </p:oleObj>
          </a:graphicData>
        </a:graphic>
      </p:graphicFrame>
      <p:sp>
        <p:nvSpPr>
          <p:cNvPr id="477189" name="Line 5"/>
          <p:cNvSpPr>
            <a:spLocks noChangeShapeType="1"/>
          </p:cNvSpPr>
          <p:nvPr/>
        </p:nvSpPr>
        <p:spPr bwMode="auto">
          <a:xfrm>
            <a:off x="1331913" y="35734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7190" name="Line 6"/>
          <p:cNvSpPr>
            <a:spLocks noChangeShapeType="1"/>
          </p:cNvSpPr>
          <p:nvPr/>
        </p:nvSpPr>
        <p:spPr bwMode="auto">
          <a:xfrm>
            <a:off x="1258888" y="4365625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7191" name="Line 7"/>
          <p:cNvSpPr>
            <a:spLocks noChangeShapeType="1"/>
          </p:cNvSpPr>
          <p:nvPr/>
        </p:nvSpPr>
        <p:spPr bwMode="auto">
          <a:xfrm flipH="1">
            <a:off x="1692275" y="3357563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7192" name="Line 8"/>
          <p:cNvSpPr>
            <a:spLocks noChangeShapeType="1"/>
          </p:cNvSpPr>
          <p:nvPr/>
        </p:nvSpPr>
        <p:spPr bwMode="auto">
          <a:xfrm flipV="1">
            <a:off x="1692275" y="25654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8212" name="Object 4"/>
          <p:cNvGraphicFramePr>
            <a:graphicFrameLocks noChangeAspect="1"/>
          </p:cNvGraphicFramePr>
          <p:nvPr/>
        </p:nvGraphicFramePr>
        <p:xfrm>
          <a:off x="107950" y="330200"/>
          <a:ext cx="8785225" cy="4675188"/>
        </p:xfrm>
        <a:graphic>
          <a:graphicData uri="http://schemas.openxmlformats.org/presentationml/2006/ole">
            <p:oleObj spid="_x0000_s478212" name="文档" r:id="rId3" imgW="4975528" imgH="2649425" progId="Word.Document.8">
              <p:embed/>
            </p:oleObj>
          </a:graphicData>
        </a:graphic>
      </p:graphicFrame>
      <p:sp>
        <p:nvSpPr>
          <p:cNvPr id="478213" name="Line 5"/>
          <p:cNvSpPr>
            <a:spLocks noChangeShapeType="1"/>
          </p:cNvSpPr>
          <p:nvPr/>
        </p:nvSpPr>
        <p:spPr bwMode="auto">
          <a:xfrm>
            <a:off x="2051050" y="2492375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8214" name="Line 6"/>
          <p:cNvSpPr>
            <a:spLocks noChangeShapeType="1"/>
          </p:cNvSpPr>
          <p:nvPr/>
        </p:nvSpPr>
        <p:spPr bwMode="auto">
          <a:xfrm>
            <a:off x="1908175" y="371633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8215" name="Line 7"/>
          <p:cNvSpPr>
            <a:spLocks noChangeShapeType="1"/>
          </p:cNvSpPr>
          <p:nvPr/>
        </p:nvSpPr>
        <p:spPr bwMode="auto">
          <a:xfrm flipH="1">
            <a:off x="2484438" y="227647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8216" name="Line 8"/>
          <p:cNvSpPr>
            <a:spLocks noChangeShapeType="1"/>
          </p:cNvSpPr>
          <p:nvPr/>
        </p:nvSpPr>
        <p:spPr bwMode="auto">
          <a:xfrm flipV="1">
            <a:off x="2484438" y="112553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9236" name="Object 4"/>
          <p:cNvGraphicFramePr>
            <a:graphicFrameLocks noChangeAspect="1"/>
          </p:cNvGraphicFramePr>
          <p:nvPr/>
        </p:nvGraphicFramePr>
        <p:xfrm>
          <a:off x="395288" y="549275"/>
          <a:ext cx="8497887" cy="4806950"/>
        </p:xfrm>
        <a:graphic>
          <a:graphicData uri="http://schemas.openxmlformats.org/presentationml/2006/ole">
            <p:oleObj spid="_x0000_s479236" name="文档" r:id="rId3" imgW="5158011" imgH="2917643" progId="Word.Document.8">
              <p:embed/>
            </p:oleObj>
          </a:graphicData>
        </a:graphic>
      </p:graphicFrame>
      <p:sp>
        <p:nvSpPr>
          <p:cNvPr id="479237" name="Line 5"/>
          <p:cNvSpPr>
            <a:spLocks noChangeShapeType="1"/>
          </p:cNvSpPr>
          <p:nvPr/>
        </p:nvSpPr>
        <p:spPr bwMode="auto">
          <a:xfrm>
            <a:off x="2268538" y="38608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9238" name="Line 6"/>
          <p:cNvSpPr>
            <a:spLocks noChangeShapeType="1"/>
          </p:cNvSpPr>
          <p:nvPr/>
        </p:nvSpPr>
        <p:spPr bwMode="auto">
          <a:xfrm flipH="1">
            <a:off x="2484438" y="3573463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9239" name="Line 7"/>
          <p:cNvSpPr>
            <a:spLocks noChangeShapeType="1"/>
          </p:cNvSpPr>
          <p:nvPr/>
        </p:nvSpPr>
        <p:spPr bwMode="auto">
          <a:xfrm flipV="1">
            <a:off x="2484438" y="2492375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9240" name="Line 8"/>
          <p:cNvSpPr>
            <a:spLocks noChangeShapeType="1"/>
          </p:cNvSpPr>
          <p:nvPr/>
        </p:nvSpPr>
        <p:spPr bwMode="auto">
          <a:xfrm flipV="1">
            <a:off x="2484438" y="2276475"/>
            <a:ext cx="7191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9241" name="Line 9"/>
          <p:cNvSpPr>
            <a:spLocks noChangeShapeType="1"/>
          </p:cNvSpPr>
          <p:nvPr/>
        </p:nvSpPr>
        <p:spPr bwMode="auto">
          <a:xfrm>
            <a:off x="2411413" y="22050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0260" name="Object 4"/>
          <p:cNvGraphicFramePr>
            <a:graphicFrameLocks noChangeAspect="1"/>
          </p:cNvGraphicFramePr>
          <p:nvPr/>
        </p:nvGraphicFramePr>
        <p:xfrm>
          <a:off x="179388" y="404813"/>
          <a:ext cx="8785225" cy="5184775"/>
        </p:xfrm>
        <a:graphic>
          <a:graphicData uri="http://schemas.openxmlformats.org/presentationml/2006/ole">
            <p:oleObj spid="_x0000_s480260" name="文档" r:id="rId3" imgW="5659838" imgH="3340673" progId="Word.Document.8">
              <p:embed/>
            </p:oleObj>
          </a:graphicData>
        </a:graphic>
      </p:graphicFrame>
      <p:sp>
        <p:nvSpPr>
          <p:cNvPr id="480261" name="Line 5"/>
          <p:cNvSpPr>
            <a:spLocks noChangeShapeType="1"/>
          </p:cNvSpPr>
          <p:nvPr/>
        </p:nvSpPr>
        <p:spPr bwMode="auto">
          <a:xfrm>
            <a:off x="2339975" y="44370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2" name="Line 6"/>
          <p:cNvSpPr>
            <a:spLocks noChangeShapeType="1"/>
          </p:cNvSpPr>
          <p:nvPr/>
        </p:nvSpPr>
        <p:spPr bwMode="auto">
          <a:xfrm>
            <a:off x="2268538" y="40052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3" name="Line 7"/>
          <p:cNvSpPr>
            <a:spLocks noChangeShapeType="1"/>
          </p:cNvSpPr>
          <p:nvPr/>
        </p:nvSpPr>
        <p:spPr bwMode="auto">
          <a:xfrm flipH="1">
            <a:off x="2484438" y="35734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4" name="Line 8"/>
          <p:cNvSpPr>
            <a:spLocks noChangeShapeType="1"/>
          </p:cNvSpPr>
          <p:nvPr/>
        </p:nvSpPr>
        <p:spPr bwMode="auto">
          <a:xfrm flipV="1">
            <a:off x="2484438" y="2708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5" name="Line 9"/>
          <p:cNvSpPr>
            <a:spLocks noChangeShapeType="1"/>
          </p:cNvSpPr>
          <p:nvPr/>
        </p:nvSpPr>
        <p:spPr bwMode="auto">
          <a:xfrm flipV="1">
            <a:off x="2484438" y="2492375"/>
            <a:ext cx="57467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6" name="Line 10"/>
          <p:cNvSpPr>
            <a:spLocks noChangeShapeType="1"/>
          </p:cNvSpPr>
          <p:nvPr/>
        </p:nvSpPr>
        <p:spPr bwMode="auto">
          <a:xfrm flipH="1">
            <a:off x="2555875" y="21336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67" name="Line 11"/>
          <p:cNvSpPr>
            <a:spLocks noChangeShapeType="1"/>
          </p:cNvSpPr>
          <p:nvPr/>
        </p:nvSpPr>
        <p:spPr bwMode="auto">
          <a:xfrm flipV="1">
            <a:off x="2555875" y="14128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284" name="Object 4"/>
          <p:cNvGraphicFramePr>
            <a:graphicFrameLocks noChangeAspect="1"/>
          </p:cNvGraphicFramePr>
          <p:nvPr/>
        </p:nvGraphicFramePr>
        <p:xfrm>
          <a:off x="330200" y="404813"/>
          <a:ext cx="8394700" cy="5411787"/>
        </p:xfrm>
        <a:graphic>
          <a:graphicData uri="http://schemas.openxmlformats.org/presentationml/2006/ole">
            <p:oleObj spid="_x0000_s481284" name="文档" r:id="rId3" imgW="5571315" imgH="3584781" progId="Word.Document.8">
              <p:embed/>
            </p:oleObj>
          </a:graphicData>
        </a:graphic>
      </p:graphicFrame>
      <p:sp>
        <p:nvSpPr>
          <p:cNvPr id="481285" name="Line 5"/>
          <p:cNvSpPr>
            <a:spLocks noChangeShapeType="1"/>
          </p:cNvSpPr>
          <p:nvPr/>
        </p:nvSpPr>
        <p:spPr bwMode="auto">
          <a:xfrm>
            <a:off x="2195513" y="479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86" name="Line 6"/>
          <p:cNvSpPr>
            <a:spLocks noChangeShapeType="1"/>
          </p:cNvSpPr>
          <p:nvPr/>
        </p:nvSpPr>
        <p:spPr bwMode="auto">
          <a:xfrm>
            <a:off x="2051050" y="3933825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87" name="Line 7"/>
          <p:cNvSpPr>
            <a:spLocks noChangeShapeType="1"/>
          </p:cNvSpPr>
          <p:nvPr/>
        </p:nvSpPr>
        <p:spPr bwMode="auto">
          <a:xfrm flipH="1">
            <a:off x="2411413" y="35004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88" name="Line 8"/>
          <p:cNvSpPr>
            <a:spLocks noChangeShapeType="1"/>
          </p:cNvSpPr>
          <p:nvPr/>
        </p:nvSpPr>
        <p:spPr bwMode="auto">
          <a:xfrm>
            <a:off x="2411413" y="2708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89" name="Line 9"/>
          <p:cNvSpPr>
            <a:spLocks noChangeShapeType="1"/>
          </p:cNvSpPr>
          <p:nvPr/>
        </p:nvSpPr>
        <p:spPr bwMode="auto">
          <a:xfrm flipV="1">
            <a:off x="2411413" y="2492375"/>
            <a:ext cx="5048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90" name="Line 10"/>
          <p:cNvSpPr>
            <a:spLocks noChangeShapeType="1"/>
          </p:cNvSpPr>
          <p:nvPr/>
        </p:nvSpPr>
        <p:spPr bwMode="auto">
          <a:xfrm flipH="1">
            <a:off x="2339975" y="21336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291" name="Line 11"/>
          <p:cNvSpPr>
            <a:spLocks noChangeShapeType="1"/>
          </p:cNvSpPr>
          <p:nvPr/>
        </p:nvSpPr>
        <p:spPr bwMode="auto">
          <a:xfrm flipV="1">
            <a:off x="2339975" y="134143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4248150"/>
          </a:xfrm>
        </p:spPr>
        <p:txBody>
          <a:bodyPr/>
          <a:lstStyle/>
          <a:p>
            <a:r>
              <a:rPr lang="en-US" altLang="zh-CN" sz="2800" b="1" dirty="0"/>
              <a:t>Dealing with variable-length data</a:t>
            </a:r>
          </a:p>
          <a:p>
            <a:pPr lvl="1"/>
            <a:r>
              <a:rPr lang="en-US" altLang="zh-CN" sz="2400" dirty="0" smtClean="0">
                <a:solidFill>
                  <a:srgbClr val="00B0F0"/>
                </a:solidFill>
              </a:rPr>
              <a:t>(Situation 1) </a:t>
            </a:r>
            <a:r>
              <a:rPr lang="en-US" altLang="zh-CN" sz="2400" dirty="0" smtClean="0"/>
              <a:t>The </a:t>
            </a:r>
            <a:r>
              <a:rPr lang="en-US" altLang="zh-CN" sz="2400" dirty="0">
                <a:solidFill>
                  <a:srgbClr val="00B0F0"/>
                </a:solidFill>
              </a:rPr>
              <a:t>number of arguments </a:t>
            </a:r>
            <a:r>
              <a:rPr lang="en-US" altLang="zh-CN" sz="2400" dirty="0"/>
              <a:t>in a call may </a:t>
            </a:r>
            <a:r>
              <a:rPr lang="en-US" altLang="zh-CN" sz="2400" dirty="0" smtClean="0"/>
              <a:t>vary </a:t>
            </a:r>
            <a:r>
              <a:rPr lang="en-US" altLang="zh-CN" sz="2400" dirty="0"/>
              <a:t>from call to call, and</a:t>
            </a:r>
          </a:p>
          <a:p>
            <a:pPr lvl="1"/>
            <a:r>
              <a:rPr lang="en-US" altLang="zh-CN" sz="2400" dirty="0" smtClean="0">
                <a:solidFill>
                  <a:srgbClr val="00B050"/>
                </a:solidFill>
              </a:rPr>
              <a:t>(Situation 2) </a:t>
            </a:r>
            <a:r>
              <a:rPr lang="en-US" altLang="zh-CN" sz="2400" dirty="0" smtClean="0"/>
              <a:t>The </a:t>
            </a:r>
            <a:r>
              <a:rPr lang="en-US" altLang="zh-CN" sz="2400" dirty="0">
                <a:solidFill>
                  <a:srgbClr val="00B050"/>
                </a:solidFill>
              </a:rPr>
              <a:t>size of an array parameter </a:t>
            </a:r>
            <a:r>
              <a:rPr lang="en-US" altLang="zh-CN" sz="2400" dirty="0"/>
              <a:t>or a local array variable may vary from call to call</a:t>
            </a:r>
          </a:p>
          <a:p>
            <a:pPr lvl="1"/>
            <a:r>
              <a:rPr lang="en-US" altLang="zh-CN" sz="2400" dirty="0"/>
              <a:t>An example of situation 1 is the </a:t>
            </a:r>
            <a:r>
              <a:rPr lang="en-US" altLang="zh-CN" sz="2400" dirty="0" err="1"/>
              <a:t>printf</a:t>
            </a:r>
            <a:r>
              <a:rPr lang="en-US" altLang="zh-CN" sz="2400" dirty="0"/>
              <a:t> function in C:</a:t>
            </a:r>
          </a:p>
          <a:p>
            <a:pPr lvl="2"/>
            <a:r>
              <a:rPr lang="en-US" altLang="zh-CN" dirty="0" err="1"/>
              <a:t>Printf</a:t>
            </a:r>
            <a:r>
              <a:rPr lang="en-US" altLang="zh-CN" dirty="0"/>
              <a:t>(</a:t>
            </a:r>
            <a:r>
              <a:rPr lang="en-US" altLang="zh-CN" dirty="0">
                <a:latin typeface="Arial"/>
              </a:rPr>
              <a:t>“</a:t>
            </a:r>
            <a:r>
              <a:rPr lang="en-US" altLang="zh-CN" dirty="0"/>
              <a:t>%</a:t>
            </a:r>
            <a:r>
              <a:rPr lang="en-US" altLang="zh-CN" dirty="0" err="1"/>
              <a:t>d%s%c</a:t>
            </a:r>
            <a:r>
              <a:rPr lang="en-US" altLang="zh-CN" dirty="0" err="1">
                <a:latin typeface="Arial"/>
              </a:rPr>
              <a:t>”</a:t>
            </a:r>
            <a:r>
              <a:rPr lang="en-US" altLang="zh-CN" dirty="0" err="1"/>
              <a:t>,n,prompt,ch</a:t>
            </a:r>
            <a:r>
              <a:rPr lang="en-US" altLang="zh-CN" dirty="0"/>
              <a:t>)</a:t>
            </a:r>
          </a:p>
          <a:p>
            <a:pPr lvl="3"/>
            <a:r>
              <a:rPr lang="en-US" altLang="zh-CN" dirty="0"/>
              <a:t>Has four arguments, while</a:t>
            </a:r>
          </a:p>
          <a:p>
            <a:pPr lvl="2"/>
            <a:r>
              <a:rPr lang="en-US" altLang="zh-CN" dirty="0" err="1"/>
              <a:t>Printf</a:t>
            </a:r>
            <a:r>
              <a:rPr lang="en-US" altLang="zh-CN" dirty="0"/>
              <a:t>(</a:t>
            </a:r>
            <a:r>
              <a:rPr lang="en-US" altLang="zh-CN" dirty="0">
                <a:latin typeface="Arial"/>
              </a:rPr>
              <a:t>“</a:t>
            </a:r>
            <a:r>
              <a:rPr lang="en-US" altLang="zh-CN" dirty="0"/>
              <a:t>Hello, world\n</a:t>
            </a:r>
            <a:r>
              <a:rPr lang="en-US" altLang="zh-CN" dirty="0">
                <a:latin typeface="Arial"/>
              </a:rPr>
              <a:t>”</a:t>
            </a:r>
            <a:r>
              <a:rPr lang="en-US" altLang="zh-CN" dirty="0"/>
              <a:t>)</a:t>
            </a:r>
          </a:p>
          <a:p>
            <a:pPr lvl="3"/>
            <a:r>
              <a:rPr lang="en-US" altLang="zh-CN" dirty="0"/>
              <a:t>Has only one argument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3743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C compiler typically deal with this by </a:t>
            </a:r>
            <a:r>
              <a:rPr lang="en-US" altLang="zh-CN" sz="2800" b="1"/>
              <a:t>pushing the arguments to a call in reverse order</a:t>
            </a:r>
            <a:r>
              <a:rPr lang="en-US" altLang="zh-CN" sz="2800"/>
              <a:t> onto the runtime stack. The </a:t>
            </a:r>
            <a:r>
              <a:rPr lang="en-US" altLang="zh-CN" sz="2800" b="1"/>
              <a:t>first parameter is always located at a fixed offset from the fp</a:t>
            </a:r>
            <a:r>
              <a:rPr lang="en-US" altLang="zh-CN" sz="2800"/>
              <a:t> in the implementation described above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Another option is to use a processor mechanism such as </a:t>
            </a:r>
            <a:r>
              <a:rPr lang="en-US" altLang="zh-CN" sz="2800" b="1"/>
              <a:t>ap (argument pointer)</a:t>
            </a:r>
            <a:r>
              <a:rPr lang="en-US" altLang="zh-CN" sz="2800"/>
              <a:t> in VAX architecture.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92150"/>
            <a:ext cx="7772400" cy="568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An example of situation 2 is the unconstrained array of Ada:</a:t>
            </a:r>
          </a:p>
          <a:p>
            <a:pPr>
              <a:lnSpc>
                <a:spcPct val="80000"/>
              </a:lnSpc>
            </a:pPr>
            <a:endParaRPr lang="en-US" altLang="zh-CN" sz="24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Type int_vector is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         Array(INTEGER range &lt;&gt;) of INTEGER;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Procedure sum (low, high: INTEGER;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         A: Int_vector) return INTEGER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Is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        Temp: Int_Array (low..high);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Begin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</a:t>
            </a:r>
            <a:r>
              <a:rPr lang="en-US" altLang="zh-CN" sz="2000">
                <a:latin typeface="Arial"/>
              </a:rPr>
              <a:t>…</a:t>
            </a:r>
            <a:endParaRPr lang="en-US" altLang="zh-CN" sz="200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000"/>
              <a:t>	end sum;</a:t>
            </a:r>
          </a:p>
          <a:p>
            <a:pPr>
              <a:lnSpc>
                <a:spcPct val="80000"/>
              </a:lnSpc>
            </a:pPr>
            <a:endParaRPr lang="en-US" altLang="zh-CN" sz="2200"/>
          </a:p>
          <a:p>
            <a:pPr>
              <a:lnSpc>
                <a:spcPct val="80000"/>
              </a:lnSpc>
            </a:pPr>
            <a:r>
              <a:rPr lang="en-US" altLang="zh-CN" sz="2400"/>
              <a:t>A typical method is to </a:t>
            </a:r>
            <a:r>
              <a:rPr lang="en-US" altLang="zh-CN" sz="2400" b="1"/>
              <a:t>use an extra level of indirection for the variable-length data, storing a pointer to the actual data</a:t>
            </a:r>
            <a:r>
              <a:rPr lang="en-US" altLang="zh-CN" sz="2400"/>
              <a:t> in a location that can be predicated at compile time</a:t>
            </a:r>
            <a:r>
              <a:rPr lang="en-US" altLang="zh-CN" sz="2000"/>
              <a:t>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5380" name="Object 4"/>
          <p:cNvGraphicFramePr>
            <a:graphicFrameLocks noChangeAspect="1"/>
          </p:cNvGraphicFramePr>
          <p:nvPr/>
        </p:nvGraphicFramePr>
        <p:xfrm>
          <a:off x="104775" y="188913"/>
          <a:ext cx="8394700" cy="6775450"/>
        </p:xfrm>
        <a:graphic>
          <a:graphicData uri="http://schemas.openxmlformats.org/presentationml/2006/ole">
            <p:oleObj spid="_x0000_s485380" name="文档" r:id="rId3" imgW="5728089" imgH="5035311" progId="Word.Document.8">
              <p:embed/>
            </p:oleObj>
          </a:graphicData>
        </a:graphic>
      </p:graphicFrame>
      <p:sp>
        <p:nvSpPr>
          <p:cNvPr id="485381" name="Line 5"/>
          <p:cNvSpPr>
            <a:spLocks noChangeShapeType="1"/>
          </p:cNvSpPr>
          <p:nvPr/>
        </p:nvSpPr>
        <p:spPr bwMode="auto">
          <a:xfrm>
            <a:off x="5580063" y="24923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2" name="Line 6"/>
          <p:cNvSpPr>
            <a:spLocks noChangeShapeType="1"/>
          </p:cNvSpPr>
          <p:nvPr/>
        </p:nvSpPr>
        <p:spPr bwMode="auto">
          <a:xfrm>
            <a:off x="6084888" y="2492375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 flipH="1">
            <a:off x="5724525" y="45085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4" name="Line 8"/>
          <p:cNvSpPr>
            <a:spLocks noChangeShapeType="1"/>
          </p:cNvSpPr>
          <p:nvPr/>
        </p:nvSpPr>
        <p:spPr bwMode="auto">
          <a:xfrm>
            <a:off x="1547813" y="4508500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5" name="Line 9"/>
          <p:cNvSpPr>
            <a:spLocks noChangeShapeType="1"/>
          </p:cNvSpPr>
          <p:nvPr/>
        </p:nvSpPr>
        <p:spPr bwMode="auto">
          <a:xfrm>
            <a:off x="1476375" y="3141663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6" name="Line 10"/>
          <p:cNvSpPr>
            <a:spLocks noChangeShapeType="1"/>
          </p:cNvSpPr>
          <p:nvPr/>
        </p:nvSpPr>
        <p:spPr bwMode="auto">
          <a:xfrm flipH="1">
            <a:off x="1908175" y="29972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5387" name="Line 11"/>
          <p:cNvSpPr>
            <a:spLocks noChangeShapeType="1"/>
          </p:cNvSpPr>
          <p:nvPr/>
        </p:nvSpPr>
        <p:spPr bwMode="auto">
          <a:xfrm flipV="1">
            <a:off x="1908175" y="18446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3887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Note: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In the implementation described in the previous example, </a:t>
            </a:r>
            <a:r>
              <a:rPr lang="en-US" altLang="zh-CN" sz="2400" b="1"/>
              <a:t>the caller must know the size of any activation record of Sum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The </a:t>
            </a:r>
            <a:r>
              <a:rPr lang="en-US" altLang="zh-CN" sz="2400" b="1"/>
              <a:t>size of the parameter part and the bookkeeping part is known</a:t>
            </a:r>
            <a:r>
              <a:rPr lang="en-US" altLang="zh-CN" sz="2400"/>
              <a:t> to the compiler at the point of call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lvl="1">
              <a:lnSpc>
                <a:spcPct val="90000"/>
              </a:lnSpc>
            </a:pPr>
            <a:r>
              <a:rPr lang="en-US" altLang="zh-CN" sz="2400"/>
              <a:t>The size of the </a:t>
            </a:r>
            <a:r>
              <a:rPr lang="en-US" altLang="zh-CN" sz="2400" b="1"/>
              <a:t>local variable part is not</a:t>
            </a:r>
            <a:r>
              <a:rPr lang="en-US" altLang="zh-CN" sz="2400"/>
              <a:t>, in general, known at the point of call. </a:t>
            </a:r>
            <a:r>
              <a:rPr lang="en-US" altLang="zh-CN" sz="2400" b="1"/>
              <a:t>Variable-length local variables</a:t>
            </a:r>
            <a:r>
              <a:rPr lang="en-US" altLang="zh-CN" sz="2400"/>
              <a:t> can be dealt with in a similar way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dirty="0"/>
              <a:t>Main issues will be discussed in more detail in the chapter: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/>
              <a:t>For each environment, the language features and their properties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dirty="0"/>
              <a:t>	(1) </a:t>
            </a:r>
            <a:r>
              <a:rPr lang="en-US" altLang="zh-CN" sz="2400" b="1" dirty="0"/>
              <a:t>Scoping and allocation</a:t>
            </a:r>
            <a:r>
              <a:rPr lang="en-US" altLang="zh-CN" sz="2400" dirty="0"/>
              <a:t> issues;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dirty="0"/>
              <a:t>	(2) Nature of </a:t>
            </a:r>
            <a:r>
              <a:rPr lang="en-US" altLang="zh-CN" sz="2400" b="1" dirty="0"/>
              <a:t>procedure calls</a:t>
            </a:r>
            <a:r>
              <a:rPr lang="en-US" altLang="zh-CN" sz="2400" dirty="0"/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zh-CN" sz="2400" dirty="0"/>
              <a:t>	(3) </a:t>
            </a:r>
            <a:r>
              <a:rPr lang="en-US" altLang="zh-CN" sz="2400" b="1" dirty="0"/>
              <a:t>Parameter passing</a:t>
            </a:r>
            <a:r>
              <a:rPr lang="en-US" altLang="zh-CN" sz="2400" dirty="0"/>
              <a:t> mechanisms</a:t>
            </a:r>
          </a:p>
          <a:p>
            <a:pPr>
              <a:lnSpc>
                <a:spcPct val="80000"/>
              </a:lnSpc>
            </a:pPr>
            <a:r>
              <a:rPr lang="en-US" altLang="zh-CN" sz="2800" dirty="0"/>
              <a:t>Focus on the general structure of the environment</a:t>
            </a:r>
          </a:p>
          <a:p>
            <a:pPr>
              <a:lnSpc>
                <a:spcPct val="80000"/>
              </a:lnSpc>
            </a:pPr>
            <a:endParaRPr lang="en-US" altLang="zh-CN" sz="2800" b="1" dirty="0"/>
          </a:p>
          <a:p>
            <a:pPr>
              <a:lnSpc>
                <a:spcPct val="80000"/>
              </a:lnSpc>
            </a:pPr>
            <a:r>
              <a:rPr lang="en-US" altLang="zh-CN" sz="2800" b="1" dirty="0"/>
              <a:t>Note:</a:t>
            </a:r>
            <a:r>
              <a:rPr lang="en-US" altLang="zh-CN" sz="28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/>
              <a:t>The compiler can only maintain an environment only </a:t>
            </a:r>
            <a:r>
              <a:rPr lang="en-US" altLang="zh-CN" sz="2400" dirty="0">
                <a:solidFill>
                  <a:srgbClr val="C00000"/>
                </a:solidFill>
              </a:rPr>
              <a:t>indirectly</a:t>
            </a:r>
          </a:p>
          <a:p>
            <a:pPr lvl="1">
              <a:lnSpc>
                <a:spcPct val="80000"/>
              </a:lnSpc>
            </a:pPr>
            <a:r>
              <a:rPr lang="en-US" altLang="zh-CN" sz="2400" dirty="0"/>
              <a:t>It must generate code to perform the necessary maintenance operations during program execution</a:t>
            </a:r>
            <a:r>
              <a:rPr lang="en-US" altLang="zh-CN" sz="2400" dirty="0" smtClean="0"/>
              <a:t>.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Local Temporaries and Nested Declarations:</a:t>
            </a:r>
            <a:endParaRPr lang="en-US" altLang="zh-CN" sz="2800"/>
          </a:p>
          <a:p>
            <a:pPr marL="936625" lvl="1" indent="-414338">
              <a:lnSpc>
                <a:spcPct val="90000"/>
              </a:lnSpc>
            </a:pPr>
            <a:r>
              <a:rPr lang="en-US" altLang="zh-CN" sz="2400"/>
              <a:t>Two more complications to the basic stack-based runtime environment</a:t>
            </a:r>
          </a:p>
          <a:p>
            <a:pPr marL="936625" lvl="1" indent="-414338">
              <a:lnSpc>
                <a:spcPct val="90000"/>
              </a:lnSpc>
              <a:buFontTx/>
              <a:buNone/>
            </a:pPr>
            <a:r>
              <a:rPr lang="en-US" altLang="zh-CN" sz="2400"/>
              <a:t>(1) Local temporaries are partial results of computations that must be saved across procedure calls, for example:</a:t>
            </a:r>
          </a:p>
          <a:p>
            <a:pPr marL="936625" lvl="1" indent="-414338">
              <a:lnSpc>
                <a:spcPct val="90000"/>
              </a:lnSpc>
              <a:buFontTx/>
              <a:buNone/>
            </a:pPr>
            <a:r>
              <a:rPr lang="en-US" altLang="zh-CN" sz="2400"/>
              <a:t>		x[i] = (i + j) *(i/k + f(j))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The three partial results need to be saved across the call to f:</a:t>
            </a:r>
          </a:p>
          <a:p>
            <a:pPr marL="936625" lvl="1" indent="-414338">
              <a:lnSpc>
                <a:spcPct val="90000"/>
              </a:lnSpc>
              <a:buFontTx/>
              <a:buNone/>
            </a:pPr>
            <a:r>
              <a:rPr lang="en-US" altLang="zh-CN" sz="2400"/>
              <a:t>		The address x[i];</a:t>
            </a:r>
          </a:p>
          <a:p>
            <a:pPr marL="936625" lvl="1" indent="-414338">
              <a:lnSpc>
                <a:spcPct val="90000"/>
              </a:lnSpc>
              <a:buFontTx/>
              <a:buNone/>
            </a:pPr>
            <a:r>
              <a:rPr lang="en-US" altLang="zh-CN" sz="2400"/>
              <a:t>		The sum i+j;</a:t>
            </a:r>
          </a:p>
          <a:p>
            <a:pPr marL="936625" lvl="1" indent="-414338">
              <a:lnSpc>
                <a:spcPct val="90000"/>
              </a:lnSpc>
              <a:buFontTx/>
              <a:buNone/>
            </a:pPr>
            <a:r>
              <a:rPr lang="en-US" altLang="zh-CN" sz="2400"/>
              <a:t>		The quotient i/k;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8452" name="Object 4"/>
          <p:cNvGraphicFramePr>
            <a:graphicFrameLocks noChangeAspect="1"/>
          </p:cNvGraphicFramePr>
          <p:nvPr/>
        </p:nvGraphicFramePr>
        <p:xfrm>
          <a:off x="104775" y="900113"/>
          <a:ext cx="8755063" cy="4811712"/>
        </p:xfrm>
        <a:graphic>
          <a:graphicData uri="http://schemas.openxmlformats.org/presentationml/2006/ole">
            <p:oleObj spid="_x0000_s488452" name="文档" r:id="rId3" imgW="5579615" imgH="3061012" progId="Word.Document.8">
              <p:embed/>
            </p:oleObj>
          </a:graphicData>
        </a:graphic>
      </p:graphicFrame>
      <p:sp>
        <p:nvSpPr>
          <p:cNvPr id="488453" name="Line 5"/>
          <p:cNvSpPr>
            <a:spLocks noChangeShapeType="1"/>
          </p:cNvSpPr>
          <p:nvPr/>
        </p:nvSpPr>
        <p:spPr bwMode="auto">
          <a:xfrm>
            <a:off x="1692275" y="40767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8454" name="Line 6"/>
          <p:cNvSpPr>
            <a:spLocks noChangeShapeType="1"/>
          </p:cNvSpPr>
          <p:nvPr/>
        </p:nvSpPr>
        <p:spPr bwMode="auto">
          <a:xfrm>
            <a:off x="1619250" y="28527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8455" name="Line 7"/>
          <p:cNvSpPr>
            <a:spLocks noChangeShapeType="1"/>
          </p:cNvSpPr>
          <p:nvPr/>
        </p:nvSpPr>
        <p:spPr bwMode="auto">
          <a:xfrm flipH="1">
            <a:off x="2195513" y="23495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8456" name="Line 8"/>
          <p:cNvSpPr>
            <a:spLocks noChangeShapeType="1"/>
          </p:cNvSpPr>
          <p:nvPr/>
        </p:nvSpPr>
        <p:spPr bwMode="auto">
          <a:xfrm flipV="1">
            <a:off x="2195513" y="148431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264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400"/>
              <a:t>Nested declarations present a similar problem. Consider the C code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Void p( int x, double y)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{ char a;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  int I;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A:{double 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Int j;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B:{char *a;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Int k;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	</a:t>
            </a:r>
            <a:r>
              <a:rPr lang="en-US" altLang="zh-CN" sz="1600" b="1">
                <a:latin typeface="Arial"/>
              </a:rPr>
              <a:t>…</a:t>
            </a:r>
            <a:endParaRPr lang="en-US" altLang="zh-CN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/>
              <a:t>		}</a:t>
            </a:r>
          </a:p>
          <a:p>
            <a:pPr>
              <a:lnSpc>
                <a:spcPct val="80000"/>
              </a:lnSpc>
            </a:pPr>
            <a:endParaRPr lang="en-US" altLang="zh-CN" sz="1600" b="1"/>
          </a:p>
          <a:p>
            <a:pPr>
              <a:lnSpc>
                <a:spcPct val="80000"/>
              </a:lnSpc>
            </a:pPr>
            <a:r>
              <a:rPr lang="en-US" altLang="zh-CN" sz="2200"/>
              <a:t>There are two block (also called compound statement), labeled A and B nested inside the body of procedure p.</a:t>
            </a:r>
          </a:p>
          <a:p>
            <a:pPr>
              <a:lnSpc>
                <a:spcPct val="80000"/>
              </a:lnSpc>
            </a:pPr>
            <a:r>
              <a:rPr lang="en-US" altLang="zh-CN" sz="2200"/>
              <a:t>The nested local declaration does not need to be allocated until entered;</a:t>
            </a:r>
          </a:p>
          <a:p>
            <a:pPr>
              <a:lnSpc>
                <a:spcPct val="80000"/>
              </a:lnSpc>
            </a:pPr>
            <a:r>
              <a:rPr lang="en-US" altLang="zh-CN" sz="2200"/>
              <a:t>Both A and B do not need to be allocated simultaneously.</a:t>
            </a:r>
            <a:endParaRPr lang="zh-CN" alt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24" name="Object 4"/>
          <p:cNvGraphicFramePr>
            <a:graphicFrameLocks noChangeAspect="1"/>
          </p:cNvGraphicFramePr>
          <p:nvPr/>
        </p:nvGraphicFramePr>
        <p:xfrm>
          <a:off x="104775" y="330200"/>
          <a:ext cx="8469313" cy="5335588"/>
        </p:xfrm>
        <a:graphic>
          <a:graphicData uri="http://schemas.openxmlformats.org/presentationml/2006/ole">
            <p:oleObj spid="_x0000_s491524" name="文档" r:id="rId3" imgW="5571315" imgH="3494551" progId="Word.Document.8">
              <p:embed/>
            </p:oleObj>
          </a:graphicData>
        </a:graphic>
      </p:graphicFrame>
      <p:sp>
        <p:nvSpPr>
          <p:cNvPr id="491525" name="Line 5"/>
          <p:cNvSpPr>
            <a:spLocks noChangeShapeType="1"/>
          </p:cNvSpPr>
          <p:nvPr/>
        </p:nvSpPr>
        <p:spPr bwMode="auto">
          <a:xfrm>
            <a:off x="1619250" y="4365625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26" name="Line 6"/>
          <p:cNvSpPr>
            <a:spLocks noChangeShapeType="1"/>
          </p:cNvSpPr>
          <p:nvPr/>
        </p:nvSpPr>
        <p:spPr bwMode="auto">
          <a:xfrm>
            <a:off x="1547813" y="27813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27" name="Line 7"/>
          <p:cNvSpPr>
            <a:spLocks noChangeShapeType="1"/>
          </p:cNvSpPr>
          <p:nvPr/>
        </p:nvSpPr>
        <p:spPr bwMode="auto">
          <a:xfrm flipH="1">
            <a:off x="1908175" y="26368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28" name="Line 8"/>
          <p:cNvSpPr>
            <a:spLocks noChangeShapeType="1"/>
          </p:cNvSpPr>
          <p:nvPr/>
        </p:nvSpPr>
        <p:spPr bwMode="auto">
          <a:xfrm flipV="1">
            <a:off x="1908175" y="162877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619" name="Object 75"/>
          <p:cNvGraphicFramePr>
            <a:graphicFrameLocks noChangeAspect="1"/>
          </p:cNvGraphicFramePr>
          <p:nvPr/>
        </p:nvGraphicFramePr>
        <p:xfrm>
          <a:off x="104775" y="539750"/>
          <a:ext cx="8559800" cy="5172075"/>
        </p:xfrm>
        <a:graphic>
          <a:graphicData uri="http://schemas.openxmlformats.org/presentationml/2006/ole">
            <p:oleObj spid="_x0000_s492619" name="文档" r:id="rId3" imgW="5431735" imgH="3286669" progId="Word.Document.8">
              <p:embed/>
            </p:oleObj>
          </a:graphicData>
        </a:graphic>
      </p:graphicFrame>
      <p:sp>
        <p:nvSpPr>
          <p:cNvPr id="492620" name="Line 76"/>
          <p:cNvSpPr>
            <a:spLocks noChangeShapeType="1"/>
          </p:cNvSpPr>
          <p:nvPr/>
        </p:nvSpPr>
        <p:spPr bwMode="auto">
          <a:xfrm>
            <a:off x="1835150" y="43656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2621" name="Line 77"/>
          <p:cNvSpPr>
            <a:spLocks noChangeShapeType="1"/>
          </p:cNvSpPr>
          <p:nvPr/>
        </p:nvSpPr>
        <p:spPr bwMode="auto">
          <a:xfrm>
            <a:off x="1619250" y="2781300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2622" name="Line 78"/>
          <p:cNvSpPr>
            <a:spLocks noChangeShapeType="1"/>
          </p:cNvSpPr>
          <p:nvPr/>
        </p:nvSpPr>
        <p:spPr bwMode="auto">
          <a:xfrm flipH="1">
            <a:off x="2195513" y="25654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2623" name="Line 79"/>
          <p:cNvSpPr>
            <a:spLocks noChangeShapeType="1"/>
          </p:cNvSpPr>
          <p:nvPr/>
        </p:nvSpPr>
        <p:spPr bwMode="auto">
          <a:xfrm flipV="1">
            <a:off x="2195513" y="1484313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7.3.2 Stack-Based Environment with local Procedures</a:t>
            </a:r>
            <a:endParaRPr lang="zh-CN" altLang="en-US"/>
          </a:p>
        </p:txBody>
      </p:sp>
      <p:sp>
        <p:nvSpPr>
          <p:cNvPr id="4935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200"/>
              <a:t>Consider the non-local and non-global references</a:t>
            </a:r>
          </a:p>
          <a:p>
            <a:pPr>
              <a:lnSpc>
                <a:spcPct val="80000"/>
              </a:lnSpc>
            </a:pPr>
            <a:r>
              <a:rPr lang="en-US" altLang="zh-CN" sz="2200"/>
              <a:t>Example: Pascal program showing nonlocal, nonglobal reference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Program nonlocalRef;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Procedure 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Var N: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Procedure Q;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(* a reference to N is now non-local andnon-global 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end; (* q*)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Procedure R(N: integer);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  Q;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End;(*r 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Begin(*p*)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N:=1;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 R(2);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End ;(*p*)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Begin (* main*)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	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/>
              <a:t>	End.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6644" name="Object 4"/>
          <p:cNvGraphicFramePr>
            <a:graphicFrameLocks noChangeAspect="1"/>
          </p:cNvGraphicFramePr>
          <p:nvPr/>
        </p:nvGraphicFramePr>
        <p:xfrm>
          <a:off x="390525" y="928688"/>
          <a:ext cx="8453438" cy="4872037"/>
        </p:xfrm>
        <a:graphic>
          <a:graphicData uri="http://schemas.openxmlformats.org/presentationml/2006/ole">
            <p:oleObj spid="_x0000_s496644" name="文档" r:id="rId3" imgW="5206864" imgH="3009810" progId="Word.Document.8">
              <p:embed/>
            </p:oleObj>
          </a:graphicData>
        </a:graphic>
      </p:graphicFrame>
      <p:sp>
        <p:nvSpPr>
          <p:cNvPr id="496645" name="Line 5"/>
          <p:cNvSpPr>
            <a:spLocks noChangeShapeType="1"/>
          </p:cNvSpPr>
          <p:nvPr/>
        </p:nvSpPr>
        <p:spPr bwMode="auto">
          <a:xfrm>
            <a:off x="1187450" y="47974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46" name="Line 6"/>
          <p:cNvSpPr>
            <a:spLocks noChangeShapeType="1"/>
          </p:cNvSpPr>
          <p:nvPr/>
        </p:nvSpPr>
        <p:spPr bwMode="auto">
          <a:xfrm>
            <a:off x="1116013" y="44370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47" name="Line 7"/>
          <p:cNvSpPr>
            <a:spLocks noChangeShapeType="1"/>
          </p:cNvSpPr>
          <p:nvPr/>
        </p:nvSpPr>
        <p:spPr bwMode="auto">
          <a:xfrm flipH="1">
            <a:off x="1403350" y="42926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48" name="Line 8"/>
          <p:cNvSpPr>
            <a:spLocks noChangeShapeType="1"/>
          </p:cNvSpPr>
          <p:nvPr/>
        </p:nvSpPr>
        <p:spPr bwMode="auto">
          <a:xfrm flipV="1">
            <a:off x="1403350" y="3933825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49" name="Line 9"/>
          <p:cNvSpPr>
            <a:spLocks noChangeShapeType="1"/>
          </p:cNvSpPr>
          <p:nvPr/>
        </p:nvSpPr>
        <p:spPr bwMode="auto">
          <a:xfrm>
            <a:off x="1403350" y="39338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50" name="Line 10"/>
          <p:cNvSpPr>
            <a:spLocks noChangeShapeType="1"/>
          </p:cNvSpPr>
          <p:nvPr/>
        </p:nvSpPr>
        <p:spPr bwMode="auto">
          <a:xfrm flipH="1">
            <a:off x="1476375" y="36449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52" name="Line 12"/>
          <p:cNvSpPr>
            <a:spLocks noChangeShapeType="1"/>
          </p:cNvSpPr>
          <p:nvPr/>
        </p:nvSpPr>
        <p:spPr bwMode="auto">
          <a:xfrm flipV="1">
            <a:off x="1476375" y="27813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53" name="Line 13"/>
          <p:cNvSpPr>
            <a:spLocks noChangeShapeType="1"/>
          </p:cNvSpPr>
          <p:nvPr/>
        </p:nvSpPr>
        <p:spPr bwMode="auto">
          <a:xfrm>
            <a:off x="1476375" y="27813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54" name="Line 14"/>
          <p:cNvSpPr>
            <a:spLocks noChangeShapeType="1"/>
          </p:cNvSpPr>
          <p:nvPr/>
        </p:nvSpPr>
        <p:spPr bwMode="auto">
          <a:xfrm flipH="1">
            <a:off x="1403350" y="242093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6655" name="Line 15"/>
          <p:cNvSpPr>
            <a:spLocks noChangeShapeType="1"/>
          </p:cNvSpPr>
          <p:nvPr/>
        </p:nvSpPr>
        <p:spPr bwMode="auto">
          <a:xfrm flipV="1">
            <a:off x="1403350" y="18446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N cannot be found using any of the bookkeeping</a:t>
            </a:r>
            <a:r>
              <a:rPr lang="en-US" altLang="zh-CN" sz="2800"/>
              <a:t> information that is kept in the runtime environment up to now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To solve the above problem about variable access, we add an extra piece of bookkeeping information called the </a:t>
            </a:r>
            <a:r>
              <a:rPr lang="en-US" altLang="zh-CN" sz="2800" b="1" i="1"/>
              <a:t>access link</a:t>
            </a:r>
            <a:r>
              <a:rPr lang="en-US" altLang="zh-CN" sz="2800"/>
              <a:t> to each activation record</a:t>
            </a:r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 b="1"/>
              <a:t>Access link</a:t>
            </a:r>
            <a:r>
              <a:rPr lang="en-US" altLang="zh-CN" sz="2800"/>
              <a:t> represents the </a:t>
            </a:r>
            <a:r>
              <a:rPr lang="en-US" altLang="zh-CN" sz="2800">
                <a:solidFill>
                  <a:srgbClr val="FF3300"/>
                </a:solidFill>
              </a:rPr>
              <a:t>defining environment</a:t>
            </a:r>
            <a:r>
              <a:rPr lang="en-US" altLang="zh-CN" sz="2800"/>
              <a:t> of the procedure;</a:t>
            </a:r>
          </a:p>
          <a:p>
            <a:pPr>
              <a:lnSpc>
                <a:spcPct val="90000"/>
              </a:lnSpc>
            </a:pPr>
            <a:r>
              <a:rPr lang="en-US" altLang="zh-CN" sz="2800" b="1"/>
              <a:t>Control link</a:t>
            </a:r>
            <a:r>
              <a:rPr lang="en-US" altLang="zh-CN" sz="2800"/>
              <a:t> represents the </a:t>
            </a:r>
            <a:r>
              <a:rPr lang="en-US" altLang="zh-CN" sz="2800">
                <a:solidFill>
                  <a:srgbClr val="FF3300"/>
                </a:solidFill>
              </a:rPr>
              <a:t>calling environment</a:t>
            </a:r>
            <a:r>
              <a:rPr lang="en-US" altLang="zh-CN" sz="2800"/>
              <a:t> of the procedure.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8692" name="Object 4"/>
          <p:cNvGraphicFramePr>
            <a:graphicFrameLocks noChangeAspect="1"/>
          </p:cNvGraphicFramePr>
          <p:nvPr/>
        </p:nvGraphicFramePr>
        <p:xfrm>
          <a:off x="539750" y="404813"/>
          <a:ext cx="8208963" cy="5686425"/>
        </p:xfrm>
        <a:graphic>
          <a:graphicData uri="http://schemas.openxmlformats.org/presentationml/2006/ole">
            <p:oleObj spid="_x0000_s498692" name="文档" r:id="rId3" imgW="5206864" imgH="3614292" progId="Word.Document.8">
              <p:embed/>
            </p:oleObj>
          </a:graphicData>
        </a:graphic>
      </p:graphicFrame>
      <p:sp>
        <p:nvSpPr>
          <p:cNvPr id="498693" name="Line 5"/>
          <p:cNvSpPr>
            <a:spLocks noChangeShapeType="1"/>
          </p:cNvSpPr>
          <p:nvPr/>
        </p:nvSpPr>
        <p:spPr bwMode="auto">
          <a:xfrm>
            <a:off x="4787900" y="34290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4" name="Line 6"/>
          <p:cNvSpPr>
            <a:spLocks noChangeShapeType="1"/>
          </p:cNvSpPr>
          <p:nvPr/>
        </p:nvSpPr>
        <p:spPr bwMode="auto">
          <a:xfrm flipV="1">
            <a:off x="6011863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5" name="Line 7"/>
          <p:cNvSpPr>
            <a:spLocks noChangeShapeType="1"/>
          </p:cNvSpPr>
          <p:nvPr/>
        </p:nvSpPr>
        <p:spPr bwMode="auto">
          <a:xfrm flipH="1">
            <a:off x="5867400" y="24209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6" name="Line 8"/>
          <p:cNvSpPr>
            <a:spLocks noChangeShapeType="1"/>
          </p:cNvSpPr>
          <p:nvPr/>
        </p:nvSpPr>
        <p:spPr bwMode="auto">
          <a:xfrm>
            <a:off x="4787900" y="436562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7" name="Line 9"/>
          <p:cNvSpPr>
            <a:spLocks noChangeShapeType="1"/>
          </p:cNvSpPr>
          <p:nvPr/>
        </p:nvSpPr>
        <p:spPr bwMode="auto">
          <a:xfrm flipV="1">
            <a:off x="6156325" y="2420938"/>
            <a:ext cx="0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8" name="Line 10"/>
          <p:cNvSpPr>
            <a:spLocks noChangeShapeType="1"/>
          </p:cNvSpPr>
          <p:nvPr/>
        </p:nvSpPr>
        <p:spPr bwMode="auto">
          <a:xfrm flipH="1">
            <a:off x="6084888" y="242093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699" name="Line 11"/>
          <p:cNvSpPr>
            <a:spLocks noChangeShapeType="1"/>
          </p:cNvSpPr>
          <p:nvPr/>
        </p:nvSpPr>
        <p:spPr bwMode="auto">
          <a:xfrm>
            <a:off x="1331913" y="50847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0" name="Line 12"/>
          <p:cNvSpPr>
            <a:spLocks noChangeShapeType="1"/>
          </p:cNvSpPr>
          <p:nvPr/>
        </p:nvSpPr>
        <p:spPr bwMode="auto">
          <a:xfrm>
            <a:off x="1331913" y="47244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1" name="Line 13"/>
          <p:cNvSpPr>
            <a:spLocks noChangeShapeType="1"/>
          </p:cNvSpPr>
          <p:nvPr/>
        </p:nvSpPr>
        <p:spPr bwMode="auto">
          <a:xfrm flipH="1">
            <a:off x="1979613" y="4652963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2" name="Line 14"/>
          <p:cNvSpPr>
            <a:spLocks noChangeShapeType="1"/>
          </p:cNvSpPr>
          <p:nvPr/>
        </p:nvSpPr>
        <p:spPr bwMode="auto">
          <a:xfrm flipV="1">
            <a:off x="1979613" y="38608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3" name="Line 15"/>
          <p:cNvSpPr>
            <a:spLocks noChangeShapeType="1"/>
          </p:cNvSpPr>
          <p:nvPr/>
        </p:nvSpPr>
        <p:spPr bwMode="auto">
          <a:xfrm>
            <a:off x="1979613" y="38608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4" name="Line 16"/>
          <p:cNvSpPr>
            <a:spLocks noChangeShapeType="1"/>
          </p:cNvSpPr>
          <p:nvPr/>
        </p:nvSpPr>
        <p:spPr bwMode="auto">
          <a:xfrm flipH="1">
            <a:off x="1908175" y="3716338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5" name="Line 17"/>
          <p:cNvSpPr>
            <a:spLocks noChangeShapeType="1"/>
          </p:cNvSpPr>
          <p:nvPr/>
        </p:nvSpPr>
        <p:spPr bwMode="auto">
          <a:xfrm flipV="1">
            <a:off x="1908175" y="242093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6" name="Line 18"/>
          <p:cNvSpPr>
            <a:spLocks noChangeShapeType="1"/>
          </p:cNvSpPr>
          <p:nvPr/>
        </p:nvSpPr>
        <p:spPr bwMode="auto">
          <a:xfrm>
            <a:off x="1908175" y="24209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7" name="Line 19"/>
          <p:cNvSpPr>
            <a:spLocks noChangeShapeType="1"/>
          </p:cNvSpPr>
          <p:nvPr/>
        </p:nvSpPr>
        <p:spPr bwMode="auto">
          <a:xfrm flipH="1">
            <a:off x="1908175" y="2133600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8708" name="Line 20"/>
          <p:cNvSpPr>
            <a:spLocks noChangeShapeType="1"/>
          </p:cNvSpPr>
          <p:nvPr/>
        </p:nvSpPr>
        <p:spPr bwMode="auto">
          <a:xfrm flipV="1">
            <a:off x="1908175" y="14128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>
                <a:solidFill>
                  <a:srgbClr val="C00000"/>
                </a:solidFill>
              </a:rPr>
              <a:t>Interpreter</a:t>
            </a:r>
            <a:r>
              <a:rPr lang="en-US" dirty="0" smtClean="0"/>
              <a:t> can maintain the environment directly within its </a:t>
            </a:r>
            <a:r>
              <a:rPr lang="en-US" dirty="0" smtClean="0">
                <a:solidFill>
                  <a:srgbClr val="00B050"/>
                </a:solidFill>
              </a:rPr>
              <a:t>own </a:t>
            </a:r>
            <a:r>
              <a:rPr lang="en-US" dirty="0" err="1" smtClean="0">
                <a:solidFill>
                  <a:srgbClr val="00B050"/>
                </a:solidFill>
              </a:rPr>
              <a:t>datastructures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772400" cy="39608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b="1"/>
              <a:t>Note: </a:t>
            </a:r>
            <a:endParaRPr lang="en-US" altLang="zh-CN"/>
          </a:p>
          <a:p>
            <a:pPr lvl="1">
              <a:lnSpc>
                <a:spcPct val="90000"/>
              </a:lnSpc>
            </a:pPr>
            <a:r>
              <a:rPr lang="en-US" altLang="zh-CN"/>
              <a:t>The activation record of procedure p itself contains no access link, as any nonlocal reference with p must be a global reference and is accessed via the global reference mechanism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/>
          </a:p>
          <a:p>
            <a:pPr lvl="1">
              <a:lnSpc>
                <a:spcPct val="90000"/>
              </a:lnSpc>
            </a:pPr>
            <a:r>
              <a:rPr lang="en-US" altLang="zh-CN"/>
              <a:t>This is the simplest situation, where the nonlocal reference is to a declaration </a:t>
            </a:r>
            <a:r>
              <a:rPr lang="en-US" altLang="zh-CN" b="1"/>
              <a:t>in the next outermost scope.</a:t>
            </a:r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/>
              <a:t>Example: Pascal code demonstrating access chaining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</a:t>
            </a:r>
            <a:r>
              <a:rPr lang="en-US" altLang="zh-CN" sz="2000" b="1"/>
              <a:t>Program chain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Procedure 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Var x: integer;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Procedure q;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Procedure 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	X:=2;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	</a:t>
            </a:r>
            <a:r>
              <a:rPr lang="en-US" altLang="zh-CN" sz="2000">
                <a:latin typeface="Arial"/>
              </a:rPr>
              <a:t>…</a:t>
            </a:r>
            <a:endParaRPr lang="en-US" altLang="zh-CN" sz="20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	if </a:t>
            </a:r>
            <a:r>
              <a:rPr lang="en-US" altLang="zh-CN" sz="2000">
                <a:latin typeface="Arial"/>
              </a:rPr>
              <a:t>…</a:t>
            </a:r>
            <a:r>
              <a:rPr lang="en-US" altLang="zh-CN" sz="2000"/>
              <a:t>then 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end;(*r*)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	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end;(*q*)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begin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	q;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/>
              <a:t>		end;(*p*)</a:t>
            </a:r>
            <a:endParaRPr lang="zh-CN" altLang="en-US" sz="2000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/>
              <a:t>		</a:t>
            </a:r>
            <a:r>
              <a:rPr lang="en-US" altLang="zh-CN" sz="2800"/>
              <a:t>begin(* main *)</a:t>
            </a:r>
          </a:p>
          <a:p>
            <a:pPr>
              <a:buFontTx/>
              <a:buNone/>
            </a:pPr>
            <a:r>
              <a:rPr lang="en-US" altLang="zh-CN" sz="2800"/>
              <a:t>			p;</a:t>
            </a:r>
          </a:p>
          <a:p>
            <a:pPr>
              <a:buFontTx/>
              <a:buNone/>
            </a:pPr>
            <a:r>
              <a:rPr lang="en-US" altLang="zh-CN" sz="2800"/>
              <a:t>		end.</a:t>
            </a:r>
          </a:p>
          <a:p>
            <a:endParaRPr lang="en-US" altLang="zh-CN" sz="2800"/>
          </a:p>
          <a:p>
            <a:r>
              <a:rPr lang="en-US" altLang="zh-CN" sz="2800"/>
              <a:t>In this code, the assignment to x inside r, which refers to the x of p, must </a:t>
            </a:r>
            <a:r>
              <a:rPr lang="en-US" altLang="zh-CN" sz="2800" b="1"/>
              <a:t>traverse two scope levels</a:t>
            </a:r>
            <a:r>
              <a:rPr lang="en-US" altLang="zh-CN" sz="2800"/>
              <a:t> to find x</a:t>
            </a:r>
          </a:p>
          <a:p>
            <a:pPr>
              <a:buFontTx/>
              <a:buNone/>
            </a:pPr>
            <a:endParaRPr lang="en-US" altLang="zh-CN" sz="2800"/>
          </a:p>
          <a:p>
            <a:r>
              <a:rPr lang="en-US" altLang="zh-CN" sz="2800"/>
              <a:t>In this environment, x must be reached by following tow access links, a process that is called </a:t>
            </a:r>
            <a:r>
              <a:rPr lang="en-US" altLang="zh-CN" sz="2800" b="1"/>
              <a:t>access chaining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2788" name="Object 4"/>
          <p:cNvGraphicFramePr>
            <a:graphicFrameLocks noChangeAspect="1"/>
          </p:cNvGraphicFramePr>
          <p:nvPr/>
        </p:nvGraphicFramePr>
        <p:xfrm>
          <a:off x="395288" y="333375"/>
          <a:ext cx="8353425" cy="5449888"/>
        </p:xfrm>
        <a:graphic>
          <a:graphicData uri="http://schemas.openxmlformats.org/presentationml/2006/ole">
            <p:oleObj spid="_x0000_s502788" name="文档" r:id="rId3" imgW="5206864" imgH="3405837" progId="Word.Document.8">
              <p:embed/>
            </p:oleObj>
          </a:graphicData>
        </a:graphic>
      </p:graphicFrame>
      <p:sp>
        <p:nvSpPr>
          <p:cNvPr id="502789" name="Line 5"/>
          <p:cNvSpPr>
            <a:spLocks noChangeShapeType="1"/>
          </p:cNvSpPr>
          <p:nvPr/>
        </p:nvSpPr>
        <p:spPr bwMode="auto">
          <a:xfrm>
            <a:off x="5364163" y="42926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0" name="Line 6"/>
          <p:cNvSpPr>
            <a:spLocks noChangeShapeType="1"/>
          </p:cNvSpPr>
          <p:nvPr/>
        </p:nvSpPr>
        <p:spPr bwMode="auto">
          <a:xfrm flipV="1">
            <a:off x="6156325" y="3789363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1" name="Line 7"/>
          <p:cNvSpPr>
            <a:spLocks noChangeShapeType="1"/>
          </p:cNvSpPr>
          <p:nvPr/>
        </p:nvSpPr>
        <p:spPr bwMode="auto">
          <a:xfrm flipH="1">
            <a:off x="5795963" y="378936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2" name="Line 8"/>
          <p:cNvSpPr>
            <a:spLocks noChangeShapeType="1"/>
          </p:cNvSpPr>
          <p:nvPr/>
        </p:nvSpPr>
        <p:spPr bwMode="auto">
          <a:xfrm>
            <a:off x="5219700" y="34290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3" name="Line 9"/>
          <p:cNvSpPr>
            <a:spLocks noChangeShapeType="1"/>
          </p:cNvSpPr>
          <p:nvPr/>
        </p:nvSpPr>
        <p:spPr bwMode="auto">
          <a:xfrm flipV="1">
            <a:off x="6011863" y="24209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4" name="Line 10"/>
          <p:cNvSpPr>
            <a:spLocks noChangeShapeType="1"/>
          </p:cNvSpPr>
          <p:nvPr/>
        </p:nvSpPr>
        <p:spPr bwMode="auto">
          <a:xfrm flipH="1">
            <a:off x="5795963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5" name="Line 11"/>
          <p:cNvSpPr>
            <a:spLocks noChangeShapeType="1"/>
          </p:cNvSpPr>
          <p:nvPr/>
        </p:nvSpPr>
        <p:spPr bwMode="auto">
          <a:xfrm>
            <a:off x="1403350" y="508476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6" name="Line 12"/>
          <p:cNvSpPr>
            <a:spLocks noChangeShapeType="1"/>
          </p:cNvSpPr>
          <p:nvPr/>
        </p:nvSpPr>
        <p:spPr bwMode="auto">
          <a:xfrm>
            <a:off x="1331913" y="47244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7" name="Line 13"/>
          <p:cNvSpPr>
            <a:spLocks noChangeShapeType="1"/>
          </p:cNvSpPr>
          <p:nvPr/>
        </p:nvSpPr>
        <p:spPr bwMode="auto">
          <a:xfrm flipH="1">
            <a:off x="1692275" y="465296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8" name="Line 14"/>
          <p:cNvSpPr>
            <a:spLocks noChangeShapeType="1"/>
          </p:cNvSpPr>
          <p:nvPr/>
        </p:nvSpPr>
        <p:spPr bwMode="auto">
          <a:xfrm flipV="1">
            <a:off x="1692275" y="37893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799" name="Line 15"/>
          <p:cNvSpPr>
            <a:spLocks noChangeShapeType="1"/>
          </p:cNvSpPr>
          <p:nvPr/>
        </p:nvSpPr>
        <p:spPr bwMode="auto">
          <a:xfrm>
            <a:off x="1692275" y="37893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0" name="Line 16"/>
          <p:cNvSpPr>
            <a:spLocks noChangeShapeType="1"/>
          </p:cNvSpPr>
          <p:nvPr/>
        </p:nvSpPr>
        <p:spPr bwMode="auto">
          <a:xfrm flipH="1">
            <a:off x="1763713" y="3644900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1" name="Line 17"/>
          <p:cNvSpPr>
            <a:spLocks noChangeShapeType="1"/>
          </p:cNvSpPr>
          <p:nvPr/>
        </p:nvSpPr>
        <p:spPr bwMode="auto">
          <a:xfrm flipV="1">
            <a:off x="1763713" y="24209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2" name="Line 18"/>
          <p:cNvSpPr>
            <a:spLocks noChangeShapeType="1"/>
          </p:cNvSpPr>
          <p:nvPr/>
        </p:nvSpPr>
        <p:spPr bwMode="auto">
          <a:xfrm>
            <a:off x="1763713" y="24209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3" name="Line 19"/>
          <p:cNvSpPr>
            <a:spLocks noChangeShapeType="1"/>
          </p:cNvSpPr>
          <p:nvPr/>
        </p:nvSpPr>
        <p:spPr bwMode="auto">
          <a:xfrm flipH="1">
            <a:off x="1763713" y="2133600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4" name="Line 20"/>
          <p:cNvSpPr>
            <a:spLocks noChangeShapeType="1"/>
          </p:cNvSpPr>
          <p:nvPr/>
        </p:nvSpPr>
        <p:spPr bwMode="auto">
          <a:xfrm flipV="1">
            <a:off x="1763713" y="1484313"/>
            <a:ext cx="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2805" name="Line 21"/>
          <p:cNvSpPr>
            <a:spLocks noChangeShapeType="1"/>
          </p:cNvSpPr>
          <p:nvPr/>
        </p:nvSpPr>
        <p:spPr bwMode="auto">
          <a:xfrm>
            <a:off x="1763713" y="14843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/>
              <a:t>Note: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 </a:t>
            </a:r>
            <a:r>
              <a:rPr lang="en-US" altLang="zh-CN" sz="2400" b="1"/>
              <a:t>amount of chaining</a:t>
            </a:r>
            <a:r>
              <a:rPr lang="en-US" altLang="zh-CN" sz="2400"/>
              <a:t>, </a:t>
            </a:r>
            <a:r>
              <a:rPr lang="en-US" altLang="zh-CN" sz="2400" b="1"/>
              <a:t>determined by</a:t>
            </a:r>
            <a:r>
              <a:rPr lang="en-US" altLang="zh-CN" sz="2400"/>
              <a:t> comparing the nesting level at the point of access with one of the declaration of the name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In the above situation, the assignment to x is at nesting level 3, and x is declared at the nesting level 1, so two access links must be followed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zh-CN" sz="2400"/>
          </a:p>
          <a:p>
            <a:pPr lvl="1">
              <a:lnSpc>
                <a:spcPct val="80000"/>
              </a:lnSpc>
            </a:pPr>
            <a:r>
              <a:rPr lang="en-US" altLang="zh-CN" sz="2400"/>
              <a:t>However, the access chaining is an inefficient method for variable access, for each nonlocal reference with a large nesting difference, a lengthy sequence of instruction must be executed.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There is a method of implementing </a:t>
            </a:r>
            <a:r>
              <a:rPr lang="en-US" altLang="zh-CN" sz="2400" b="1"/>
              <a:t>access links in a lookup table indexed by nesting level</a:t>
            </a:r>
            <a:r>
              <a:rPr lang="en-US" altLang="zh-CN" sz="2400"/>
              <a:t>, called </a:t>
            </a:r>
            <a:r>
              <a:rPr lang="en-US" altLang="zh-CN" sz="2400" b="1"/>
              <a:t>display</a:t>
            </a:r>
            <a:r>
              <a:rPr lang="en-US" altLang="zh-CN" sz="2400"/>
              <a:t>, to avoid the execution overhead of chaining.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 b="1" dirty="0"/>
              <a:t>The calling sequence</a:t>
            </a:r>
          </a:p>
          <a:p>
            <a:pPr>
              <a:lnSpc>
                <a:spcPct val="80000"/>
              </a:lnSpc>
            </a:pPr>
            <a:r>
              <a:rPr lang="en-US" altLang="zh-CN" sz="2800" dirty="0"/>
              <a:t>The </a:t>
            </a:r>
            <a:r>
              <a:rPr lang="en-US" altLang="zh-CN" sz="2800" dirty="0">
                <a:solidFill>
                  <a:srgbClr val="FF3300"/>
                </a:solidFill>
              </a:rPr>
              <a:t>changes needed</a:t>
            </a:r>
            <a:r>
              <a:rPr lang="en-US" altLang="zh-CN" sz="2800" dirty="0"/>
              <a:t> to implement access links:</a:t>
            </a:r>
          </a:p>
          <a:p>
            <a:pPr marL="966788" lvl="1" indent="-509588">
              <a:lnSpc>
                <a:spcPct val="80000"/>
              </a:lnSpc>
              <a:buFontTx/>
              <a:buNone/>
            </a:pPr>
            <a:r>
              <a:rPr lang="en-US" altLang="zh-CN" sz="2400" dirty="0"/>
              <a:t>(1) The access link must be pushed onto the runtime stack just before the </a:t>
            </a:r>
            <a:r>
              <a:rPr lang="en-US" altLang="zh-CN" sz="2400" dirty="0" err="1"/>
              <a:t>fp</a:t>
            </a:r>
            <a:r>
              <a:rPr lang="en-US" altLang="zh-CN" sz="2400" dirty="0"/>
              <a:t> during a call</a:t>
            </a:r>
          </a:p>
          <a:p>
            <a:pPr marL="966788" lvl="1" indent="-509588">
              <a:lnSpc>
                <a:spcPct val="80000"/>
              </a:lnSpc>
              <a:buFontTx/>
              <a:buNone/>
            </a:pPr>
            <a:r>
              <a:rPr lang="en-US" altLang="zh-CN" sz="2400" dirty="0"/>
              <a:t>(2) The sp must be adjusted by an extra amount to remove the access link after an exit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dirty="0"/>
          </a:p>
          <a:p>
            <a:pPr>
              <a:lnSpc>
                <a:spcPct val="80000"/>
              </a:lnSpc>
            </a:pPr>
            <a:r>
              <a:rPr lang="en-US" altLang="zh-CN" sz="2800" dirty="0"/>
              <a:t>How to find the access link of a procedure during a call?</a:t>
            </a:r>
          </a:p>
          <a:p>
            <a:pPr marL="966788" lvl="1" indent="-509588">
              <a:lnSpc>
                <a:spcPct val="80000"/>
              </a:lnSpc>
            </a:pPr>
            <a:r>
              <a:rPr lang="en-US" altLang="zh-CN" sz="2400" dirty="0"/>
              <a:t>Using the (compile-time) nesting level information attached to the declaration of the procedure</a:t>
            </a:r>
          </a:p>
          <a:p>
            <a:pPr marL="966788" lvl="1" indent="-509588">
              <a:lnSpc>
                <a:spcPct val="80000"/>
              </a:lnSpc>
            </a:pPr>
            <a:r>
              <a:rPr lang="en-US" altLang="zh-CN" sz="2400" dirty="0"/>
              <a:t>Generate an access chain as if to access a variable at the same nesting level</a:t>
            </a:r>
          </a:p>
          <a:p>
            <a:pPr marL="966788" lvl="1" indent="-509588">
              <a:lnSpc>
                <a:spcPct val="80000"/>
              </a:lnSpc>
            </a:pPr>
            <a:r>
              <a:rPr lang="en-US" altLang="zh-CN" sz="2400" b="1" dirty="0"/>
              <a:t>The access link and the control link are the same, if the procedure is local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5860" name="Object 4"/>
          <p:cNvGraphicFramePr>
            <a:graphicFrameLocks noChangeAspect="1"/>
          </p:cNvGraphicFramePr>
          <p:nvPr/>
        </p:nvGraphicFramePr>
        <p:xfrm>
          <a:off x="395288" y="260350"/>
          <a:ext cx="8497887" cy="6291263"/>
        </p:xfrm>
        <a:graphic>
          <a:graphicData uri="http://schemas.openxmlformats.org/presentationml/2006/ole">
            <p:oleObj spid="_x0000_s505860" name="文档" r:id="rId3" imgW="5801011" imgH="5802524" progId="Word.Document.8">
              <p:embed/>
            </p:oleObj>
          </a:graphicData>
        </a:graphic>
      </p:graphicFrame>
      <p:sp>
        <p:nvSpPr>
          <p:cNvPr id="505861" name="Line 5"/>
          <p:cNvSpPr>
            <a:spLocks noChangeShapeType="1"/>
          </p:cNvSpPr>
          <p:nvPr/>
        </p:nvSpPr>
        <p:spPr bwMode="auto">
          <a:xfrm>
            <a:off x="2268538" y="5661025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2" name="Line 6"/>
          <p:cNvSpPr>
            <a:spLocks noChangeShapeType="1"/>
          </p:cNvSpPr>
          <p:nvPr/>
        </p:nvSpPr>
        <p:spPr bwMode="auto">
          <a:xfrm>
            <a:off x="2268538" y="54451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3" name="Line 7"/>
          <p:cNvSpPr>
            <a:spLocks noChangeShapeType="1"/>
          </p:cNvSpPr>
          <p:nvPr/>
        </p:nvSpPr>
        <p:spPr bwMode="auto">
          <a:xfrm flipH="1">
            <a:off x="2339975" y="5229225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4" name="Line 8"/>
          <p:cNvSpPr>
            <a:spLocks noChangeShapeType="1"/>
          </p:cNvSpPr>
          <p:nvPr/>
        </p:nvSpPr>
        <p:spPr bwMode="auto">
          <a:xfrm flipV="1">
            <a:off x="2339975" y="47974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5" name="Line 9"/>
          <p:cNvSpPr>
            <a:spLocks noChangeShapeType="1"/>
          </p:cNvSpPr>
          <p:nvPr/>
        </p:nvSpPr>
        <p:spPr bwMode="auto">
          <a:xfrm>
            <a:off x="2339975" y="479742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6" name="Line 10"/>
          <p:cNvSpPr>
            <a:spLocks noChangeShapeType="1"/>
          </p:cNvSpPr>
          <p:nvPr/>
        </p:nvSpPr>
        <p:spPr bwMode="auto">
          <a:xfrm flipH="1">
            <a:off x="2268538" y="465296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7" name="Line 11"/>
          <p:cNvSpPr>
            <a:spLocks noChangeShapeType="1"/>
          </p:cNvSpPr>
          <p:nvPr/>
        </p:nvSpPr>
        <p:spPr bwMode="auto">
          <a:xfrm flipV="1">
            <a:off x="2268538" y="40767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8" name="Line 12"/>
          <p:cNvSpPr>
            <a:spLocks noChangeShapeType="1"/>
          </p:cNvSpPr>
          <p:nvPr/>
        </p:nvSpPr>
        <p:spPr bwMode="auto">
          <a:xfrm>
            <a:off x="2268538" y="4149725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69" name="Line 13"/>
          <p:cNvSpPr>
            <a:spLocks noChangeShapeType="1"/>
          </p:cNvSpPr>
          <p:nvPr/>
        </p:nvSpPr>
        <p:spPr bwMode="auto">
          <a:xfrm flipH="1">
            <a:off x="2195513" y="3789363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0" name="Line 14"/>
          <p:cNvSpPr>
            <a:spLocks noChangeShapeType="1"/>
          </p:cNvSpPr>
          <p:nvPr/>
        </p:nvSpPr>
        <p:spPr bwMode="auto">
          <a:xfrm flipV="1">
            <a:off x="2195513" y="32845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1" name="Line 15"/>
          <p:cNvSpPr>
            <a:spLocks noChangeShapeType="1"/>
          </p:cNvSpPr>
          <p:nvPr/>
        </p:nvSpPr>
        <p:spPr bwMode="auto">
          <a:xfrm>
            <a:off x="2195513" y="32845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2" name="Line 16"/>
          <p:cNvSpPr>
            <a:spLocks noChangeShapeType="1"/>
          </p:cNvSpPr>
          <p:nvPr/>
        </p:nvSpPr>
        <p:spPr bwMode="auto">
          <a:xfrm flipH="1">
            <a:off x="2268538" y="30686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3" name="Line 17"/>
          <p:cNvSpPr>
            <a:spLocks noChangeShapeType="1"/>
          </p:cNvSpPr>
          <p:nvPr/>
        </p:nvSpPr>
        <p:spPr bwMode="auto">
          <a:xfrm flipV="1">
            <a:off x="2268538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4" name="Line 18"/>
          <p:cNvSpPr>
            <a:spLocks noChangeShapeType="1"/>
          </p:cNvSpPr>
          <p:nvPr/>
        </p:nvSpPr>
        <p:spPr bwMode="auto">
          <a:xfrm>
            <a:off x="2268538" y="2636838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5" name="Line 19"/>
          <p:cNvSpPr>
            <a:spLocks noChangeShapeType="1"/>
          </p:cNvSpPr>
          <p:nvPr/>
        </p:nvSpPr>
        <p:spPr bwMode="auto">
          <a:xfrm flipH="1">
            <a:off x="2268538" y="24209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6" name="Line 20"/>
          <p:cNvSpPr>
            <a:spLocks noChangeShapeType="1"/>
          </p:cNvSpPr>
          <p:nvPr/>
        </p:nvSpPr>
        <p:spPr bwMode="auto">
          <a:xfrm flipV="1">
            <a:off x="2268538" y="19161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7" name="Line 21"/>
          <p:cNvSpPr>
            <a:spLocks noChangeShapeType="1"/>
          </p:cNvSpPr>
          <p:nvPr/>
        </p:nvSpPr>
        <p:spPr bwMode="auto">
          <a:xfrm>
            <a:off x="2268538" y="1916113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8" name="Line 22"/>
          <p:cNvSpPr>
            <a:spLocks noChangeShapeType="1"/>
          </p:cNvSpPr>
          <p:nvPr/>
        </p:nvSpPr>
        <p:spPr bwMode="auto">
          <a:xfrm flipH="1">
            <a:off x="2268538" y="15573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79" name="Line 23"/>
          <p:cNvSpPr>
            <a:spLocks noChangeShapeType="1"/>
          </p:cNvSpPr>
          <p:nvPr/>
        </p:nvSpPr>
        <p:spPr bwMode="auto">
          <a:xfrm flipV="1">
            <a:off x="2268538" y="83661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0" name="Line 24"/>
          <p:cNvSpPr>
            <a:spLocks noChangeShapeType="1"/>
          </p:cNvSpPr>
          <p:nvPr/>
        </p:nvSpPr>
        <p:spPr bwMode="auto">
          <a:xfrm>
            <a:off x="4787900" y="50847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1" name="Line 25"/>
          <p:cNvSpPr>
            <a:spLocks noChangeShapeType="1"/>
          </p:cNvSpPr>
          <p:nvPr/>
        </p:nvSpPr>
        <p:spPr bwMode="auto">
          <a:xfrm flipV="1">
            <a:off x="5580063" y="45085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2" name="Line 26"/>
          <p:cNvSpPr>
            <a:spLocks noChangeShapeType="1"/>
          </p:cNvSpPr>
          <p:nvPr/>
        </p:nvSpPr>
        <p:spPr bwMode="auto">
          <a:xfrm flipH="1">
            <a:off x="5364163" y="45085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3" name="Line 27"/>
          <p:cNvSpPr>
            <a:spLocks noChangeShapeType="1"/>
          </p:cNvSpPr>
          <p:nvPr/>
        </p:nvSpPr>
        <p:spPr bwMode="auto">
          <a:xfrm>
            <a:off x="4859338" y="44370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4" name="Line 28"/>
          <p:cNvSpPr>
            <a:spLocks noChangeShapeType="1"/>
          </p:cNvSpPr>
          <p:nvPr/>
        </p:nvSpPr>
        <p:spPr bwMode="auto">
          <a:xfrm flipV="1">
            <a:off x="5580063" y="37163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5" name="Line 29"/>
          <p:cNvSpPr>
            <a:spLocks noChangeShapeType="1"/>
          </p:cNvSpPr>
          <p:nvPr/>
        </p:nvSpPr>
        <p:spPr bwMode="auto">
          <a:xfrm flipH="1">
            <a:off x="5364163" y="3716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6" name="Line 30"/>
          <p:cNvSpPr>
            <a:spLocks noChangeShapeType="1"/>
          </p:cNvSpPr>
          <p:nvPr/>
        </p:nvSpPr>
        <p:spPr bwMode="auto">
          <a:xfrm>
            <a:off x="5003800" y="29972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7" name="Line 31"/>
          <p:cNvSpPr>
            <a:spLocks noChangeShapeType="1"/>
          </p:cNvSpPr>
          <p:nvPr/>
        </p:nvSpPr>
        <p:spPr bwMode="auto">
          <a:xfrm flipV="1">
            <a:off x="5724525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8" name="Line 32"/>
          <p:cNvSpPr>
            <a:spLocks noChangeShapeType="1"/>
          </p:cNvSpPr>
          <p:nvPr/>
        </p:nvSpPr>
        <p:spPr bwMode="auto">
          <a:xfrm flipH="1">
            <a:off x="5508625" y="26368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89" name="Line 33"/>
          <p:cNvSpPr>
            <a:spLocks noChangeShapeType="1"/>
          </p:cNvSpPr>
          <p:nvPr/>
        </p:nvSpPr>
        <p:spPr bwMode="auto">
          <a:xfrm>
            <a:off x="5003800" y="23495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90" name="Line 34"/>
          <p:cNvSpPr>
            <a:spLocks noChangeShapeType="1"/>
          </p:cNvSpPr>
          <p:nvPr/>
        </p:nvSpPr>
        <p:spPr bwMode="auto">
          <a:xfrm flipV="1">
            <a:off x="5724525" y="16287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5891" name="Line 35"/>
          <p:cNvSpPr>
            <a:spLocks noChangeShapeType="1"/>
          </p:cNvSpPr>
          <p:nvPr/>
        </p:nvSpPr>
        <p:spPr bwMode="auto">
          <a:xfrm flipH="1">
            <a:off x="5508625" y="16287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3600" b="1"/>
              <a:t>7.3.3 Stack-Based Environment with Procedure Parameters</a:t>
            </a:r>
            <a:endParaRPr lang="zh-CN" altLang="en-US" sz="3600" b="1"/>
          </a:p>
        </p:txBody>
      </p:sp>
      <p:sp>
        <p:nvSpPr>
          <p:cNvPr id="5068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63357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200"/>
              <a:t>Example 7.7 Consider the standard pascal program of Figure 7.14, which has a procedure p, with a parameter</a:t>
            </a:r>
            <a:r>
              <a:rPr lang="en-US" altLang="zh-CN" sz="2200" i="1"/>
              <a:t> a</a:t>
            </a:r>
            <a:r>
              <a:rPr lang="en-US" altLang="zh-CN" sz="2200"/>
              <a:t> that is also a procedure.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Program closureEx(output)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Procedure p (</a:t>
            </a:r>
            <a:r>
              <a:rPr lang="en-US" altLang="zh-CN" sz="2000" b="1"/>
              <a:t>procedure a</a:t>
            </a:r>
            <a:r>
              <a:rPr lang="en-US" altLang="zh-CN" sz="2000"/>
              <a:t>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a;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end;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procedure q;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var x:integer;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procedure r;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	writeln(x);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end;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begin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x:=2;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</a:t>
            </a:r>
            <a:r>
              <a:rPr lang="en-US" altLang="zh-CN" sz="2000" b="1"/>
              <a:t>p(r);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end; (* q*)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begin (* main *)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	q;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zh-CN" sz="2000"/>
              <a:t>	end.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9956" name="Object 4"/>
          <p:cNvGraphicFramePr>
            <a:graphicFrameLocks noChangeAspect="1"/>
          </p:cNvGraphicFramePr>
          <p:nvPr/>
        </p:nvGraphicFramePr>
        <p:xfrm>
          <a:off x="250825" y="768350"/>
          <a:ext cx="8424863" cy="5037138"/>
        </p:xfrm>
        <a:graphic>
          <a:graphicData uri="http://schemas.openxmlformats.org/presentationml/2006/ole">
            <p:oleObj spid="_x0000_s509956" name="文档" r:id="rId3" imgW="5004624" imgH="2992889" progId="Word.Document.8">
              <p:embed/>
            </p:oleObj>
          </a:graphicData>
        </a:graphic>
      </p:graphicFrame>
      <p:sp>
        <p:nvSpPr>
          <p:cNvPr id="509957" name="Line 5"/>
          <p:cNvSpPr>
            <a:spLocks noChangeShapeType="1"/>
          </p:cNvSpPr>
          <p:nvPr/>
        </p:nvSpPr>
        <p:spPr bwMode="auto">
          <a:xfrm>
            <a:off x="1476375" y="47244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58" name="Line 6"/>
          <p:cNvSpPr>
            <a:spLocks noChangeShapeType="1"/>
          </p:cNvSpPr>
          <p:nvPr/>
        </p:nvSpPr>
        <p:spPr bwMode="auto">
          <a:xfrm>
            <a:off x="1476375" y="45085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0" name="Line 8"/>
          <p:cNvSpPr>
            <a:spLocks noChangeShapeType="1"/>
          </p:cNvSpPr>
          <p:nvPr/>
        </p:nvSpPr>
        <p:spPr bwMode="auto">
          <a:xfrm flipH="1">
            <a:off x="2051050" y="429260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1" name="Line 9"/>
          <p:cNvSpPr>
            <a:spLocks noChangeShapeType="1"/>
          </p:cNvSpPr>
          <p:nvPr/>
        </p:nvSpPr>
        <p:spPr bwMode="auto">
          <a:xfrm>
            <a:off x="2051050" y="29241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2" name="Line 10"/>
          <p:cNvSpPr>
            <a:spLocks noChangeShapeType="1"/>
          </p:cNvSpPr>
          <p:nvPr/>
        </p:nvSpPr>
        <p:spPr bwMode="auto">
          <a:xfrm>
            <a:off x="2051050" y="29241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3" name="Line 11"/>
          <p:cNvSpPr>
            <a:spLocks noChangeShapeType="1"/>
          </p:cNvSpPr>
          <p:nvPr/>
        </p:nvSpPr>
        <p:spPr bwMode="auto">
          <a:xfrm flipH="1">
            <a:off x="2051050" y="263683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4" name="Line 12"/>
          <p:cNvSpPr>
            <a:spLocks noChangeShapeType="1"/>
          </p:cNvSpPr>
          <p:nvPr/>
        </p:nvSpPr>
        <p:spPr bwMode="auto">
          <a:xfrm flipV="1">
            <a:off x="2051050" y="170021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5" name="Line 13"/>
          <p:cNvSpPr>
            <a:spLocks noChangeShapeType="1"/>
          </p:cNvSpPr>
          <p:nvPr/>
        </p:nvSpPr>
        <p:spPr bwMode="auto">
          <a:xfrm>
            <a:off x="2051050" y="170021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9967" name="Freeform 15"/>
          <p:cNvSpPr>
            <a:spLocks/>
          </p:cNvSpPr>
          <p:nvPr/>
        </p:nvSpPr>
        <p:spPr bwMode="auto">
          <a:xfrm>
            <a:off x="1055688" y="2924175"/>
            <a:ext cx="3300412" cy="792163"/>
          </a:xfrm>
          <a:custGeom>
            <a:avLst/>
            <a:gdLst/>
            <a:ahLst/>
            <a:cxnLst>
              <a:cxn ang="0">
                <a:pos x="2079" y="499"/>
              </a:cxn>
              <a:cxn ang="0">
                <a:pos x="265" y="409"/>
              </a:cxn>
              <a:cxn ang="0">
                <a:pos x="491" y="0"/>
              </a:cxn>
            </a:cxnLst>
            <a:rect l="0" t="0" r="r" b="b"/>
            <a:pathLst>
              <a:path w="2079" h="499">
                <a:moveTo>
                  <a:pt x="2079" y="499"/>
                </a:moveTo>
                <a:cubicBezTo>
                  <a:pt x="1304" y="495"/>
                  <a:pt x="530" y="492"/>
                  <a:pt x="265" y="409"/>
                </a:cubicBezTo>
                <a:cubicBezTo>
                  <a:pt x="0" y="326"/>
                  <a:pt x="453" y="68"/>
                  <a:pt x="491" y="0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000" b="1" dirty="0"/>
              <a:t>7.1 Memory Organization During Program Execution</a:t>
            </a:r>
            <a:endParaRPr lang="zh-CN" altLang="en-US" sz="4000" b="1" dirty="0"/>
          </a:p>
        </p:txBody>
      </p:sp>
      <p:sp>
        <p:nvSpPr>
          <p:cNvPr id="4372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0980" name="Object 4"/>
          <p:cNvGraphicFramePr>
            <a:graphicFrameLocks noChangeAspect="1"/>
          </p:cNvGraphicFramePr>
          <p:nvPr/>
        </p:nvGraphicFramePr>
        <p:xfrm>
          <a:off x="395288" y="509588"/>
          <a:ext cx="8280400" cy="5511800"/>
        </p:xfrm>
        <a:graphic>
          <a:graphicData uri="http://schemas.openxmlformats.org/presentationml/2006/ole">
            <p:oleObj spid="_x0000_s510980" name="文档" r:id="rId3" imgW="5113108" imgH="3405837" progId="Word.Document.8">
              <p:embed/>
            </p:oleObj>
          </a:graphicData>
        </a:graphic>
      </p:graphicFrame>
      <p:sp>
        <p:nvSpPr>
          <p:cNvPr id="510981" name="Line 5"/>
          <p:cNvSpPr>
            <a:spLocks noChangeShapeType="1"/>
          </p:cNvSpPr>
          <p:nvPr/>
        </p:nvSpPr>
        <p:spPr bwMode="auto">
          <a:xfrm>
            <a:off x="1692275" y="5373688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2" name="Line 6"/>
          <p:cNvSpPr>
            <a:spLocks noChangeShapeType="1"/>
          </p:cNvSpPr>
          <p:nvPr/>
        </p:nvSpPr>
        <p:spPr bwMode="auto">
          <a:xfrm>
            <a:off x="1692275" y="501332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3" name="Line 7"/>
          <p:cNvSpPr>
            <a:spLocks noChangeShapeType="1"/>
          </p:cNvSpPr>
          <p:nvPr/>
        </p:nvSpPr>
        <p:spPr bwMode="auto">
          <a:xfrm flipH="1">
            <a:off x="2124075" y="486886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4" name="Line 8"/>
          <p:cNvSpPr>
            <a:spLocks noChangeShapeType="1"/>
          </p:cNvSpPr>
          <p:nvPr/>
        </p:nvSpPr>
        <p:spPr bwMode="auto">
          <a:xfrm flipV="1">
            <a:off x="2124075" y="42211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5" name="Line 9"/>
          <p:cNvSpPr>
            <a:spLocks noChangeShapeType="1"/>
          </p:cNvSpPr>
          <p:nvPr/>
        </p:nvSpPr>
        <p:spPr bwMode="auto">
          <a:xfrm>
            <a:off x="2124075" y="42211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6" name="Line 10"/>
          <p:cNvSpPr>
            <a:spLocks noChangeShapeType="1"/>
          </p:cNvSpPr>
          <p:nvPr/>
        </p:nvSpPr>
        <p:spPr bwMode="auto">
          <a:xfrm flipH="1">
            <a:off x="2051050" y="3933825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7" name="Line 11"/>
          <p:cNvSpPr>
            <a:spLocks noChangeShapeType="1"/>
          </p:cNvSpPr>
          <p:nvPr/>
        </p:nvSpPr>
        <p:spPr bwMode="auto">
          <a:xfrm flipV="1">
            <a:off x="2051050" y="26368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8" name="Line 12"/>
          <p:cNvSpPr>
            <a:spLocks noChangeShapeType="1"/>
          </p:cNvSpPr>
          <p:nvPr/>
        </p:nvSpPr>
        <p:spPr bwMode="auto">
          <a:xfrm>
            <a:off x="2051050" y="263683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89" name="Line 13"/>
          <p:cNvSpPr>
            <a:spLocks noChangeShapeType="1"/>
          </p:cNvSpPr>
          <p:nvPr/>
        </p:nvSpPr>
        <p:spPr bwMode="auto">
          <a:xfrm flipH="1">
            <a:off x="2051050" y="2276475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0" name="Line 14"/>
          <p:cNvSpPr>
            <a:spLocks noChangeShapeType="1"/>
          </p:cNvSpPr>
          <p:nvPr/>
        </p:nvSpPr>
        <p:spPr bwMode="auto">
          <a:xfrm flipV="1">
            <a:off x="2051050" y="148431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1" name="Line 15"/>
          <p:cNvSpPr>
            <a:spLocks noChangeShapeType="1"/>
          </p:cNvSpPr>
          <p:nvPr/>
        </p:nvSpPr>
        <p:spPr bwMode="auto">
          <a:xfrm>
            <a:off x="2051050" y="1484313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2" name="Freeform 16"/>
          <p:cNvSpPr>
            <a:spLocks/>
          </p:cNvSpPr>
          <p:nvPr/>
        </p:nvSpPr>
        <p:spPr bwMode="auto">
          <a:xfrm>
            <a:off x="1150938" y="2636838"/>
            <a:ext cx="3133725" cy="768350"/>
          </a:xfrm>
          <a:custGeom>
            <a:avLst/>
            <a:gdLst/>
            <a:ahLst/>
            <a:cxnLst>
              <a:cxn ang="0">
                <a:pos x="1974" y="454"/>
              </a:cxn>
              <a:cxn ang="0">
                <a:pos x="250" y="408"/>
              </a:cxn>
              <a:cxn ang="0">
                <a:pos x="477" y="0"/>
              </a:cxn>
            </a:cxnLst>
            <a:rect l="0" t="0" r="r" b="b"/>
            <a:pathLst>
              <a:path w="1974" h="484">
                <a:moveTo>
                  <a:pt x="1974" y="454"/>
                </a:moveTo>
                <a:cubicBezTo>
                  <a:pt x="1237" y="469"/>
                  <a:pt x="500" y="484"/>
                  <a:pt x="250" y="408"/>
                </a:cubicBezTo>
                <a:cubicBezTo>
                  <a:pt x="0" y="332"/>
                  <a:pt x="439" y="68"/>
                  <a:pt x="477" y="0"/>
                </a:cubicBezTo>
              </a:path>
            </a:pathLst>
          </a:custGeom>
          <a:noFill/>
          <a:ln w="9525" cap="flat">
            <a:solidFill>
              <a:schemeClr val="tx1"/>
            </a:solidFill>
            <a:prstDash val="sysDot"/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3" name="Line 17"/>
          <p:cNvSpPr>
            <a:spLocks noChangeShapeType="1"/>
          </p:cNvSpPr>
          <p:nvPr/>
        </p:nvSpPr>
        <p:spPr bwMode="auto">
          <a:xfrm>
            <a:off x="4787900" y="458152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4" name="Line 18"/>
          <p:cNvSpPr>
            <a:spLocks noChangeShapeType="1"/>
          </p:cNvSpPr>
          <p:nvPr/>
        </p:nvSpPr>
        <p:spPr bwMode="auto">
          <a:xfrm flipV="1">
            <a:off x="5724525" y="234950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0995" name="Line 19"/>
          <p:cNvSpPr>
            <a:spLocks noChangeShapeType="1"/>
          </p:cNvSpPr>
          <p:nvPr/>
        </p:nvSpPr>
        <p:spPr bwMode="auto">
          <a:xfrm flipH="1">
            <a:off x="5508625" y="23495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/>
              <a:t>Note:</a:t>
            </a:r>
            <a:endParaRPr lang="en-US" altLang="zh-CN" sz="2800"/>
          </a:p>
          <a:p>
            <a:pPr lvl="1">
              <a:lnSpc>
                <a:spcPct val="90000"/>
              </a:lnSpc>
            </a:pPr>
            <a:r>
              <a:rPr lang="en-US" altLang="zh-CN" sz="2400"/>
              <a:t>The calling sequence must </a:t>
            </a:r>
            <a:r>
              <a:rPr lang="en-US" altLang="zh-CN" sz="2400" b="1"/>
              <a:t>distinguish clearly</a:t>
            </a:r>
            <a:r>
              <a:rPr lang="en-US" altLang="zh-CN" sz="2400"/>
              <a:t> between ordinary procedures and procedure parameters</a:t>
            </a:r>
          </a:p>
          <a:p>
            <a:pPr lvl="1">
              <a:lnSpc>
                <a:spcPct val="90000"/>
              </a:lnSpc>
            </a:pPr>
            <a:r>
              <a:rPr lang="en-US" altLang="zh-CN" sz="2400"/>
              <a:t>When calling ordinary procedure, </a:t>
            </a:r>
            <a:r>
              <a:rPr lang="en-US" altLang="zh-CN" sz="2400" b="1"/>
              <a:t>fetch the access link using the nesting level</a:t>
            </a:r>
            <a:r>
              <a:rPr lang="en-US" altLang="zh-CN" sz="2400"/>
              <a:t> and jump directly to the code of the procedure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zh-CN" sz="2400"/>
          </a:p>
          <a:p>
            <a:pPr lvl="1">
              <a:lnSpc>
                <a:spcPct val="90000"/>
              </a:lnSpc>
            </a:pPr>
            <a:r>
              <a:rPr lang="en-US" altLang="zh-CN" sz="2400"/>
              <a:t>A procedure parameter has </a:t>
            </a:r>
            <a:r>
              <a:rPr lang="en-US" altLang="zh-CN" sz="2400" b="1"/>
              <a:t>its access link stored in the local activation record</a:t>
            </a:r>
            <a:r>
              <a:rPr lang="en-US" altLang="zh-CN" sz="2400"/>
              <a:t>, and an indirect call must be performed to the ip stored in the current activation record</a:t>
            </a:r>
          </a:p>
          <a:p>
            <a:pPr lvl="1">
              <a:lnSpc>
                <a:spcPct val="90000"/>
              </a:lnSpc>
            </a:pPr>
            <a:r>
              <a:rPr lang="en-US" altLang="zh-CN" sz="2400" b="1"/>
              <a:t>If all procedure values are stored in the environment as closures</a:t>
            </a:r>
            <a:r>
              <a:rPr lang="en-US" altLang="zh-CN" sz="2400"/>
              <a:t>, the following page</a:t>
            </a:r>
            <a:r>
              <a:rPr lang="zh-CN" altLang="en-US" sz="2400"/>
              <a:t> </a:t>
            </a:r>
            <a:r>
              <a:rPr lang="en-US" altLang="zh-CN" sz="2400"/>
              <a:t>shows the environment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3028" name="Object 4"/>
          <p:cNvGraphicFramePr>
            <a:graphicFrameLocks noChangeAspect="1"/>
          </p:cNvGraphicFramePr>
          <p:nvPr/>
        </p:nvGraphicFramePr>
        <p:xfrm>
          <a:off x="468313" y="404813"/>
          <a:ext cx="8064500" cy="5964237"/>
        </p:xfrm>
        <a:graphic>
          <a:graphicData uri="http://schemas.openxmlformats.org/presentationml/2006/ole">
            <p:oleObj spid="_x0000_s513028" name="文档" r:id="rId3" imgW="5476403" imgH="4044922" progId="Word.Document.8">
              <p:embed/>
            </p:oleObj>
          </a:graphicData>
        </a:graphic>
      </p:graphicFrame>
      <p:sp>
        <p:nvSpPr>
          <p:cNvPr id="513029" name="Line 5"/>
          <p:cNvSpPr>
            <a:spLocks noChangeShapeType="1"/>
          </p:cNvSpPr>
          <p:nvPr/>
        </p:nvSpPr>
        <p:spPr bwMode="auto">
          <a:xfrm>
            <a:off x="1476375" y="537368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0" name="Line 6"/>
          <p:cNvSpPr>
            <a:spLocks noChangeShapeType="1"/>
          </p:cNvSpPr>
          <p:nvPr/>
        </p:nvSpPr>
        <p:spPr bwMode="auto">
          <a:xfrm>
            <a:off x="1476375" y="515778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1" name="Line 7"/>
          <p:cNvSpPr>
            <a:spLocks noChangeShapeType="1"/>
          </p:cNvSpPr>
          <p:nvPr/>
        </p:nvSpPr>
        <p:spPr bwMode="auto">
          <a:xfrm flipH="1">
            <a:off x="1979613" y="494188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2" name="Line 8"/>
          <p:cNvSpPr>
            <a:spLocks noChangeShapeType="1"/>
          </p:cNvSpPr>
          <p:nvPr/>
        </p:nvSpPr>
        <p:spPr bwMode="auto">
          <a:xfrm flipV="1">
            <a:off x="1979613" y="44370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3" name="Line 9"/>
          <p:cNvSpPr>
            <a:spLocks noChangeShapeType="1"/>
          </p:cNvSpPr>
          <p:nvPr/>
        </p:nvSpPr>
        <p:spPr bwMode="auto">
          <a:xfrm>
            <a:off x="1979613" y="44370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4" name="Line 10"/>
          <p:cNvSpPr>
            <a:spLocks noChangeShapeType="1"/>
          </p:cNvSpPr>
          <p:nvPr/>
        </p:nvSpPr>
        <p:spPr bwMode="auto">
          <a:xfrm flipH="1">
            <a:off x="1979613" y="41497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5" name="Line 11"/>
          <p:cNvSpPr>
            <a:spLocks noChangeShapeType="1"/>
          </p:cNvSpPr>
          <p:nvPr/>
        </p:nvSpPr>
        <p:spPr bwMode="auto">
          <a:xfrm flipV="1">
            <a:off x="1979613" y="2708275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6" name="Line 12"/>
          <p:cNvSpPr>
            <a:spLocks noChangeShapeType="1"/>
          </p:cNvSpPr>
          <p:nvPr/>
        </p:nvSpPr>
        <p:spPr bwMode="auto">
          <a:xfrm>
            <a:off x="1979613" y="27082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7" name="Line 13"/>
          <p:cNvSpPr>
            <a:spLocks noChangeShapeType="1"/>
          </p:cNvSpPr>
          <p:nvPr/>
        </p:nvSpPr>
        <p:spPr bwMode="auto">
          <a:xfrm flipH="1">
            <a:off x="1908175" y="23495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8" name="Line 14"/>
          <p:cNvSpPr>
            <a:spLocks noChangeShapeType="1"/>
          </p:cNvSpPr>
          <p:nvPr/>
        </p:nvSpPr>
        <p:spPr bwMode="auto">
          <a:xfrm flipV="1">
            <a:off x="1908175" y="17732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39" name="Line 15"/>
          <p:cNvSpPr>
            <a:spLocks noChangeShapeType="1"/>
          </p:cNvSpPr>
          <p:nvPr/>
        </p:nvSpPr>
        <p:spPr bwMode="auto">
          <a:xfrm>
            <a:off x="1908175" y="177323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40" name="Line 16"/>
          <p:cNvSpPr>
            <a:spLocks noChangeShapeType="1"/>
          </p:cNvSpPr>
          <p:nvPr/>
        </p:nvSpPr>
        <p:spPr bwMode="auto">
          <a:xfrm>
            <a:off x="4500563" y="47244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41" name="Line 17"/>
          <p:cNvSpPr>
            <a:spLocks noChangeShapeType="1"/>
          </p:cNvSpPr>
          <p:nvPr/>
        </p:nvSpPr>
        <p:spPr bwMode="auto">
          <a:xfrm flipV="1">
            <a:off x="5292725" y="2276475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042" name="Line 18"/>
          <p:cNvSpPr>
            <a:spLocks noChangeShapeType="1"/>
          </p:cNvSpPr>
          <p:nvPr/>
        </p:nvSpPr>
        <p:spPr bwMode="auto">
          <a:xfrm flipH="1" flipV="1">
            <a:off x="5148263" y="2205038"/>
            <a:ext cx="1444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End of Part One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9300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249238" y="528638"/>
          <a:ext cx="8389937" cy="5799137"/>
        </p:xfrm>
        <a:graphic>
          <a:graphicData uri="http://schemas.openxmlformats.org/presentationml/2006/ole">
            <p:oleObj spid="_x0000_s439300" name="Document" r:id="rId3" imgW="4610650" imgH="3185955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dirty="0"/>
              <a:t>The global and/or static data of a program can be </a:t>
            </a:r>
            <a:r>
              <a:rPr lang="en-US" altLang="zh-CN" sz="2800" b="1" dirty="0"/>
              <a:t>fixed in memory prior to execution</a:t>
            </a:r>
            <a:endParaRPr lang="en-US" altLang="zh-CN" sz="2800" dirty="0"/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Data are allocated separately in a fixed area in a similar fashion to the code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/>
              <a:t>In Fortran77, all data are in this class;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/>
              <a:t>In Pascal, global variables are in this class;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/>
              <a:t>In C, the external and static variables are in this class</a:t>
            </a:r>
          </a:p>
          <a:p>
            <a:pPr lvl="2">
              <a:lnSpc>
                <a:spcPct val="90000"/>
              </a:lnSpc>
            </a:pPr>
            <a:endParaRPr lang="en-US" altLang="zh-CN" sz="2000" dirty="0"/>
          </a:p>
          <a:p>
            <a:pPr>
              <a:lnSpc>
                <a:spcPct val="90000"/>
              </a:lnSpc>
            </a:pPr>
            <a:r>
              <a:rPr lang="en-US" altLang="zh-CN" sz="2800" dirty="0"/>
              <a:t>The </a:t>
            </a:r>
            <a:r>
              <a:rPr lang="en-US" altLang="zh-CN" sz="2800" b="1" dirty="0"/>
              <a:t>constants</a:t>
            </a:r>
            <a:r>
              <a:rPr lang="en-US" altLang="zh-CN" sz="2800" dirty="0"/>
              <a:t> are usually allocated memory </a:t>
            </a:r>
            <a:r>
              <a:rPr lang="en-US" altLang="zh-CN" sz="2800" b="1" dirty="0"/>
              <a:t>in the global/static area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Const declarations of C and Pascal;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Literal values used in the code, 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/>
              <a:t>such as </a:t>
            </a:r>
            <a:r>
              <a:rPr lang="en-US" altLang="zh-CN" sz="2000" dirty="0">
                <a:latin typeface="Arial"/>
              </a:rPr>
              <a:t>“</a:t>
            </a:r>
            <a:r>
              <a:rPr lang="en-US" altLang="zh-CN" sz="2000" dirty="0" err="1"/>
              <a:t>Hello%D</a:t>
            </a:r>
            <a:r>
              <a:rPr lang="en-US" altLang="zh-CN" sz="2000" dirty="0"/>
              <a:t>\n</a:t>
            </a:r>
            <a:r>
              <a:rPr lang="en-US" altLang="zh-CN" sz="2000" dirty="0">
                <a:latin typeface="Arial"/>
              </a:rPr>
              <a:t>”</a:t>
            </a:r>
            <a:r>
              <a:rPr lang="en-US" altLang="zh-CN" sz="2000" dirty="0"/>
              <a:t> and Integer value 12345:</a:t>
            </a:r>
          </a:p>
          <a:p>
            <a:pPr lvl="2">
              <a:lnSpc>
                <a:spcPct val="90000"/>
              </a:lnSpc>
            </a:pPr>
            <a:r>
              <a:rPr lang="en-US" altLang="zh-CN" sz="2000" dirty="0" err="1"/>
              <a:t>Printf</a:t>
            </a:r>
            <a:r>
              <a:rPr lang="en-US" altLang="zh-CN" sz="2000" dirty="0"/>
              <a:t>(</a:t>
            </a:r>
            <a:r>
              <a:rPr lang="en-US" altLang="zh-CN" sz="2000" dirty="0">
                <a:latin typeface="Arial"/>
              </a:rPr>
              <a:t>“</a:t>
            </a:r>
            <a:r>
              <a:rPr lang="en-US" altLang="zh-CN" sz="2000" dirty="0"/>
              <a:t>Hello %d\n</a:t>
            </a:r>
            <a:r>
              <a:rPr lang="en-US" altLang="zh-CN" sz="2000" dirty="0">
                <a:latin typeface="Arial"/>
              </a:rPr>
              <a:t>”</a:t>
            </a:r>
            <a:r>
              <a:rPr lang="en-US" altLang="zh-CN" sz="2000" dirty="0"/>
              <a:t>,12345);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2034</Words>
  <Application>Microsoft PowerPoint</Application>
  <PresentationFormat>On-screen Show (4:3)</PresentationFormat>
  <Paragraphs>352</Paragraphs>
  <Slides>73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73</vt:i4>
      </vt:variant>
    </vt:vector>
  </HeadingPairs>
  <TitlesOfParts>
    <vt:vector size="77" baseType="lpstr">
      <vt:lpstr>默认设计模板</vt:lpstr>
      <vt:lpstr>Document</vt:lpstr>
      <vt:lpstr>Microsoft Office Word 97 - 2003 Document</vt:lpstr>
      <vt:lpstr>文档</vt:lpstr>
      <vt:lpstr>7. Runtime Environments </vt:lpstr>
      <vt:lpstr>Contents</vt:lpstr>
      <vt:lpstr>Slide 3</vt:lpstr>
      <vt:lpstr>Slide 4</vt:lpstr>
      <vt:lpstr>Slide 5</vt:lpstr>
      <vt:lpstr>Slide 6</vt:lpstr>
      <vt:lpstr>7.1 Memory Organization During Program Execution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7.2 Fully Static Runtime Environments</vt:lpstr>
      <vt:lpstr>Slide 19</vt:lpstr>
      <vt:lpstr>Slide 20</vt:lpstr>
      <vt:lpstr>Slide 21</vt:lpstr>
      <vt:lpstr>Slide 22</vt:lpstr>
      <vt:lpstr>Slide 23</vt:lpstr>
      <vt:lpstr>Slide 24</vt:lpstr>
      <vt:lpstr>7.3 Stack-Based Runtime Environments</vt:lpstr>
      <vt:lpstr>Slide 26</vt:lpstr>
      <vt:lpstr>7.3.1 Stack-Based Environments Without Local Procedures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7.3.2 Stack-Based Environment with local Procedures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7.3.3 Stack-Based Environment with Procedure Parameters</vt:lpstr>
      <vt:lpstr>Slide 68</vt:lpstr>
      <vt:lpstr>Slide 69</vt:lpstr>
      <vt:lpstr>Slide 70</vt:lpstr>
      <vt:lpstr>Slide 71</vt:lpstr>
      <vt:lpstr>Slide 72</vt:lpstr>
      <vt:lpstr>End of Part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ITD</dc:creator>
  <cp:lastModifiedBy>HP</cp:lastModifiedBy>
  <cp:revision>214</cp:revision>
  <dcterms:created xsi:type="dcterms:W3CDTF">1601-01-01T00:00:00Z</dcterms:created>
  <dcterms:modified xsi:type="dcterms:W3CDTF">2017-05-09T09:40:26Z</dcterms:modified>
</cp:coreProperties>
</file>